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66"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4690"/>
  </p:normalViewPr>
  <p:slideViewPr>
    <p:cSldViewPr snapToGrid="0" snapToObjects="1">
      <p:cViewPr varScale="1">
        <p:scale>
          <a:sx n="115" d="100"/>
          <a:sy n="115" d="100"/>
        </p:scale>
        <p:origin x="23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72C1A4-F87B-4F0A-B582-AFBA181938C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CF6A803-9595-404B-A430-5E212385CE89}">
      <dgm:prSet/>
      <dgm:spPr/>
      <dgm:t>
        <a:bodyPr/>
        <a:lstStyle/>
        <a:p>
          <a:r>
            <a:rPr lang="en-US"/>
            <a:t>Introduction</a:t>
          </a:r>
        </a:p>
      </dgm:t>
    </dgm:pt>
    <dgm:pt modelId="{FFF5A6FB-B338-48C8-A804-1F45F0E48954}" type="parTrans" cxnId="{C7478636-AC72-49E5-A8DC-2E4B922BAA3D}">
      <dgm:prSet/>
      <dgm:spPr/>
      <dgm:t>
        <a:bodyPr/>
        <a:lstStyle/>
        <a:p>
          <a:endParaRPr lang="en-US"/>
        </a:p>
      </dgm:t>
    </dgm:pt>
    <dgm:pt modelId="{1C1D606C-8B48-4274-A219-ABB3FAA80574}" type="sibTrans" cxnId="{C7478636-AC72-49E5-A8DC-2E4B922BAA3D}">
      <dgm:prSet/>
      <dgm:spPr/>
      <dgm:t>
        <a:bodyPr/>
        <a:lstStyle/>
        <a:p>
          <a:endParaRPr lang="en-US"/>
        </a:p>
      </dgm:t>
    </dgm:pt>
    <dgm:pt modelId="{D09B77E3-D3A5-4E15-B523-349F4838D3EA}">
      <dgm:prSet/>
      <dgm:spPr/>
      <dgm:t>
        <a:bodyPr/>
        <a:lstStyle/>
        <a:p>
          <a:r>
            <a:rPr lang="en-US"/>
            <a:t>Problem of the Research</a:t>
          </a:r>
        </a:p>
      </dgm:t>
    </dgm:pt>
    <dgm:pt modelId="{CBA036CE-382B-4B28-9A1E-05F5EDBCED91}" type="parTrans" cxnId="{2EC66761-598F-4043-9CB0-BFEAAD249A76}">
      <dgm:prSet/>
      <dgm:spPr/>
      <dgm:t>
        <a:bodyPr/>
        <a:lstStyle/>
        <a:p>
          <a:endParaRPr lang="en-US"/>
        </a:p>
      </dgm:t>
    </dgm:pt>
    <dgm:pt modelId="{AB89B349-B798-415F-8A55-662A645F7E7A}" type="sibTrans" cxnId="{2EC66761-598F-4043-9CB0-BFEAAD249A76}">
      <dgm:prSet/>
      <dgm:spPr/>
      <dgm:t>
        <a:bodyPr/>
        <a:lstStyle/>
        <a:p>
          <a:endParaRPr lang="en-US"/>
        </a:p>
      </dgm:t>
    </dgm:pt>
    <dgm:pt modelId="{6566E653-2266-4FAE-B95C-A8355C516E40}">
      <dgm:prSet/>
      <dgm:spPr/>
      <dgm:t>
        <a:bodyPr/>
        <a:lstStyle/>
        <a:p>
          <a:r>
            <a:rPr lang="en-US"/>
            <a:t>Related works</a:t>
          </a:r>
        </a:p>
      </dgm:t>
    </dgm:pt>
    <dgm:pt modelId="{B6B21E1C-5790-4090-8803-BFD33ECC0FF0}" type="parTrans" cxnId="{EEB67439-1740-433E-9BFA-5A258F5AE409}">
      <dgm:prSet/>
      <dgm:spPr/>
      <dgm:t>
        <a:bodyPr/>
        <a:lstStyle/>
        <a:p>
          <a:endParaRPr lang="en-US"/>
        </a:p>
      </dgm:t>
    </dgm:pt>
    <dgm:pt modelId="{D57CF76F-69F5-4085-86C8-9BAAFC5E09D3}" type="sibTrans" cxnId="{EEB67439-1740-433E-9BFA-5A258F5AE409}">
      <dgm:prSet/>
      <dgm:spPr/>
      <dgm:t>
        <a:bodyPr/>
        <a:lstStyle/>
        <a:p>
          <a:endParaRPr lang="en-US"/>
        </a:p>
      </dgm:t>
    </dgm:pt>
    <dgm:pt modelId="{68122D55-B79B-4F66-AC45-A586284F946C}">
      <dgm:prSet/>
      <dgm:spPr/>
      <dgm:t>
        <a:bodyPr/>
        <a:lstStyle/>
        <a:p>
          <a:r>
            <a:rPr lang="en-US"/>
            <a:t>Graph Generation </a:t>
          </a:r>
        </a:p>
      </dgm:t>
    </dgm:pt>
    <dgm:pt modelId="{A6DBFD13-8DE9-43EF-B458-6647DDAF6879}" type="parTrans" cxnId="{C8DA7F4A-4179-453A-81C4-19A50104FBC2}">
      <dgm:prSet/>
      <dgm:spPr/>
      <dgm:t>
        <a:bodyPr/>
        <a:lstStyle/>
        <a:p>
          <a:endParaRPr lang="en-US"/>
        </a:p>
      </dgm:t>
    </dgm:pt>
    <dgm:pt modelId="{69F8A892-08B4-4E02-AA3D-FB72266C5BAB}" type="sibTrans" cxnId="{C8DA7F4A-4179-453A-81C4-19A50104FBC2}">
      <dgm:prSet/>
      <dgm:spPr/>
      <dgm:t>
        <a:bodyPr/>
        <a:lstStyle/>
        <a:p>
          <a:endParaRPr lang="en-US"/>
        </a:p>
      </dgm:t>
    </dgm:pt>
    <dgm:pt modelId="{C883B9A2-2799-41C6-A6D9-D864A020F3CE}">
      <dgm:prSet/>
      <dgm:spPr/>
      <dgm:t>
        <a:bodyPr/>
        <a:lstStyle/>
        <a:p>
          <a:r>
            <a:rPr lang="en-US"/>
            <a:t>Parking lot structures</a:t>
          </a:r>
        </a:p>
      </dgm:t>
    </dgm:pt>
    <dgm:pt modelId="{6898F8DD-0AD9-47F0-8659-89490FA0D5DB}" type="parTrans" cxnId="{5FEBE23D-4264-41AA-9600-D6C73A504AAC}">
      <dgm:prSet/>
      <dgm:spPr/>
      <dgm:t>
        <a:bodyPr/>
        <a:lstStyle/>
        <a:p>
          <a:endParaRPr lang="en-US"/>
        </a:p>
      </dgm:t>
    </dgm:pt>
    <dgm:pt modelId="{9CE4214C-52F3-494A-A184-C2E28341C782}" type="sibTrans" cxnId="{5FEBE23D-4264-41AA-9600-D6C73A504AAC}">
      <dgm:prSet/>
      <dgm:spPr/>
      <dgm:t>
        <a:bodyPr/>
        <a:lstStyle/>
        <a:p>
          <a:endParaRPr lang="en-US"/>
        </a:p>
      </dgm:t>
    </dgm:pt>
    <dgm:pt modelId="{9A1C37DC-DA7C-4840-A722-79C908F4E33A}" type="pres">
      <dgm:prSet presAssocID="{7F72C1A4-F87B-4F0A-B582-AFBA181938C2}" presName="linear" presStyleCnt="0">
        <dgm:presLayoutVars>
          <dgm:animLvl val="lvl"/>
          <dgm:resizeHandles val="exact"/>
        </dgm:presLayoutVars>
      </dgm:prSet>
      <dgm:spPr/>
    </dgm:pt>
    <dgm:pt modelId="{C97A8A9B-AE4B-B044-BC49-29305C3286C1}" type="pres">
      <dgm:prSet presAssocID="{BCF6A803-9595-404B-A430-5E212385CE89}" presName="parentText" presStyleLbl="node1" presStyleIdx="0" presStyleCnt="5">
        <dgm:presLayoutVars>
          <dgm:chMax val="0"/>
          <dgm:bulletEnabled val="1"/>
        </dgm:presLayoutVars>
      </dgm:prSet>
      <dgm:spPr/>
    </dgm:pt>
    <dgm:pt modelId="{9A27520D-8A3A-E040-81C2-11ABEF380FED}" type="pres">
      <dgm:prSet presAssocID="{1C1D606C-8B48-4274-A219-ABB3FAA80574}" presName="spacer" presStyleCnt="0"/>
      <dgm:spPr/>
    </dgm:pt>
    <dgm:pt modelId="{E25BDA32-6858-4240-9200-012051E26DCD}" type="pres">
      <dgm:prSet presAssocID="{D09B77E3-D3A5-4E15-B523-349F4838D3EA}" presName="parentText" presStyleLbl="node1" presStyleIdx="1" presStyleCnt="5">
        <dgm:presLayoutVars>
          <dgm:chMax val="0"/>
          <dgm:bulletEnabled val="1"/>
        </dgm:presLayoutVars>
      </dgm:prSet>
      <dgm:spPr/>
    </dgm:pt>
    <dgm:pt modelId="{114A8B2E-A119-CD46-BC7F-3CA1FABE7BCA}" type="pres">
      <dgm:prSet presAssocID="{AB89B349-B798-415F-8A55-662A645F7E7A}" presName="spacer" presStyleCnt="0"/>
      <dgm:spPr/>
    </dgm:pt>
    <dgm:pt modelId="{9537D465-352E-1F45-8558-7D7BA3B469FC}" type="pres">
      <dgm:prSet presAssocID="{6566E653-2266-4FAE-B95C-A8355C516E40}" presName="parentText" presStyleLbl="node1" presStyleIdx="2" presStyleCnt="5">
        <dgm:presLayoutVars>
          <dgm:chMax val="0"/>
          <dgm:bulletEnabled val="1"/>
        </dgm:presLayoutVars>
      </dgm:prSet>
      <dgm:spPr/>
    </dgm:pt>
    <dgm:pt modelId="{C22DB154-CFBA-7640-9F48-3A507E5C7BBD}" type="pres">
      <dgm:prSet presAssocID="{D57CF76F-69F5-4085-86C8-9BAAFC5E09D3}" presName="spacer" presStyleCnt="0"/>
      <dgm:spPr/>
    </dgm:pt>
    <dgm:pt modelId="{1A5AFEDA-6E6B-274C-BD7C-754225C1B4F2}" type="pres">
      <dgm:prSet presAssocID="{68122D55-B79B-4F66-AC45-A586284F946C}" presName="parentText" presStyleLbl="node1" presStyleIdx="3" presStyleCnt="5">
        <dgm:presLayoutVars>
          <dgm:chMax val="0"/>
          <dgm:bulletEnabled val="1"/>
        </dgm:presLayoutVars>
      </dgm:prSet>
      <dgm:spPr/>
    </dgm:pt>
    <dgm:pt modelId="{BF26BC75-50A1-DD4F-A145-497A1B411F4C}" type="pres">
      <dgm:prSet presAssocID="{69F8A892-08B4-4E02-AA3D-FB72266C5BAB}" presName="spacer" presStyleCnt="0"/>
      <dgm:spPr/>
    </dgm:pt>
    <dgm:pt modelId="{B2844A45-D66B-CA44-BDE2-D67FA7B84680}" type="pres">
      <dgm:prSet presAssocID="{C883B9A2-2799-41C6-A6D9-D864A020F3CE}" presName="parentText" presStyleLbl="node1" presStyleIdx="4" presStyleCnt="5">
        <dgm:presLayoutVars>
          <dgm:chMax val="0"/>
          <dgm:bulletEnabled val="1"/>
        </dgm:presLayoutVars>
      </dgm:prSet>
      <dgm:spPr/>
    </dgm:pt>
  </dgm:ptLst>
  <dgm:cxnLst>
    <dgm:cxn modelId="{C7478636-AC72-49E5-A8DC-2E4B922BAA3D}" srcId="{7F72C1A4-F87B-4F0A-B582-AFBA181938C2}" destId="{BCF6A803-9595-404B-A430-5E212385CE89}" srcOrd="0" destOrd="0" parTransId="{FFF5A6FB-B338-48C8-A804-1F45F0E48954}" sibTransId="{1C1D606C-8B48-4274-A219-ABB3FAA80574}"/>
    <dgm:cxn modelId="{5379E537-F0BE-4249-B29B-0835152DB52F}" type="presOf" srcId="{6566E653-2266-4FAE-B95C-A8355C516E40}" destId="{9537D465-352E-1F45-8558-7D7BA3B469FC}" srcOrd="0" destOrd="0" presId="urn:microsoft.com/office/officeart/2005/8/layout/vList2"/>
    <dgm:cxn modelId="{EEB67439-1740-433E-9BFA-5A258F5AE409}" srcId="{7F72C1A4-F87B-4F0A-B582-AFBA181938C2}" destId="{6566E653-2266-4FAE-B95C-A8355C516E40}" srcOrd="2" destOrd="0" parTransId="{B6B21E1C-5790-4090-8803-BFD33ECC0FF0}" sibTransId="{D57CF76F-69F5-4085-86C8-9BAAFC5E09D3}"/>
    <dgm:cxn modelId="{5FEBE23D-4264-41AA-9600-D6C73A504AAC}" srcId="{7F72C1A4-F87B-4F0A-B582-AFBA181938C2}" destId="{C883B9A2-2799-41C6-A6D9-D864A020F3CE}" srcOrd="4" destOrd="0" parTransId="{6898F8DD-0AD9-47F0-8659-89490FA0D5DB}" sibTransId="{9CE4214C-52F3-494A-A184-C2E28341C782}"/>
    <dgm:cxn modelId="{ED9E9847-A003-3540-9F26-14CF5964B5C1}" type="presOf" srcId="{68122D55-B79B-4F66-AC45-A586284F946C}" destId="{1A5AFEDA-6E6B-274C-BD7C-754225C1B4F2}" srcOrd="0" destOrd="0" presId="urn:microsoft.com/office/officeart/2005/8/layout/vList2"/>
    <dgm:cxn modelId="{C8DA7F4A-4179-453A-81C4-19A50104FBC2}" srcId="{7F72C1A4-F87B-4F0A-B582-AFBA181938C2}" destId="{68122D55-B79B-4F66-AC45-A586284F946C}" srcOrd="3" destOrd="0" parTransId="{A6DBFD13-8DE9-43EF-B458-6647DDAF6879}" sibTransId="{69F8A892-08B4-4E02-AA3D-FB72266C5BAB}"/>
    <dgm:cxn modelId="{2EC66761-598F-4043-9CB0-BFEAAD249A76}" srcId="{7F72C1A4-F87B-4F0A-B582-AFBA181938C2}" destId="{D09B77E3-D3A5-4E15-B523-349F4838D3EA}" srcOrd="1" destOrd="0" parTransId="{CBA036CE-382B-4B28-9A1E-05F5EDBCED91}" sibTransId="{AB89B349-B798-415F-8A55-662A645F7E7A}"/>
    <dgm:cxn modelId="{4074A87B-C75D-2646-96D3-C3F6EDA12605}" type="presOf" srcId="{BCF6A803-9595-404B-A430-5E212385CE89}" destId="{C97A8A9B-AE4B-B044-BC49-29305C3286C1}" srcOrd="0" destOrd="0" presId="urn:microsoft.com/office/officeart/2005/8/layout/vList2"/>
    <dgm:cxn modelId="{1CB59883-C104-0149-AD89-3159D0171571}" type="presOf" srcId="{D09B77E3-D3A5-4E15-B523-349F4838D3EA}" destId="{E25BDA32-6858-4240-9200-012051E26DCD}" srcOrd="0" destOrd="0" presId="urn:microsoft.com/office/officeart/2005/8/layout/vList2"/>
    <dgm:cxn modelId="{5834DACC-993B-884F-AFEF-6E7AE0110E52}" type="presOf" srcId="{C883B9A2-2799-41C6-A6D9-D864A020F3CE}" destId="{B2844A45-D66B-CA44-BDE2-D67FA7B84680}" srcOrd="0" destOrd="0" presId="urn:microsoft.com/office/officeart/2005/8/layout/vList2"/>
    <dgm:cxn modelId="{A05D9ED4-A19A-8640-BD7A-A4159EAC88FB}" type="presOf" srcId="{7F72C1A4-F87B-4F0A-B582-AFBA181938C2}" destId="{9A1C37DC-DA7C-4840-A722-79C908F4E33A}" srcOrd="0" destOrd="0" presId="urn:microsoft.com/office/officeart/2005/8/layout/vList2"/>
    <dgm:cxn modelId="{1EB43DF7-D495-8E4E-9335-A93EA2AC57D5}" type="presParOf" srcId="{9A1C37DC-DA7C-4840-A722-79C908F4E33A}" destId="{C97A8A9B-AE4B-B044-BC49-29305C3286C1}" srcOrd="0" destOrd="0" presId="urn:microsoft.com/office/officeart/2005/8/layout/vList2"/>
    <dgm:cxn modelId="{24100F2F-25B2-4641-A6FC-48660E5FE2FA}" type="presParOf" srcId="{9A1C37DC-DA7C-4840-A722-79C908F4E33A}" destId="{9A27520D-8A3A-E040-81C2-11ABEF380FED}" srcOrd="1" destOrd="0" presId="urn:microsoft.com/office/officeart/2005/8/layout/vList2"/>
    <dgm:cxn modelId="{66B785E1-85F3-654C-9912-A46B2BFBA55D}" type="presParOf" srcId="{9A1C37DC-DA7C-4840-A722-79C908F4E33A}" destId="{E25BDA32-6858-4240-9200-012051E26DCD}" srcOrd="2" destOrd="0" presId="urn:microsoft.com/office/officeart/2005/8/layout/vList2"/>
    <dgm:cxn modelId="{6FC46D09-88C5-B845-8B26-F4FAEDE069E4}" type="presParOf" srcId="{9A1C37DC-DA7C-4840-A722-79C908F4E33A}" destId="{114A8B2E-A119-CD46-BC7F-3CA1FABE7BCA}" srcOrd="3" destOrd="0" presId="urn:microsoft.com/office/officeart/2005/8/layout/vList2"/>
    <dgm:cxn modelId="{7F06FFEF-6F92-1D4F-B3AB-41C90E05879C}" type="presParOf" srcId="{9A1C37DC-DA7C-4840-A722-79C908F4E33A}" destId="{9537D465-352E-1F45-8558-7D7BA3B469FC}" srcOrd="4" destOrd="0" presId="urn:microsoft.com/office/officeart/2005/8/layout/vList2"/>
    <dgm:cxn modelId="{AF946940-D5E4-D542-BFDE-11D0B0CCC07D}" type="presParOf" srcId="{9A1C37DC-DA7C-4840-A722-79C908F4E33A}" destId="{C22DB154-CFBA-7640-9F48-3A507E5C7BBD}" srcOrd="5" destOrd="0" presId="urn:microsoft.com/office/officeart/2005/8/layout/vList2"/>
    <dgm:cxn modelId="{6547A119-F350-A64D-8861-822E884FC6FC}" type="presParOf" srcId="{9A1C37DC-DA7C-4840-A722-79C908F4E33A}" destId="{1A5AFEDA-6E6B-274C-BD7C-754225C1B4F2}" srcOrd="6" destOrd="0" presId="urn:microsoft.com/office/officeart/2005/8/layout/vList2"/>
    <dgm:cxn modelId="{A64CCF92-1F49-AE44-923D-188DFB4BD4ED}" type="presParOf" srcId="{9A1C37DC-DA7C-4840-A722-79C908F4E33A}" destId="{BF26BC75-50A1-DD4F-A145-497A1B411F4C}" srcOrd="7" destOrd="0" presId="urn:microsoft.com/office/officeart/2005/8/layout/vList2"/>
    <dgm:cxn modelId="{5BE13096-5D63-1A45-9A29-62074F7F781A}" type="presParOf" srcId="{9A1C37DC-DA7C-4840-A722-79C908F4E33A}" destId="{B2844A45-D66B-CA44-BDE2-D67FA7B84680}"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A8A9B-AE4B-B044-BC49-29305C3286C1}">
      <dsp:nvSpPr>
        <dsp:cNvPr id="0" name=""/>
        <dsp:cNvSpPr/>
      </dsp:nvSpPr>
      <dsp:spPr>
        <a:xfrm>
          <a:off x="0" y="614684"/>
          <a:ext cx="5295778" cy="818999"/>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4000"/>
                <a:satMod val="130000"/>
                <a:lumMod val="92000"/>
              </a:schemeClr>
            </a:gs>
            <a:gs pos="100000">
              <a:schemeClr val="accent2">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Introduction</a:t>
          </a:r>
        </a:p>
      </dsp:txBody>
      <dsp:txXfrm>
        <a:off x="39980" y="654664"/>
        <a:ext cx="5215818" cy="739039"/>
      </dsp:txXfrm>
    </dsp:sp>
    <dsp:sp modelId="{E25BDA32-6858-4240-9200-012051E26DCD}">
      <dsp:nvSpPr>
        <dsp:cNvPr id="0" name=""/>
        <dsp:cNvSpPr/>
      </dsp:nvSpPr>
      <dsp:spPr>
        <a:xfrm>
          <a:off x="0" y="1534484"/>
          <a:ext cx="5295778" cy="818999"/>
        </a:xfrm>
        <a:prstGeom prst="roundRect">
          <a:avLst/>
        </a:prstGeom>
        <a:gradFill rotWithShape="0">
          <a:gsLst>
            <a:gs pos="0">
              <a:schemeClr val="accent2">
                <a:hueOff val="663946"/>
                <a:satOff val="2284"/>
                <a:lumOff val="-441"/>
                <a:alphaOff val="0"/>
                <a:tint val="98000"/>
                <a:satMod val="110000"/>
                <a:lumMod val="104000"/>
              </a:schemeClr>
            </a:gs>
            <a:gs pos="69000">
              <a:schemeClr val="accent2">
                <a:hueOff val="663946"/>
                <a:satOff val="2284"/>
                <a:lumOff val="-441"/>
                <a:alphaOff val="0"/>
                <a:shade val="84000"/>
                <a:satMod val="130000"/>
                <a:lumMod val="92000"/>
              </a:schemeClr>
            </a:gs>
            <a:gs pos="100000">
              <a:schemeClr val="accent2">
                <a:hueOff val="663946"/>
                <a:satOff val="2284"/>
                <a:lumOff val="-441"/>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Problem of the Research</a:t>
          </a:r>
        </a:p>
      </dsp:txBody>
      <dsp:txXfrm>
        <a:off x="39980" y="1574464"/>
        <a:ext cx="5215818" cy="739039"/>
      </dsp:txXfrm>
    </dsp:sp>
    <dsp:sp modelId="{9537D465-352E-1F45-8558-7D7BA3B469FC}">
      <dsp:nvSpPr>
        <dsp:cNvPr id="0" name=""/>
        <dsp:cNvSpPr/>
      </dsp:nvSpPr>
      <dsp:spPr>
        <a:xfrm>
          <a:off x="0" y="2454284"/>
          <a:ext cx="5295778" cy="818999"/>
        </a:xfrm>
        <a:prstGeom prst="roundRect">
          <a:avLst/>
        </a:prstGeom>
        <a:gradFill rotWithShape="0">
          <a:gsLst>
            <a:gs pos="0">
              <a:schemeClr val="accent2">
                <a:hueOff val="1327892"/>
                <a:satOff val="4567"/>
                <a:lumOff val="-882"/>
                <a:alphaOff val="0"/>
                <a:tint val="98000"/>
                <a:satMod val="110000"/>
                <a:lumMod val="104000"/>
              </a:schemeClr>
            </a:gs>
            <a:gs pos="69000">
              <a:schemeClr val="accent2">
                <a:hueOff val="1327892"/>
                <a:satOff val="4567"/>
                <a:lumOff val="-882"/>
                <a:alphaOff val="0"/>
                <a:shade val="84000"/>
                <a:satMod val="130000"/>
                <a:lumMod val="92000"/>
              </a:schemeClr>
            </a:gs>
            <a:gs pos="100000">
              <a:schemeClr val="accent2">
                <a:hueOff val="1327892"/>
                <a:satOff val="4567"/>
                <a:lumOff val="-882"/>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Related works</a:t>
          </a:r>
        </a:p>
      </dsp:txBody>
      <dsp:txXfrm>
        <a:off x="39980" y="2494264"/>
        <a:ext cx="5215818" cy="739039"/>
      </dsp:txXfrm>
    </dsp:sp>
    <dsp:sp modelId="{1A5AFEDA-6E6B-274C-BD7C-754225C1B4F2}">
      <dsp:nvSpPr>
        <dsp:cNvPr id="0" name=""/>
        <dsp:cNvSpPr/>
      </dsp:nvSpPr>
      <dsp:spPr>
        <a:xfrm>
          <a:off x="0" y="3374084"/>
          <a:ext cx="5295778" cy="818999"/>
        </a:xfrm>
        <a:prstGeom prst="roundRect">
          <a:avLst/>
        </a:prstGeom>
        <a:gradFill rotWithShape="0">
          <a:gsLst>
            <a:gs pos="0">
              <a:schemeClr val="accent2">
                <a:hueOff val="1991838"/>
                <a:satOff val="6851"/>
                <a:lumOff val="-1324"/>
                <a:alphaOff val="0"/>
                <a:tint val="98000"/>
                <a:satMod val="110000"/>
                <a:lumMod val="104000"/>
              </a:schemeClr>
            </a:gs>
            <a:gs pos="69000">
              <a:schemeClr val="accent2">
                <a:hueOff val="1991838"/>
                <a:satOff val="6851"/>
                <a:lumOff val="-1324"/>
                <a:alphaOff val="0"/>
                <a:shade val="84000"/>
                <a:satMod val="130000"/>
                <a:lumMod val="92000"/>
              </a:schemeClr>
            </a:gs>
            <a:gs pos="100000">
              <a:schemeClr val="accent2">
                <a:hueOff val="1991838"/>
                <a:satOff val="6851"/>
                <a:lumOff val="-1324"/>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Graph Generation </a:t>
          </a:r>
        </a:p>
      </dsp:txBody>
      <dsp:txXfrm>
        <a:off x="39980" y="3414064"/>
        <a:ext cx="5215818" cy="739039"/>
      </dsp:txXfrm>
    </dsp:sp>
    <dsp:sp modelId="{B2844A45-D66B-CA44-BDE2-D67FA7B84680}">
      <dsp:nvSpPr>
        <dsp:cNvPr id="0" name=""/>
        <dsp:cNvSpPr/>
      </dsp:nvSpPr>
      <dsp:spPr>
        <a:xfrm>
          <a:off x="0" y="4293884"/>
          <a:ext cx="5295778" cy="818999"/>
        </a:xfrm>
        <a:prstGeom prst="roundRect">
          <a:avLst/>
        </a:prstGeom>
        <a:gradFill rotWithShape="0">
          <a:gsLst>
            <a:gs pos="0">
              <a:schemeClr val="accent2">
                <a:hueOff val="2655785"/>
                <a:satOff val="9135"/>
                <a:lumOff val="-1765"/>
                <a:alphaOff val="0"/>
                <a:tint val="98000"/>
                <a:satMod val="110000"/>
                <a:lumMod val="104000"/>
              </a:schemeClr>
            </a:gs>
            <a:gs pos="69000">
              <a:schemeClr val="accent2">
                <a:hueOff val="2655785"/>
                <a:satOff val="9135"/>
                <a:lumOff val="-1765"/>
                <a:alphaOff val="0"/>
                <a:shade val="84000"/>
                <a:satMod val="130000"/>
                <a:lumMod val="92000"/>
              </a:schemeClr>
            </a:gs>
            <a:gs pos="100000">
              <a:schemeClr val="accent2">
                <a:hueOff val="2655785"/>
                <a:satOff val="9135"/>
                <a:lumOff val="-1765"/>
                <a:alphaOff val="0"/>
                <a:shade val="76000"/>
                <a:satMod val="130000"/>
                <a:lumMod val="8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Parking lot structures</a:t>
          </a:r>
        </a:p>
      </dsp:txBody>
      <dsp:txXfrm>
        <a:off x="39980" y="4333864"/>
        <a:ext cx="5215818" cy="7390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9/10/18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9/10/18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9/10/18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9/10/18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9/10/18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9/10/18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9/10/18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9/10/18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9/10/18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9/10/18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9/10/18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9/10/18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37E3-B46B-7C42-B779-E613F2FEEB34}"/>
              </a:ext>
            </a:extLst>
          </p:cNvPr>
          <p:cNvSpPr>
            <a:spLocks noGrp="1"/>
          </p:cNvSpPr>
          <p:nvPr>
            <p:ph type="ctrTitle"/>
          </p:nvPr>
        </p:nvSpPr>
        <p:spPr>
          <a:xfrm>
            <a:off x="2090057" y="2982686"/>
            <a:ext cx="6039817" cy="2714872"/>
          </a:xfrm>
        </p:spPr>
        <p:txBody>
          <a:bodyPr>
            <a:noAutofit/>
          </a:bodyPr>
          <a:lstStyle/>
          <a:p>
            <a:r>
              <a:rPr lang="en-US" sz="5400" dirty="0"/>
              <a:t>Controlled Parking for Self-Driving Cars </a:t>
            </a:r>
            <a:br>
              <a:rPr lang="en-US" sz="5400" dirty="0"/>
            </a:br>
            <a:endParaRPr lang="en-US" sz="5400" dirty="0"/>
          </a:p>
        </p:txBody>
      </p:sp>
      <p:sp>
        <p:nvSpPr>
          <p:cNvPr id="3" name="Subtitle 2">
            <a:extLst>
              <a:ext uri="{FF2B5EF4-FFF2-40B4-BE49-F238E27FC236}">
                <a16:creationId xmlns:a16="http://schemas.microsoft.com/office/drawing/2014/main" id="{6607C704-15E1-D643-A3BD-AB239BE2DD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99074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C4D73A5-F81C-4F29-B8E1-C8108AC5C0DC}"/>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1939" y="3265639"/>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2" name="Title 1">
            <a:extLst>
              <a:ext uri="{FF2B5EF4-FFF2-40B4-BE49-F238E27FC236}">
                <a16:creationId xmlns:a16="http://schemas.microsoft.com/office/drawing/2014/main" id="{8F2945E3-BCEB-1A49-88B1-65366AEE1921}"/>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dirty="0"/>
              <a:t>Normal parking lot structure </a:t>
            </a:r>
            <a:br>
              <a:rPr lang="en-US" sz="3200" dirty="0"/>
            </a:br>
            <a:endParaRPr lang="en-US" sz="3200" dirty="0"/>
          </a:p>
        </p:txBody>
      </p:sp>
      <p:pic>
        <p:nvPicPr>
          <p:cNvPr id="5" name="Content Placeholder 4">
            <a:extLst>
              <a:ext uri="{FF2B5EF4-FFF2-40B4-BE49-F238E27FC236}">
                <a16:creationId xmlns:a16="http://schemas.microsoft.com/office/drawing/2014/main" id="{63347E4A-BA9B-4744-989E-1AAD41F784BB}"/>
              </a:ext>
            </a:extLst>
          </p:cNvPr>
          <p:cNvPicPr>
            <a:picLocks noGrp="1" noChangeAspect="1"/>
          </p:cNvPicPr>
          <p:nvPr>
            <p:ph idx="1"/>
          </p:nvPr>
        </p:nvPicPr>
        <p:blipFill>
          <a:blip r:embed="rId5"/>
          <a:stretch>
            <a:fillRect/>
          </a:stretch>
        </p:blipFill>
        <p:spPr>
          <a:xfrm>
            <a:off x="5444747" y="1813650"/>
            <a:ext cx="5297322" cy="323136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7">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21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6" name="Picture 65">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8" name="Rectangle 67">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9">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71">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TextBox 75">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78" name="Rectangle 77">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2" name="Picture 81">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4" name="Rectangle 83">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4C4D73A5-F81C-4F29-B8E1-C8108AC5C0DC}"/>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1939" y="3265639"/>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2" name="Title 1">
            <a:extLst>
              <a:ext uri="{FF2B5EF4-FFF2-40B4-BE49-F238E27FC236}">
                <a16:creationId xmlns:a16="http://schemas.microsoft.com/office/drawing/2014/main" id="{D4B05989-745B-264E-9CF8-DE3059F3AE7B}"/>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a:t>Blocked parking lot structure </a:t>
            </a:r>
            <a:br>
              <a:rPr lang="en-US" sz="3200"/>
            </a:br>
            <a:endParaRPr lang="en-US" sz="3200"/>
          </a:p>
        </p:txBody>
      </p:sp>
      <p:pic>
        <p:nvPicPr>
          <p:cNvPr id="61" name="Content Placeholder 6">
            <a:extLst>
              <a:ext uri="{FF2B5EF4-FFF2-40B4-BE49-F238E27FC236}">
                <a16:creationId xmlns:a16="http://schemas.microsoft.com/office/drawing/2014/main" id="{4779CCFF-544F-4E43-A4B2-C83CA0586D3B}"/>
              </a:ext>
            </a:extLst>
          </p:cNvPr>
          <p:cNvPicPr>
            <a:picLocks noGrp="1" noChangeAspect="1"/>
          </p:cNvPicPr>
          <p:nvPr>
            <p:ph idx="1"/>
          </p:nvPr>
        </p:nvPicPr>
        <p:blipFill rotWithShape="1">
          <a:blip r:embed="rId5">
            <a:extLst/>
          </a:blip>
          <a:srcRect l="10344" r="1091" b="2"/>
          <a:stretch/>
        </p:blipFill>
        <p:spPr>
          <a:xfrm>
            <a:off x="5444747" y="1575174"/>
            <a:ext cx="5297322" cy="370831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92" name="Rectangle 91">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899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26AA7C31-76FD-4B44-A1FF-D13D2515A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9" name="Picture 98">
            <a:extLst>
              <a:ext uri="{FF2B5EF4-FFF2-40B4-BE49-F238E27FC236}">
                <a16:creationId xmlns:a16="http://schemas.microsoft.com/office/drawing/2014/main" id="{F5CE85F9-F4EE-4E5D-8235-528527A401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01" name="Rectangle 100">
            <a:extLst>
              <a:ext uri="{FF2B5EF4-FFF2-40B4-BE49-F238E27FC236}">
                <a16:creationId xmlns:a16="http://schemas.microsoft.com/office/drawing/2014/main" id="{17338BB4-74FF-4836-86B7-F1B0C2B6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102">
            <a:extLst>
              <a:ext uri="{FF2B5EF4-FFF2-40B4-BE49-F238E27FC236}">
                <a16:creationId xmlns:a16="http://schemas.microsoft.com/office/drawing/2014/main" id="{1ABFA8A3-A231-4BC1-B8A5-C5BE7315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Rectangle 104">
            <a:extLst>
              <a:ext uri="{FF2B5EF4-FFF2-40B4-BE49-F238E27FC236}">
                <a16:creationId xmlns:a16="http://schemas.microsoft.com/office/drawing/2014/main" id="{FE35963E-79B2-4A8E-8F24-A94E8DDDD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Rectangle 106">
            <a:extLst>
              <a:ext uri="{FF2B5EF4-FFF2-40B4-BE49-F238E27FC236}">
                <a16:creationId xmlns:a16="http://schemas.microsoft.com/office/drawing/2014/main" id="{308E4331-210E-4E5F-9501-4C830E340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TextBox 108">
            <a:extLst>
              <a:ext uri="{FF2B5EF4-FFF2-40B4-BE49-F238E27FC236}">
                <a16:creationId xmlns:a16="http://schemas.microsoft.com/office/drawing/2014/main" id="{1A54F778-4E1C-4F6F-9318-9795AA35C2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111" name="Rectangle 110">
            <a:extLst>
              <a:ext uri="{FF2B5EF4-FFF2-40B4-BE49-F238E27FC236}">
                <a16:creationId xmlns:a16="http://schemas.microsoft.com/office/drawing/2014/main" id="{E8A01EA6-BAE4-49FA-BDE0-C6CBA724F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112">
            <a:extLst>
              <a:ext uri="{FF2B5EF4-FFF2-40B4-BE49-F238E27FC236}">
                <a16:creationId xmlns:a16="http://schemas.microsoft.com/office/drawing/2014/main" id="{A62E93F4-9BFB-4F60-8D89-740021B53D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5" name="Picture 114">
            <a:extLst>
              <a:ext uri="{FF2B5EF4-FFF2-40B4-BE49-F238E27FC236}">
                <a16:creationId xmlns:a16="http://schemas.microsoft.com/office/drawing/2014/main" id="{1A1B6056-1159-4FC3-8561-8E7E5B83E5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7" name="Rectangle 116">
            <a:extLst>
              <a:ext uri="{FF2B5EF4-FFF2-40B4-BE49-F238E27FC236}">
                <a16:creationId xmlns:a16="http://schemas.microsoft.com/office/drawing/2014/main" id="{2BCD7CE8-C8D7-4B6C-8509-15892605F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2280C4E4-90AE-48E6-9E01-4D4F7FBDB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76C1BA3-C0EA-4AEE-9B4C-8F66E6FC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EFF6600F-1FD5-400D-B9ED-F54270CC0CF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1939" y="3265639"/>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2" name="Title 1">
            <a:extLst>
              <a:ext uri="{FF2B5EF4-FFF2-40B4-BE49-F238E27FC236}">
                <a16:creationId xmlns:a16="http://schemas.microsoft.com/office/drawing/2014/main" id="{D4B05989-745B-264E-9CF8-DE3059F3AE7B}"/>
              </a:ext>
            </a:extLst>
          </p:cNvPr>
          <p:cNvSpPr>
            <a:spLocks noGrp="1"/>
          </p:cNvSpPr>
          <p:nvPr>
            <p:ph type="title"/>
          </p:nvPr>
        </p:nvSpPr>
        <p:spPr>
          <a:xfrm>
            <a:off x="1969804" y="3428998"/>
            <a:ext cx="2831478" cy="2268559"/>
          </a:xfrm>
        </p:spPr>
        <p:txBody>
          <a:bodyPr vert="horz" lIns="91440" tIns="45720" rIns="91440" bIns="45720" rtlCol="0" anchor="t">
            <a:normAutofit/>
          </a:bodyPr>
          <a:lstStyle/>
          <a:p>
            <a:endParaRPr lang="en-US" sz="3600"/>
          </a:p>
        </p:txBody>
      </p:sp>
      <p:pic>
        <p:nvPicPr>
          <p:cNvPr id="61" name="Content Placeholder 6">
            <a:extLst>
              <a:ext uri="{FF2B5EF4-FFF2-40B4-BE49-F238E27FC236}">
                <a16:creationId xmlns:a16="http://schemas.microsoft.com/office/drawing/2014/main" id="{4779CCFF-544F-4E43-A4B2-C83CA0586D3B}"/>
              </a:ext>
            </a:extLst>
          </p:cNvPr>
          <p:cNvPicPr>
            <a:picLocks noGrp="1" noChangeAspect="1"/>
          </p:cNvPicPr>
          <p:nvPr>
            <p:ph idx="1"/>
          </p:nvPr>
        </p:nvPicPr>
        <p:blipFill rotWithShape="1">
          <a:blip r:embed="rId5">
            <a:extLst/>
          </a:blip>
          <a:srcRect l="10344" r="1091" b="2"/>
          <a:stretch/>
        </p:blipFill>
        <p:spPr>
          <a:xfrm>
            <a:off x="6784802" y="1681239"/>
            <a:ext cx="3745181" cy="262176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19" name="Content Placeholder 4">
            <a:extLst>
              <a:ext uri="{FF2B5EF4-FFF2-40B4-BE49-F238E27FC236}">
                <a16:creationId xmlns:a16="http://schemas.microsoft.com/office/drawing/2014/main" id="{57A2D53F-4D37-4944-A114-33585CC46246}"/>
              </a:ext>
            </a:extLst>
          </p:cNvPr>
          <p:cNvPicPr>
            <a:picLocks noChangeAspect="1"/>
          </p:cNvPicPr>
          <p:nvPr/>
        </p:nvPicPr>
        <p:blipFill>
          <a:blip r:embed="rId6"/>
          <a:stretch>
            <a:fillRect/>
          </a:stretch>
        </p:blipFill>
        <p:spPr>
          <a:xfrm>
            <a:off x="1630096" y="1664507"/>
            <a:ext cx="4292716" cy="261855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25" name="Rectangle 124">
            <a:extLst>
              <a:ext uri="{FF2B5EF4-FFF2-40B4-BE49-F238E27FC236}">
                <a16:creationId xmlns:a16="http://schemas.microsoft.com/office/drawing/2014/main" id="{16BCFD5C-CD97-4975-8BA8-D6A4A5D0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283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D5EB-BC4C-7B4A-8165-A6EFAA8127EF}"/>
              </a:ext>
            </a:extLst>
          </p:cNvPr>
          <p:cNvSpPr>
            <a:spLocks noGrp="1"/>
          </p:cNvSpPr>
          <p:nvPr>
            <p:ph type="title"/>
          </p:nvPr>
        </p:nvSpPr>
        <p:spPr/>
        <p:txBody>
          <a:bodyPr/>
          <a:lstStyle/>
          <a:p>
            <a:r>
              <a:rPr lang="en-US" dirty="0"/>
              <a:t>Discussions </a:t>
            </a:r>
            <a:br>
              <a:rPr lang="en-US" dirty="0"/>
            </a:br>
            <a:endParaRPr lang="en-US" dirty="0"/>
          </a:p>
        </p:txBody>
      </p:sp>
      <p:sp>
        <p:nvSpPr>
          <p:cNvPr id="3" name="Content Placeholder 2">
            <a:extLst>
              <a:ext uri="{FF2B5EF4-FFF2-40B4-BE49-F238E27FC236}">
                <a16:creationId xmlns:a16="http://schemas.microsoft.com/office/drawing/2014/main" id="{EFC11EDC-7BB1-934E-AE3C-5D139001EDA3}"/>
              </a:ext>
            </a:extLst>
          </p:cNvPr>
          <p:cNvSpPr>
            <a:spLocks noGrp="1"/>
          </p:cNvSpPr>
          <p:nvPr>
            <p:ph idx="1"/>
          </p:nvPr>
        </p:nvSpPr>
        <p:spPr/>
        <p:txBody>
          <a:bodyPr/>
          <a:lstStyle/>
          <a:p>
            <a:r>
              <a:rPr lang="en-US" sz="1800" dirty="0"/>
              <a:t>Handling and navigating an AC in different environment and surroundings is a relatively new so there is a lot of room to improve and optimize the way things were done before. </a:t>
            </a:r>
          </a:p>
          <a:p>
            <a:r>
              <a:rPr lang="en-US" sz="1800" dirty="0"/>
              <a:t>These cars can communicate with each other make decision on their own so we have lot more information to process and make more intelligent decisions based on that information. </a:t>
            </a:r>
          </a:p>
          <a:p>
            <a:r>
              <a:rPr lang="en-US" dirty="0"/>
              <a:t>As a part of the future work, instead of doing experiments with simulated cars' in &amp; out data, we will collect the real in- and-out data from real parking lots to use it on real parking lot structures </a:t>
            </a:r>
            <a:endParaRPr lang="en-US" sz="1800" dirty="0"/>
          </a:p>
          <a:p>
            <a:endParaRPr lang="en-US" sz="1800" dirty="0"/>
          </a:p>
          <a:p>
            <a:endParaRPr lang="en-US" dirty="0"/>
          </a:p>
        </p:txBody>
      </p:sp>
    </p:spTree>
    <p:extLst>
      <p:ext uri="{BB962C8B-B14F-4D97-AF65-F5344CB8AC3E}">
        <p14:creationId xmlns:p14="http://schemas.microsoft.com/office/powerpoint/2010/main" val="122413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6E99-F6EB-8642-AC53-8041822A7950}"/>
              </a:ext>
            </a:extLst>
          </p:cNvPr>
          <p:cNvSpPr>
            <a:spLocks noGrp="1"/>
          </p:cNvSpPr>
          <p:nvPr>
            <p:ph type="title"/>
          </p:nvPr>
        </p:nvSpPr>
        <p:spPr/>
        <p:txBody>
          <a:bodyPr/>
          <a:lstStyle/>
          <a:p>
            <a:r>
              <a:rPr lang="en-US" dirty="0"/>
              <a:t>ACKNOWLEDGMENT </a:t>
            </a:r>
            <a:br>
              <a:rPr lang="en-US" dirty="0"/>
            </a:br>
            <a:endParaRPr lang="en-US" dirty="0"/>
          </a:p>
        </p:txBody>
      </p:sp>
      <p:sp>
        <p:nvSpPr>
          <p:cNvPr id="3" name="Content Placeholder 2">
            <a:extLst>
              <a:ext uri="{FF2B5EF4-FFF2-40B4-BE49-F238E27FC236}">
                <a16:creationId xmlns:a16="http://schemas.microsoft.com/office/drawing/2014/main" id="{32AB9F6B-0DEA-194A-ADD2-FAE2B939D261}"/>
              </a:ext>
            </a:extLst>
          </p:cNvPr>
          <p:cNvSpPr>
            <a:spLocks noGrp="1"/>
          </p:cNvSpPr>
          <p:nvPr>
            <p:ph idx="1"/>
          </p:nvPr>
        </p:nvSpPr>
        <p:spPr/>
        <p:txBody>
          <a:bodyPr/>
          <a:lstStyle/>
          <a:p>
            <a:r>
              <a:rPr lang="en-US" dirty="0"/>
              <a:t>This research was supported by Basic Science Research Program through the National Research Foundation of Korea (NRF) funded by the Ministry of Science, ICT &amp; Future Planning (NRF-2013R1A1A1076060). </a:t>
            </a:r>
          </a:p>
          <a:p>
            <a:endParaRPr lang="en-US" dirty="0"/>
          </a:p>
        </p:txBody>
      </p:sp>
    </p:spTree>
    <p:extLst>
      <p:ext uri="{BB962C8B-B14F-4D97-AF65-F5344CB8AC3E}">
        <p14:creationId xmlns:p14="http://schemas.microsoft.com/office/powerpoint/2010/main" val="2961325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6FA072-D541-4EE8-9DC6-513AAB2B9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BD4AA0B-889E-42F1-8C61-06B5909880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3">
            <a:extLst>
              <a:ext uri="{FF2B5EF4-FFF2-40B4-BE49-F238E27FC236}">
                <a16:creationId xmlns:a16="http://schemas.microsoft.com/office/drawing/2014/main" id="{27A27B9E-2573-4972-8BC6-6FC372B9F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684A4E-2FEB-456B-BFC9-4FEA3CCD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693B69C-0B05-4F8C-82F9-4EE65BBB10C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168" y="265775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a:extLst>
              <a:ext uri="{FF2B5EF4-FFF2-40B4-BE49-F238E27FC236}">
                <a16:creationId xmlns:a16="http://schemas.microsoft.com/office/drawing/2014/main" id="{C494A4CE-42C0-694C-AEFC-7E09E0C6466C}"/>
              </a:ext>
            </a:extLst>
          </p:cNvPr>
          <p:cNvSpPr>
            <a:spLocks noGrp="1"/>
          </p:cNvSpPr>
          <p:nvPr>
            <p:ph type="title"/>
          </p:nvPr>
        </p:nvSpPr>
        <p:spPr>
          <a:xfrm>
            <a:off x="1808936" y="2811270"/>
            <a:ext cx="3473753" cy="1770045"/>
          </a:xfrm>
        </p:spPr>
        <p:txBody>
          <a:bodyPr>
            <a:normAutofit/>
          </a:bodyPr>
          <a:lstStyle/>
          <a:p>
            <a:pPr algn="l"/>
            <a:r>
              <a:rPr lang="en-US"/>
              <a:t>Outline</a:t>
            </a:r>
          </a:p>
        </p:txBody>
      </p:sp>
      <p:graphicFrame>
        <p:nvGraphicFramePr>
          <p:cNvPr id="5" name="Content Placeholder 2">
            <a:extLst>
              <a:ext uri="{FF2B5EF4-FFF2-40B4-BE49-F238E27FC236}">
                <a16:creationId xmlns:a16="http://schemas.microsoft.com/office/drawing/2014/main" id="{A336E313-E31D-49F7-91DD-048F8C713A73}"/>
              </a:ext>
            </a:extLst>
          </p:cNvPr>
          <p:cNvGraphicFramePr>
            <a:graphicFrameLocks noGrp="1"/>
          </p:cNvGraphicFramePr>
          <p:nvPr>
            <p:ph idx="1"/>
            <p:extLst>
              <p:ext uri="{D42A27DB-BD31-4B8C-83A1-F6EECF244321}">
                <p14:modId xmlns:p14="http://schemas.microsoft.com/office/powerpoint/2010/main" val="1490037240"/>
              </p:ext>
            </p:extLst>
          </p:nvPr>
        </p:nvGraphicFramePr>
        <p:xfrm>
          <a:off x="6280264" y="550974"/>
          <a:ext cx="5295778" cy="57275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2628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28" name="Rectangle 11">
            <a:extLst>
              <a:ext uri="{FF2B5EF4-FFF2-40B4-BE49-F238E27FC236}">
                <a16:creationId xmlns:a16="http://schemas.microsoft.com/office/drawing/2014/main" id="{D62BF0A0-B64C-4A93-8918-F114127838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13">
            <a:extLst>
              <a:ext uri="{FF2B5EF4-FFF2-40B4-BE49-F238E27FC236}">
                <a16:creationId xmlns:a16="http://schemas.microsoft.com/office/drawing/2014/main" id="{69CD5395-7CFC-4A48-AC00-A04326CA38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15">
            <a:extLst>
              <a:ext uri="{FF2B5EF4-FFF2-40B4-BE49-F238E27FC236}">
                <a16:creationId xmlns:a16="http://schemas.microsoft.com/office/drawing/2014/main" id="{5ACF2868-CAF0-49A7-8E77-2F6E733CBC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17">
            <a:extLst>
              <a:ext uri="{FF2B5EF4-FFF2-40B4-BE49-F238E27FC236}">
                <a16:creationId xmlns:a16="http://schemas.microsoft.com/office/drawing/2014/main" id="{BF5D4D4B-3D5D-49AC-973B-2EF962D9D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9">
            <a:extLst>
              <a:ext uri="{FF2B5EF4-FFF2-40B4-BE49-F238E27FC236}">
                <a16:creationId xmlns:a16="http://schemas.microsoft.com/office/drawing/2014/main" id="{9150B604-8141-4B3D-804A-DF7C594B8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1">
            <a:extLst>
              <a:ext uri="{FF2B5EF4-FFF2-40B4-BE49-F238E27FC236}">
                <a16:creationId xmlns:a16="http://schemas.microsoft.com/office/drawing/2014/main" id="{904D52DE-B748-4EA3-8D45-D2851D7D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C579F-2FA1-4245-9CDB-9D8205B6402A}"/>
              </a:ext>
            </a:extLst>
          </p:cNvPr>
          <p:cNvSpPr>
            <a:spLocks noGrp="1"/>
          </p:cNvSpPr>
          <p:nvPr>
            <p:ph type="title"/>
          </p:nvPr>
        </p:nvSpPr>
        <p:spPr>
          <a:xfrm>
            <a:off x="1969803" y="808056"/>
            <a:ext cx="8608037" cy="1077229"/>
          </a:xfrm>
        </p:spPr>
        <p:txBody>
          <a:bodyPr>
            <a:normAutofit/>
          </a:bodyPr>
          <a:lstStyle/>
          <a:p>
            <a:pPr algn="l"/>
            <a:r>
              <a:rPr lang="en-US"/>
              <a:t>Introduction</a:t>
            </a:r>
          </a:p>
        </p:txBody>
      </p:sp>
      <p:sp>
        <p:nvSpPr>
          <p:cNvPr id="34" name="TextBox 23">
            <a:extLst>
              <a:ext uri="{FF2B5EF4-FFF2-40B4-BE49-F238E27FC236}">
                <a16:creationId xmlns:a16="http://schemas.microsoft.com/office/drawing/2014/main" id="{A2469967-F6BD-40C3-9D79-4650B9E5E24C}"/>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0169"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3" name="Content Placeholder 2">
            <a:extLst>
              <a:ext uri="{FF2B5EF4-FFF2-40B4-BE49-F238E27FC236}">
                <a16:creationId xmlns:a16="http://schemas.microsoft.com/office/drawing/2014/main" id="{FF560754-7839-A341-B016-C6C9703CD7CC}"/>
              </a:ext>
            </a:extLst>
          </p:cNvPr>
          <p:cNvSpPr>
            <a:spLocks noGrp="1"/>
          </p:cNvSpPr>
          <p:nvPr>
            <p:ph idx="1"/>
          </p:nvPr>
        </p:nvSpPr>
        <p:spPr>
          <a:xfrm>
            <a:off x="2136672" y="2052116"/>
            <a:ext cx="3633654" cy="3997828"/>
          </a:xfrm>
        </p:spPr>
        <p:txBody>
          <a:bodyPr>
            <a:normAutofit/>
          </a:bodyPr>
          <a:lstStyle/>
          <a:p>
            <a:pPr>
              <a:lnSpc>
                <a:spcPct val="110000"/>
              </a:lnSpc>
            </a:pPr>
            <a:r>
              <a:rPr lang="en-US" sz="1700"/>
              <a:t>An autonomous car (AC) is a vehicle that is adept at sensing its surroundings and navigating without human involvement. These self-driving cars have to blend into the current transport system without disturbing it, which means that these should be able to perform all the tasks which a normal car could do when driven by a human being. </a:t>
            </a:r>
          </a:p>
          <a:p>
            <a:pPr>
              <a:lnSpc>
                <a:spcPct val="110000"/>
              </a:lnSpc>
            </a:pPr>
            <a:r>
              <a:rPr lang="en-US" sz="1700"/>
              <a:t> </a:t>
            </a:r>
          </a:p>
          <a:p>
            <a:pPr>
              <a:lnSpc>
                <a:spcPct val="110000"/>
              </a:lnSpc>
            </a:pPr>
            <a:endParaRPr lang="en-US" sz="1700"/>
          </a:p>
        </p:txBody>
      </p:sp>
      <p:pic>
        <p:nvPicPr>
          <p:cNvPr id="7" name="Picture 6">
            <a:extLst>
              <a:ext uri="{FF2B5EF4-FFF2-40B4-BE49-F238E27FC236}">
                <a16:creationId xmlns:a16="http://schemas.microsoft.com/office/drawing/2014/main" id="{D256B35A-F3FC-3B4B-BE8D-86D957767806}"/>
              </a:ext>
            </a:extLst>
          </p:cNvPr>
          <p:cNvPicPr>
            <a:picLocks noChangeAspect="1"/>
          </p:cNvPicPr>
          <p:nvPr/>
        </p:nvPicPr>
        <p:blipFill>
          <a:blip r:embed="rId5"/>
          <a:stretch>
            <a:fillRect/>
          </a:stretch>
        </p:blipFill>
        <p:spPr>
          <a:xfrm>
            <a:off x="6577568" y="2988310"/>
            <a:ext cx="3674398" cy="209440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5" name="Rectangle 25">
            <a:extLst>
              <a:ext uri="{FF2B5EF4-FFF2-40B4-BE49-F238E27FC236}">
                <a16:creationId xmlns:a16="http://schemas.microsoft.com/office/drawing/2014/main" id="{FB10DB22-FA48-4A87-9373-894F800CF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777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83DBC4-DF1F-47B4-A427-3A02BF6FC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B505947-2EDE-4036-BAB7-9D467D50A8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88E107CE-A324-40CD-893D-2D871179D4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C9206E69-8320-4953-8527-D4C926A46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FB0BA3C-4542-415C-9AD5-4A65B973D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3FCC301-B2A8-4BFA-8ADD-314A8AC88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52AF7-745E-954A-AE1C-91FE20FECB42}"/>
              </a:ext>
            </a:extLst>
          </p:cNvPr>
          <p:cNvSpPr>
            <a:spLocks noGrp="1"/>
          </p:cNvSpPr>
          <p:nvPr>
            <p:ph type="title"/>
          </p:nvPr>
        </p:nvSpPr>
        <p:spPr>
          <a:xfrm>
            <a:off x="1964444" y="808056"/>
            <a:ext cx="3974905" cy="1077229"/>
          </a:xfrm>
        </p:spPr>
        <p:txBody>
          <a:bodyPr>
            <a:normAutofit/>
          </a:bodyPr>
          <a:lstStyle/>
          <a:p>
            <a:pPr algn="l"/>
            <a:r>
              <a:rPr lang="en-US" dirty="0"/>
              <a:t>Problem of the Research</a:t>
            </a:r>
            <a:endParaRPr lang="en-US"/>
          </a:p>
        </p:txBody>
      </p:sp>
      <p:sp>
        <p:nvSpPr>
          <p:cNvPr id="22" name="TextBox 21">
            <a:extLst>
              <a:ext uri="{FF2B5EF4-FFF2-40B4-BE49-F238E27FC236}">
                <a16:creationId xmlns:a16="http://schemas.microsoft.com/office/drawing/2014/main" id="{F730CB02-7628-4628-B10D-2117004CFD4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8808"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3" name="Content Placeholder 2">
            <a:extLst>
              <a:ext uri="{FF2B5EF4-FFF2-40B4-BE49-F238E27FC236}">
                <a16:creationId xmlns:a16="http://schemas.microsoft.com/office/drawing/2014/main" id="{43228C78-6D58-404A-9A41-F711FD7FF0FB}"/>
              </a:ext>
            </a:extLst>
          </p:cNvPr>
          <p:cNvSpPr>
            <a:spLocks noGrp="1"/>
          </p:cNvSpPr>
          <p:nvPr>
            <p:ph idx="1"/>
          </p:nvPr>
        </p:nvSpPr>
        <p:spPr>
          <a:xfrm>
            <a:off x="1964444" y="2052116"/>
            <a:ext cx="3972159" cy="3997828"/>
          </a:xfrm>
        </p:spPr>
        <p:txBody>
          <a:bodyPr>
            <a:normAutofit/>
          </a:bodyPr>
          <a:lstStyle/>
          <a:p>
            <a:r>
              <a:rPr lang="en-US" sz="1800" dirty="0"/>
              <a:t>How do you know which parking slot is the best for you to park, based on the position of the car? </a:t>
            </a:r>
          </a:p>
          <a:p>
            <a:r>
              <a:rPr lang="en-US" sz="1800" dirty="0"/>
              <a:t>Is there a way by which every AC can be parked to the closest available parking slot? How would we handle different kinds of parking lot structures? </a:t>
            </a:r>
          </a:p>
          <a:p>
            <a:endParaRPr lang="en-US" sz="1800" dirty="0"/>
          </a:p>
        </p:txBody>
      </p:sp>
      <p:sp>
        <p:nvSpPr>
          <p:cNvPr id="24" name="Rectangle 23">
            <a:extLst>
              <a:ext uri="{FF2B5EF4-FFF2-40B4-BE49-F238E27FC236}">
                <a16:creationId xmlns:a16="http://schemas.microsoft.com/office/drawing/2014/main" id="{341BA995-C21C-4D29-BE49-3CBE57189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4295" y="0"/>
            <a:ext cx="46426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FD7C493-7CC6-474C-90E6-C255E375AA74}"/>
              </a:ext>
            </a:extLst>
          </p:cNvPr>
          <p:cNvPicPr>
            <a:picLocks noChangeAspect="1"/>
          </p:cNvPicPr>
          <p:nvPr/>
        </p:nvPicPr>
        <p:blipFill>
          <a:blip r:embed="rId5"/>
          <a:stretch>
            <a:fillRect/>
          </a:stretch>
        </p:blipFill>
        <p:spPr>
          <a:xfrm>
            <a:off x="7063356" y="1813443"/>
            <a:ext cx="3988361" cy="3230572"/>
          </a:xfrm>
          <a:prstGeom prst="rect">
            <a:avLst/>
          </a:prstGeom>
          <a:ln w="12700">
            <a:noFill/>
          </a:ln>
        </p:spPr>
      </p:pic>
      <p:sp>
        <p:nvSpPr>
          <p:cNvPr id="26" name="Rectangle 25">
            <a:extLst>
              <a:ext uri="{FF2B5EF4-FFF2-40B4-BE49-F238E27FC236}">
                <a16:creationId xmlns:a16="http://schemas.microsoft.com/office/drawing/2014/main" id="{F6B63D7C-DA20-4B10-8164-8F1ACA90E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90379" y="244088"/>
            <a:ext cx="4139753" cy="6367923"/>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EB1DFB-E9D4-4418-85B6-90079F889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484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3408E4B-2DDD-4FB3-9181-7D8A09775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FCA32F3-0B4B-449A-8A9D-309A1B6782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D1C78E1D-D549-4B5E-B65A-7353ED14D83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BC93C630-65D6-40FA-A096-8251FB983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C51E34-9874-483C-A2C5-C9D271AD1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109E7E7-5EA4-4526-A350-196FF2782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1951A-BC3A-FE43-A315-09281D58FE79}"/>
              </a:ext>
            </a:extLst>
          </p:cNvPr>
          <p:cNvSpPr>
            <a:spLocks noGrp="1"/>
          </p:cNvSpPr>
          <p:nvPr>
            <p:ph type="title"/>
          </p:nvPr>
        </p:nvSpPr>
        <p:spPr>
          <a:xfrm>
            <a:off x="1969803" y="808056"/>
            <a:ext cx="8608037" cy="1077229"/>
          </a:xfrm>
        </p:spPr>
        <p:txBody>
          <a:bodyPr>
            <a:normAutofit/>
          </a:bodyPr>
          <a:lstStyle/>
          <a:p>
            <a:pPr algn="l"/>
            <a:r>
              <a:rPr lang="en-US"/>
              <a:t>Related works</a:t>
            </a:r>
          </a:p>
        </p:txBody>
      </p:sp>
      <p:sp>
        <p:nvSpPr>
          <p:cNvPr id="24" name="TextBox 23">
            <a:extLst>
              <a:ext uri="{FF2B5EF4-FFF2-40B4-BE49-F238E27FC236}">
                <a16:creationId xmlns:a16="http://schemas.microsoft.com/office/drawing/2014/main" id="{50D4AEE8-8504-4762-8A82-9B857529135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0169"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3" name="Content Placeholder 2">
            <a:extLst>
              <a:ext uri="{FF2B5EF4-FFF2-40B4-BE49-F238E27FC236}">
                <a16:creationId xmlns:a16="http://schemas.microsoft.com/office/drawing/2014/main" id="{1120CD12-CA3F-FA4F-9126-04EA4F2DFAA1}"/>
              </a:ext>
            </a:extLst>
          </p:cNvPr>
          <p:cNvSpPr>
            <a:spLocks noGrp="1"/>
          </p:cNvSpPr>
          <p:nvPr>
            <p:ph idx="1"/>
          </p:nvPr>
        </p:nvSpPr>
        <p:spPr>
          <a:xfrm>
            <a:off x="1969803" y="2052116"/>
            <a:ext cx="3800523" cy="3997828"/>
          </a:xfrm>
        </p:spPr>
        <p:txBody>
          <a:bodyPr>
            <a:normAutofit/>
          </a:bodyPr>
          <a:lstStyle/>
          <a:p>
            <a:r>
              <a:rPr lang="en-US" sz="1800"/>
              <a:t>Parking an AC in a parking lot is similar in many aspects to the automated parking systems (APS). APS is a mechanical system designed to minimize the area and /or volume required for parking cars. </a:t>
            </a:r>
          </a:p>
          <a:p>
            <a:endParaRPr lang="en-US" sz="1800"/>
          </a:p>
        </p:txBody>
      </p:sp>
      <p:pic>
        <p:nvPicPr>
          <p:cNvPr id="7" name="Picture 6">
            <a:extLst>
              <a:ext uri="{FF2B5EF4-FFF2-40B4-BE49-F238E27FC236}">
                <a16:creationId xmlns:a16="http://schemas.microsoft.com/office/drawing/2014/main" id="{E5ABEF44-631F-054C-B8A1-FB0C5CB1170B}"/>
              </a:ext>
            </a:extLst>
          </p:cNvPr>
          <p:cNvPicPr>
            <a:picLocks noChangeAspect="1"/>
          </p:cNvPicPr>
          <p:nvPr/>
        </p:nvPicPr>
        <p:blipFill rotWithShape="1">
          <a:blip r:embed="rId5"/>
          <a:srcRect l="18581" r="4" b="4"/>
          <a:stretch/>
        </p:blipFill>
        <p:spPr>
          <a:xfrm>
            <a:off x="6577568" y="2348779"/>
            <a:ext cx="3674398"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6" name="Rectangle 25">
            <a:extLst>
              <a:ext uri="{FF2B5EF4-FFF2-40B4-BE49-F238E27FC236}">
                <a16:creationId xmlns:a16="http://schemas.microsoft.com/office/drawing/2014/main" id="{22373A23-D87D-48AD-A357-96100C722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945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C51B-B7AA-7A41-86A4-EFDC4528C759}"/>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50556E6C-0C82-2042-BAA1-8B725651BCD0}"/>
              </a:ext>
            </a:extLst>
          </p:cNvPr>
          <p:cNvSpPr>
            <a:spLocks noGrp="1"/>
          </p:cNvSpPr>
          <p:nvPr>
            <p:ph idx="1"/>
          </p:nvPr>
        </p:nvSpPr>
        <p:spPr/>
        <p:txBody>
          <a:bodyPr/>
          <a:lstStyle/>
          <a:p>
            <a:r>
              <a:rPr lang="en-US" dirty="0"/>
              <a:t>A Secure and Intelligent Parking System” based on secured wireless network and sensors communication through which they assure that the parking reservation is safe and privacy is preserved. </a:t>
            </a:r>
          </a:p>
          <a:p>
            <a:r>
              <a:rPr lang="en-US" dirty="0"/>
              <a:t>proposes a model to predict the parking lot occupancy based on the information shared among the vehicles present in the parking lot they also use the age of the information to predict the current situation as well. </a:t>
            </a:r>
          </a:p>
          <a:p>
            <a:pPr marL="0" indent="0">
              <a:buNone/>
            </a:pPr>
            <a:endParaRPr lang="en-US" dirty="0"/>
          </a:p>
        </p:txBody>
      </p:sp>
    </p:spTree>
    <p:extLst>
      <p:ext uri="{BB962C8B-B14F-4D97-AF65-F5344CB8AC3E}">
        <p14:creationId xmlns:p14="http://schemas.microsoft.com/office/powerpoint/2010/main" val="326527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D7E45EB-2082-42A1-A5FC-6D53F21DB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6A5C072-919B-4308-A48B-96DC0CBFB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 name="Picture 18">
            <a:extLst>
              <a:ext uri="{FF2B5EF4-FFF2-40B4-BE49-F238E27FC236}">
                <a16:creationId xmlns:a16="http://schemas.microsoft.com/office/drawing/2014/main" id="{A8F74E2F-7C51-4D72-96BA-528A507481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1B61F797-14BD-476F-B569-140E96CB6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A0235D8-BAC3-4440-8A9B-43D98243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F2FD5C-3192-4646-91D2-C907BDC4C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851D52-8BF9-3744-8B05-D901F50E878B}"/>
              </a:ext>
            </a:extLst>
          </p:cNvPr>
          <p:cNvSpPr>
            <a:spLocks noGrp="1"/>
          </p:cNvSpPr>
          <p:nvPr>
            <p:ph type="title"/>
          </p:nvPr>
        </p:nvSpPr>
        <p:spPr>
          <a:xfrm>
            <a:off x="1969803" y="808056"/>
            <a:ext cx="8608037" cy="1077229"/>
          </a:xfrm>
        </p:spPr>
        <p:txBody>
          <a:bodyPr>
            <a:normAutofit/>
          </a:bodyPr>
          <a:lstStyle/>
          <a:p>
            <a:pPr algn="l"/>
            <a:r>
              <a:rPr lang="en-US" dirty="0"/>
              <a:t>Graph Generation </a:t>
            </a:r>
            <a:br>
              <a:rPr lang="en-US" dirty="0"/>
            </a:br>
            <a:endParaRPr lang="en-US"/>
          </a:p>
        </p:txBody>
      </p:sp>
      <p:sp>
        <p:nvSpPr>
          <p:cNvPr id="27" name="TextBox 26">
            <a:extLst>
              <a:ext uri="{FF2B5EF4-FFF2-40B4-BE49-F238E27FC236}">
                <a16:creationId xmlns:a16="http://schemas.microsoft.com/office/drawing/2014/main" id="{0DA8D0CB-6F06-4CF1-813A-C746972E97E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0169"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pic>
        <p:nvPicPr>
          <p:cNvPr id="10" name="Picture 9">
            <a:extLst>
              <a:ext uri="{FF2B5EF4-FFF2-40B4-BE49-F238E27FC236}">
                <a16:creationId xmlns:a16="http://schemas.microsoft.com/office/drawing/2014/main" id="{4266D593-A9CF-8B45-BD20-51EC2EFA2E8E}"/>
              </a:ext>
            </a:extLst>
          </p:cNvPr>
          <p:cNvPicPr>
            <a:picLocks noChangeAspect="1"/>
          </p:cNvPicPr>
          <p:nvPr/>
        </p:nvPicPr>
        <p:blipFill>
          <a:blip r:embed="rId5"/>
          <a:stretch>
            <a:fillRect/>
          </a:stretch>
        </p:blipFill>
        <p:spPr>
          <a:xfrm>
            <a:off x="2181719" y="2425904"/>
            <a:ext cx="4454381" cy="324056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C08BBBEC-9923-D649-A3A6-990E96AB45C7}"/>
              </a:ext>
            </a:extLst>
          </p:cNvPr>
          <p:cNvSpPr>
            <a:spLocks noGrp="1"/>
          </p:cNvSpPr>
          <p:nvPr>
            <p:ph idx="1"/>
          </p:nvPr>
        </p:nvSpPr>
        <p:spPr>
          <a:xfrm>
            <a:off x="7286175" y="2052116"/>
            <a:ext cx="3289986" cy="3997828"/>
          </a:xfrm>
        </p:spPr>
        <p:txBody>
          <a:bodyPr>
            <a:normAutofit/>
          </a:bodyPr>
          <a:lstStyle/>
          <a:p>
            <a:r>
              <a:rPr lang="en-US" sz="1800"/>
              <a:t>P-node can only be linked to one or more T-node. </a:t>
            </a:r>
          </a:p>
          <a:p>
            <a:r>
              <a:rPr lang="en-US" sz="1800"/>
              <a:t>T-node can be linked to any node. </a:t>
            </a:r>
          </a:p>
          <a:p>
            <a:r>
              <a:rPr lang="en-US" sz="1800"/>
              <a:t>E-node can only be linked to a T-node. </a:t>
            </a:r>
          </a:p>
          <a:p>
            <a:endParaRPr lang="en-US" sz="1800"/>
          </a:p>
        </p:txBody>
      </p:sp>
      <p:sp>
        <p:nvSpPr>
          <p:cNvPr id="29" name="Rectangle 28">
            <a:extLst>
              <a:ext uri="{FF2B5EF4-FFF2-40B4-BE49-F238E27FC236}">
                <a16:creationId xmlns:a16="http://schemas.microsoft.com/office/drawing/2014/main" id="{28564258-BA63-4452-B6A7-27E3497D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92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2BF0A0-B64C-4A93-8918-F114127838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9CD5395-7CFC-4A48-AC00-A04326CA38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5ACF2868-CAF0-49A7-8E77-2F6E733CBC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BF5D4D4B-3D5D-49AC-973B-2EF962D9D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50B604-8141-4B3D-804A-DF7C594B8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4D52DE-B748-4EA3-8D45-D2851D7D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566F0-EF61-2D4B-A8CC-538C0251545E}"/>
              </a:ext>
            </a:extLst>
          </p:cNvPr>
          <p:cNvSpPr>
            <a:spLocks noGrp="1"/>
          </p:cNvSpPr>
          <p:nvPr>
            <p:ph type="title"/>
          </p:nvPr>
        </p:nvSpPr>
        <p:spPr>
          <a:xfrm>
            <a:off x="1969803" y="808056"/>
            <a:ext cx="8608037" cy="1077229"/>
          </a:xfrm>
        </p:spPr>
        <p:txBody>
          <a:bodyPr>
            <a:normAutofit/>
          </a:bodyPr>
          <a:lstStyle/>
          <a:p>
            <a:pPr algn="l"/>
            <a:r>
              <a:rPr lang="en-US" dirty="0"/>
              <a:t>Graph Generation(2)</a:t>
            </a:r>
          </a:p>
        </p:txBody>
      </p:sp>
      <p:sp>
        <p:nvSpPr>
          <p:cNvPr id="22" name="TextBox 21">
            <a:extLst>
              <a:ext uri="{FF2B5EF4-FFF2-40B4-BE49-F238E27FC236}">
                <a16:creationId xmlns:a16="http://schemas.microsoft.com/office/drawing/2014/main" id="{A2469967-F6BD-40C3-9D79-4650B9E5E24C}"/>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0169"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3" name="Content Placeholder 2">
            <a:extLst>
              <a:ext uri="{FF2B5EF4-FFF2-40B4-BE49-F238E27FC236}">
                <a16:creationId xmlns:a16="http://schemas.microsoft.com/office/drawing/2014/main" id="{1D7C42C7-2B44-1F4A-B52F-055C8F6EEFA7}"/>
              </a:ext>
            </a:extLst>
          </p:cNvPr>
          <p:cNvSpPr>
            <a:spLocks noGrp="1"/>
          </p:cNvSpPr>
          <p:nvPr>
            <p:ph idx="1"/>
          </p:nvPr>
        </p:nvSpPr>
        <p:spPr>
          <a:xfrm>
            <a:off x="2136672" y="2052116"/>
            <a:ext cx="3633654" cy="3997828"/>
          </a:xfrm>
        </p:spPr>
        <p:txBody>
          <a:bodyPr>
            <a:normAutofit/>
          </a:bodyPr>
          <a:lstStyle/>
          <a:p>
            <a:r>
              <a:rPr lang="en-US" sz="1800"/>
              <a:t>The basic purpose of this algorithm is to tell the car about the nearest parking slot available to it from the entrance i.e. to act as a “Parking Control Service” (PCS). </a:t>
            </a:r>
          </a:p>
          <a:p>
            <a:endParaRPr lang="en-US" sz="1800"/>
          </a:p>
        </p:txBody>
      </p:sp>
      <p:pic>
        <p:nvPicPr>
          <p:cNvPr id="5" name="Picture 4">
            <a:extLst>
              <a:ext uri="{FF2B5EF4-FFF2-40B4-BE49-F238E27FC236}">
                <a16:creationId xmlns:a16="http://schemas.microsoft.com/office/drawing/2014/main" id="{4C600169-DFD0-0D48-8B86-74E00D522A11}"/>
              </a:ext>
            </a:extLst>
          </p:cNvPr>
          <p:cNvPicPr>
            <a:picLocks noChangeAspect="1"/>
          </p:cNvPicPr>
          <p:nvPr/>
        </p:nvPicPr>
        <p:blipFill>
          <a:blip r:embed="rId5"/>
          <a:stretch>
            <a:fillRect/>
          </a:stretch>
        </p:blipFill>
        <p:spPr>
          <a:xfrm>
            <a:off x="6643917" y="2348779"/>
            <a:ext cx="3541699"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4" name="Rectangle 23">
            <a:extLst>
              <a:ext uri="{FF2B5EF4-FFF2-40B4-BE49-F238E27FC236}">
                <a16:creationId xmlns:a16="http://schemas.microsoft.com/office/drawing/2014/main" id="{FB10DB22-FA48-4A87-9373-894F800CF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208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0C72-544A-D04C-AECD-881CD746D92C}"/>
              </a:ext>
            </a:extLst>
          </p:cNvPr>
          <p:cNvSpPr>
            <a:spLocks noGrp="1"/>
          </p:cNvSpPr>
          <p:nvPr>
            <p:ph type="title"/>
          </p:nvPr>
        </p:nvSpPr>
        <p:spPr/>
        <p:txBody>
          <a:bodyPr/>
          <a:lstStyle/>
          <a:p>
            <a:r>
              <a:rPr lang="en-US" dirty="0"/>
              <a:t>Parking lot Structure</a:t>
            </a:r>
          </a:p>
        </p:txBody>
      </p:sp>
      <p:sp>
        <p:nvSpPr>
          <p:cNvPr id="3" name="Content Placeholder 2">
            <a:extLst>
              <a:ext uri="{FF2B5EF4-FFF2-40B4-BE49-F238E27FC236}">
                <a16:creationId xmlns:a16="http://schemas.microsoft.com/office/drawing/2014/main" id="{FEF7EB08-177F-BE4A-BC1F-FB14E4A5C3FD}"/>
              </a:ext>
            </a:extLst>
          </p:cNvPr>
          <p:cNvSpPr>
            <a:spLocks noGrp="1"/>
          </p:cNvSpPr>
          <p:nvPr>
            <p:ph idx="1"/>
          </p:nvPr>
        </p:nvSpPr>
        <p:spPr/>
        <p:txBody>
          <a:bodyPr/>
          <a:lstStyle/>
          <a:p>
            <a:r>
              <a:rPr lang="en-US" dirty="0"/>
              <a:t>Normal parking lot structure </a:t>
            </a:r>
          </a:p>
          <a:p>
            <a:r>
              <a:rPr lang="en-US" dirty="0"/>
              <a:t>Blocked parking lot structure </a:t>
            </a:r>
          </a:p>
          <a:p>
            <a:endParaRPr lang="en-US" dirty="0"/>
          </a:p>
        </p:txBody>
      </p:sp>
    </p:spTree>
    <p:extLst>
      <p:ext uri="{BB962C8B-B14F-4D97-AF65-F5344CB8AC3E}">
        <p14:creationId xmlns:p14="http://schemas.microsoft.com/office/powerpoint/2010/main" val="1001402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5597</TotalTime>
  <Words>491</Words>
  <Application>Microsoft Macintosh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MS Shell Dlg 2</vt:lpstr>
      <vt:lpstr>Wingdings</vt:lpstr>
      <vt:lpstr>Wingdings 3</vt:lpstr>
      <vt:lpstr>Madison</vt:lpstr>
      <vt:lpstr>Controlled Parking for Self-Driving Cars  </vt:lpstr>
      <vt:lpstr>Outline</vt:lpstr>
      <vt:lpstr>Introduction</vt:lpstr>
      <vt:lpstr>Problem of the Research</vt:lpstr>
      <vt:lpstr>Related works</vt:lpstr>
      <vt:lpstr>Related works</vt:lpstr>
      <vt:lpstr>Graph Generation  </vt:lpstr>
      <vt:lpstr>Graph Generation(2)</vt:lpstr>
      <vt:lpstr>Parking lot Structure</vt:lpstr>
      <vt:lpstr>Normal parking lot structure  </vt:lpstr>
      <vt:lpstr>Blocked parking lot structure  </vt:lpstr>
      <vt:lpstr>PowerPoint Presentation</vt:lpstr>
      <vt:lpstr>Discussions  </vt:lpstr>
      <vt:lpstr>ACKNOWLEDGMENT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Controlled Parking for Self-Driving Cars  </dc:title>
  <dc:creator>59090011</dc:creator>
  <cp:lastModifiedBy>59090011</cp:lastModifiedBy>
  <cp:revision>9</cp:revision>
  <cp:lastPrinted>2018-08-30T02:39:27Z</cp:lastPrinted>
  <dcterms:created xsi:type="dcterms:W3CDTF">2018-08-27T10:02:13Z</dcterms:created>
  <dcterms:modified xsi:type="dcterms:W3CDTF">2018-09-10T06:30:31Z</dcterms:modified>
</cp:coreProperties>
</file>