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7" r:id="rId2"/>
    <p:sldId id="275" r:id="rId3"/>
    <p:sldId id="264" r:id="rId4"/>
    <p:sldId id="265" r:id="rId5"/>
    <p:sldId id="267" r:id="rId6"/>
    <p:sldId id="266" r:id="rId7"/>
    <p:sldId id="256" r:id="rId8"/>
    <p:sldId id="259" r:id="rId9"/>
    <p:sldId id="261" r:id="rId10"/>
    <p:sldId id="262" r:id="rId11"/>
    <p:sldId id="268" r:id="rId12"/>
    <p:sldId id="269" r:id="rId13"/>
    <p:sldId id="276" r:id="rId14"/>
    <p:sldId id="270" r:id="rId15"/>
    <p:sldId id="272" r:id="rId16"/>
    <p:sldId id="271" r:id="rId17"/>
    <p:sldId id="273" r:id="rId18"/>
    <p:sldId id="274" r:id="rId19"/>
  </p:sldIdLst>
  <p:sldSz cx="9144000" cy="5143500" type="screen16x9"/>
  <p:notesSz cx="6858000" cy="9144000"/>
  <p:embeddedFontLst>
    <p:embeddedFont>
      <p:font typeface="Mongolian Baiti" panose="03000500000000000000" pitchFamily="66" charset="0"/>
      <p:regular r:id="rId21"/>
    </p:embeddedFont>
    <p:embeddedFont>
      <p:font typeface="Old Standard TT" panose="02010600030101010101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851750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851750a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367319-5C79-4A5E-984F-02FD4D1B7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This is a title </a:t>
            </a:r>
            <a:br>
              <a:rPr lang="en-US" altLang="zh-CN" dirty="0"/>
            </a:br>
            <a:r>
              <a:rPr lang="en-US" altLang="zh-CN" dirty="0"/>
              <a:t>Here is names and IDs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F6ECB66-7B86-4CC5-97CD-DBC81CA4D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1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9285" y="-1"/>
            <a:ext cx="8235377" cy="49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chemeClr val="tx1"/>
                </a:solidFill>
              </a:rPr>
              <a:t>Benefits:</a:t>
            </a:r>
          </a:p>
          <a:p>
            <a:pPr marL="114300" lvl="0">
              <a:buSzPts val="1800"/>
            </a:pPr>
            <a:r>
              <a:rPr lang="en" altLang="zh-CN" sz="2400" dirty="0">
                <a:solidFill>
                  <a:schemeClr val="tx1"/>
                </a:solidFill>
              </a:rPr>
              <a:t>	-</a:t>
            </a:r>
            <a:r>
              <a:rPr lang="en-US" altLang="zh-CN" sz="2400" dirty="0">
                <a:solidFill>
                  <a:schemeClr val="tx1"/>
                </a:solidFill>
              </a:rPr>
              <a:t>Technology Independent</a:t>
            </a:r>
          </a:p>
          <a:p>
            <a:pPr marL="114300" lvl="0">
              <a:lnSpc>
                <a:spcPct val="115000"/>
              </a:lnSpc>
              <a:buClr>
                <a:srgbClr val="333333"/>
              </a:buClr>
              <a:buSzPts val="1800"/>
            </a:pPr>
            <a:r>
              <a:rPr lang="en-US" altLang="zh-CN" sz="2400" dirty="0">
                <a:solidFill>
                  <a:schemeClr val="tx1"/>
                </a:solidFill>
              </a:rPr>
              <a:t>	-Availability</a:t>
            </a:r>
          </a:p>
          <a:p>
            <a:pPr marL="114300" lvl="0">
              <a:buClr>
                <a:srgbClr val="333333"/>
              </a:buClr>
              <a:buSzPts val="1800"/>
            </a:pPr>
            <a:r>
              <a:rPr lang="en-US" altLang="zh-CN" sz="2400" dirty="0">
                <a:solidFill>
                  <a:schemeClr val="tx1"/>
                </a:solidFill>
              </a:rPr>
              <a:t>	-Release and deployment</a:t>
            </a:r>
          </a:p>
          <a:p>
            <a:pPr marL="114300" lvl="0">
              <a:lnSpc>
                <a:spcPct val="115000"/>
              </a:lnSpc>
              <a:buClr>
                <a:srgbClr val="333333"/>
              </a:buClr>
              <a:buSzPts val="1800"/>
            </a:pPr>
            <a:r>
              <a:rPr lang="en-US" altLang="zh-CN" sz="2400" dirty="0">
                <a:solidFill>
                  <a:schemeClr val="tx1"/>
                </a:solidFill>
              </a:rPr>
              <a:t>	-Scalability</a:t>
            </a:r>
          </a:p>
          <a:p>
            <a:pPr marL="457200" lvl="0" indent="-342900">
              <a:lnSpc>
                <a:spcPct val="115000"/>
              </a:lnSpc>
              <a:buClr>
                <a:srgbClr val="33333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</a:rPr>
              <a:t>Drawbacks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114300" lvl="0">
              <a:lnSpc>
                <a:spcPct val="115000"/>
              </a:lnSpc>
              <a:buSzPts val="1800"/>
            </a:pPr>
            <a:r>
              <a:rPr lang="en-US" altLang="zh-CN" sz="2400" dirty="0">
                <a:solidFill>
                  <a:schemeClr val="tx1"/>
                </a:solidFill>
              </a:rPr>
              <a:t>	-Boundary definition between services</a:t>
            </a:r>
          </a:p>
          <a:p>
            <a:pPr marL="114300" lvl="0">
              <a:lnSpc>
                <a:spcPct val="115000"/>
              </a:lnSpc>
              <a:buSzPts val="1800"/>
            </a:pPr>
            <a:r>
              <a:rPr lang="en-US" altLang="zh-CN" sz="2400" dirty="0">
                <a:solidFill>
                  <a:schemeClr val="tx1"/>
                </a:solidFill>
              </a:rPr>
              <a:t>	-Latency</a:t>
            </a:r>
          </a:p>
          <a:p>
            <a:pPr marL="114300" lvl="0">
              <a:buSzPts val="1800"/>
            </a:pPr>
            <a:r>
              <a:rPr lang="en-US" altLang="zh-CN" sz="2400" dirty="0">
                <a:solidFill>
                  <a:schemeClr val="tx1"/>
                </a:solidFill>
              </a:rPr>
              <a:t>	-Consistency</a:t>
            </a:r>
          </a:p>
          <a:p>
            <a:pPr marL="114300" lvl="0">
              <a:buClr>
                <a:srgbClr val="333333"/>
              </a:buClr>
              <a:buSzPts val="1800"/>
            </a:pPr>
            <a:r>
              <a:rPr lang="en-US" altLang="zh-CN" sz="2400" dirty="0">
                <a:solidFill>
                  <a:schemeClr val="tx1"/>
                </a:solidFill>
              </a:rPr>
              <a:t>	-Infrastructure automation</a:t>
            </a:r>
          </a:p>
          <a:p>
            <a:pPr marL="114300" lvl="2">
              <a:lnSpc>
                <a:spcPct val="115000"/>
              </a:lnSpc>
              <a:buClr>
                <a:srgbClr val="333333"/>
              </a:buClr>
              <a:buSzPts val="1800"/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0"/>
            <a:endParaRPr lang="en-US" altLang="zh-CN" sz="2400" u="sng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9CE4E52-306B-4B47-B0CD-F529B204E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00" y="1164956"/>
            <a:ext cx="8118600" cy="1522800"/>
          </a:xfrm>
        </p:spPr>
        <p:txBody>
          <a:bodyPr/>
          <a:lstStyle/>
          <a:p>
            <a:r>
              <a:rPr lang="en-US" altLang="zh-CN" sz="5400" dirty="0">
                <a:latin typeface="+mj-lt"/>
              </a:rPr>
              <a:t>Conclusion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035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C2FEF2A-05D8-47AC-BE65-D05BE7F1B446}"/>
              </a:ext>
            </a:extLst>
          </p:cNvPr>
          <p:cNvSpPr txBox="1"/>
          <p:nvPr/>
        </p:nvSpPr>
        <p:spPr>
          <a:xfrm>
            <a:off x="457200" y="1733267"/>
            <a:ext cx="4217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ACID &amp; CAP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9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6F9261-B2A5-4D66-822C-7F518A57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38" y="1135849"/>
            <a:ext cx="8118600" cy="1522800"/>
          </a:xfrm>
        </p:spPr>
        <p:txBody>
          <a:bodyPr/>
          <a:lstStyle/>
          <a:p>
            <a:r>
              <a:rPr lang="en-US" altLang="zh-CN" sz="5400" dirty="0">
                <a:latin typeface="+mj-lt"/>
              </a:rPr>
              <a:t>ACID Properties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610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FC5DED-2C19-4EAF-9F28-51ED9A3FF525}"/>
              </a:ext>
            </a:extLst>
          </p:cNvPr>
          <p:cNvSpPr txBox="1"/>
          <p:nvPr/>
        </p:nvSpPr>
        <p:spPr>
          <a:xfrm>
            <a:off x="218365" y="129654"/>
            <a:ext cx="3527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A</a:t>
            </a:r>
            <a:r>
              <a:rPr lang="en-US" altLang="zh-CN" sz="3600" dirty="0"/>
              <a:t>tomicity 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C</a:t>
            </a:r>
            <a:r>
              <a:rPr lang="en-US" altLang="zh-CN" sz="3600" dirty="0"/>
              <a:t>onsistency</a:t>
            </a:r>
            <a:br>
              <a:rPr lang="en-US" altLang="zh-CN" sz="3600" dirty="0"/>
            </a:br>
            <a:r>
              <a:rPr lang="en-US" altLang="zh-CN" sz="3600" dirty="0">
                <a:solidFill>
                  <a:srgbClr val="FF0000"/>
                </a:solidFill>
              </a:rPr>
              <a:t>I</a:t>
            </a:r>
            <a:r>
              <a:rPr lang="en-US" altLang="zh-CN" sz="3600" dirty="0"/>
              <a:t>solation 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D</a:t>
            </a:r>
            <a:r>
              <a:rPr lang="en-US" altLang="zh-CN" sz="3600" dirty="0"/>
              <a:t>urability</a:t>
            </a:r>
            <a:br>
              <a:rPr lang="en-US" altLang="zh-CN" sz="3600" dirty="0"/>
            </a:br>
            <a:br>
              <a:rPr lang="en-US" altLang="zh-CN" sz="3600" dirty="0"/>
            </a:br>
            <a:br>
              <a:rPr lang="en-US" altLang="zh-CN" sz="3600" dirty="0"/>
            </a:b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E2F9D3-0CB9-4844-901E-17B301C5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5" y="2361063"/>
            <a:ext cx="6191819" cy="27005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DC105E2-7E67-44D1-A806-54E99605DD92}"/>
              </a:ext>
            </a:extLst>
          </p:cNvPr>
          <p:cNvSpPr txBox="1"/>
          <p:nvPr/>
        </p:nvSpPr>
        <p:spPr>
          <a:xfrm>
            <a:off x="1982338" y="4565176"/>
            <a:ext cx="2429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Database transaction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44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050DD1-B470-4322-BF84-10760538C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00" y="1048950"/>
            <a:ext cx="8118600" cy="1522800"/>
          </a:xfrm>
        </p:spPr>
        <p:txBody>
          <a:bodyPr/>
          <a:lstStyle/>
          <a:p>
            <a:r>
              <a:rPr lang="en-US" altLang="zh-CN" sz="5400" dirty="0">
                <a:latin typeface="+mj-lt"/>
              </a:rPr>
              <a:t>CAP Theorem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73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50659D4-1FC4-4310-8B3B-48ED031ED0AB}"/>
              </a:ext>
            </a:extLst>
          </p:cNvPr>
          <p:cNvSpPr txBox="1"/>
          <p:nvPr/>
        </p:nvSpPr>
        <p:spPr>
          <a:xfrm>
            <a:off x="122830" y="95534"/>
            <a:ext cx="4578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C</a:t>
            </a:r>
            <a:r>
              <a:rPr lang="en-US" altLang="zh-CN" sz="3600" dirty="0"/>
              <a:t>onsistency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A</a:t>
            </a:r>
            <a:r>
              <a:rPr lang="en-US" altLang="zh-CN" sz="3600" dirty="0"/>
              <a:t>vailability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r>
              <a:rPr lang="en-US" altLang="zh-CN" sz="3600" dirty="0"/>
              <a:t>artition tolerance</a:t>
            </a:r>
            <a:endParaRPr lang="zh-CN" altLang="en-US" sz="3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D24FCB-CF6C-4E83-BBBD-44892AA6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19" y="1719979"/>
            <a:ext cx="4007466" cy="34235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744A8B-29EE-44D1-98CA-2FF783DEE397}"/>
              </a:ext>
            </a:extLst>
          </p:cNvPr>
          <p:cNvSpPr txBox="1"/>
          <p:nvPr/>
        </p:nvSpPr>
        <p:spPr>
          <a:xfrm>
            <a:off x="6312090" y="2110085"/>
            <a:ext cx="180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The tradeoff among the C,A and P.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333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64C9B2-2033-4A3E-BA49-59BC418E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816" y="1810350"/>
            <a:ext cx="9034818" cy="1522800"/>
          </a:xfrm>
        </p:spPr>
        <p:txBody>
          <a:bodyPr/>
          <a:lstStyle/>
          <a:p>
            <a:r>
              <a:rPr lang="en-US" altLang="zh-CN" sz="5400" dirty="0">
                <a:latin typeface="+mj-lt"/>
              </a:rPr>
              <a:t>Consistency in ACID and CAP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27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FD6291-34EA-47D8-9573-19173C448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00" y="1142673"/>
            <a:ext cx="8118600" cy="1522800"/>
          </a:xfrm>
        </p:spPr>
        <p:txBody>
          <a:bodyPr/>
          <a:lstStyle/>
          <a:p>
            <a:r>
              <a:rPr lang="en-US" altLang="zh-CN" sz="5400" dirty="0">
                <a:latin typeface="+mj-lt"/>
              </a:rPr>
              <a:t>Thank you!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82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993C3E-6E13-4835-8285-346DBE9D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latin typeface="+mj-lt"/>
              </a:rPr>
              <a:t>Monolithic architecture vs Microservice architecture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16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6CE14-2148-4203-BBCF-A948A459F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00" y="1274463"/>
            <a:ext cx="8118600" cy="1522800"/>
          </a:xfrm>
        </p:spPr>
        <p:txBody>
          <a:bodyPr/>
          <a:lstStyle/>
          <a:p>
            <a:r>
              <a:rPr lang="en-US" altLang="zh-CN" sz="5400" dirty="0">
                <a:latin typeface="+mj-lt"/>
                <a:cs typeface="Mongolian Baiti" panose="03000500000000000000" pitchFamily="66" charset="0"/>
              </a:rPr>
              <a:t>Monolithic Architecture</a:t>
            </a:r>
            <a:endParaRPr lang="zh-CN" altLang="en-US" sz="5400" dirty="0">
              <a:latin typeface="+mj-lt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CF26E6A-2EB2-411B-93B1-CFB96877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0" y="1196788"/>
            <a:ext cx="7584143" cy="39467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67B9DC1-074F-4484-999D-2A24F35D8B58}"/>
              </a:ext>
            </a:extLst>
          </p:cNvPr>
          <p:cNvSpPr txBox="1"/>
          <p:nvPr/>
        </p:nvSpPr>
        <p:spPr>
          <a:xfrm>
            <a:off x="259808" y="73186"/>
            <a:ext cx="627977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/>
              <a:t>Overview </a:t>
            </a:r>
          </a:p>
          <a:p>
            <a:pPr>
              <a:spcBef>
                <a:spcPts val="600"/>
              </a:spcBef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022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FFEC8C-0D4F-4F7F-AF21-688EADC1A9A3}"/>
              </a:ext>
            </a:extLst>
          </p:cNvPr>
          <p:cNvSpPr txBox="1"/>
          <p:nvPr/>
        </p:nvSpPr>
        <p:spPr>
          <a:xfrm>
            <a:off x="174811" y="97491"/>
            <a:ext cx="605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lt"/>
                <a:cs typeface="Mongolian Baiti" panose="03000500000000000000" pitchFamily="66" charset="0"/>
              </a:rPr>
              <a:t>Example: Uber’s old architecture</a:t>
            </a:r>
            <a:endParaRPr lang="zh-CN" altLang="en-US" sz="2400" b="1" dirty="0">
              <a:latin typeface="+mj-lt"/>
              <a:cs typeface="Mongolian Baiti" panose="03000500000000000000" pitchFamily="66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1CF3F012-CDB7-4C08-8E84-B158AE2D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9" y="559156"/>
            <a:ext cx="6410287" cy="44868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A24520-3EB0-4FE8-AA71-6BCD98BB4093}"/>
              </a:ext>
            </a:extLst>
          </p:cNvPr>
          <p:cNvSpPr txBox="1"/>
          <p:nvPr/>
        </p:nvSpPr>
        <p:spPr>
          <a:xfrm>
            <a:off x="7020924" y="4476466"/>
            <a:ext cx="145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Problems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209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4F6871-C8C7-4A4B-8103-F618295E0DEE}"/>
              </a:ext>
            </a:extLst>
          </p:cNvPr>
          <p:cNvSpPr txBox="1"/>
          <p:nvPr/>
        </p:nvSpPr>
        <p:spPr>
          <a:xfrm>
            <a:off x="295834" y="285750"/>
            <a:ext cx="74496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Benefits</a:t>
            </a:r>
          </a:p>
          <a:p>
            <a:pPr lvl="2"/>
            <a:r>
              <a:rPr lang="en-US" altLang="zh-CN" sz="2400" dirty="0"/>
              <a:t>	-Easy to develop and test</a:t>
            </a:r>
          </a:p>
          <a:p>
            <a:pPr lvl="2"/>
            <a:r>
              <a:rPr lang="en-US" altLang="zh-CN" sz="2400" dirty="0"/>
              <a:t>	-Easy to deploy</a:t>
            </a:r>
          </a:p>
          <a:p>
            <a:pPr lvl="2"/>
            <a:r>
              <a:rPr lang="en-US" altLang="zh-CN" sz="2400" dirty="0"/>
              <a:t>	-Easy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Drawbacks</a:t>
            </a:r>
          </a:p>
          <a:p>
            <a:r>
              <a:rPr lang="en-US" altLang="zh-CN" sz="2400" dirty="0"/>
              <a:t>	-Difficult to understand and modify codes</a:t>
            </a:r>
          </a:p>
          <a:p>
            <a:r>
              <a:rPr lang="en-US" altLang="zh-CN" sz="2400" dirty="0"/>
              <a:t>	-Obstacle to scaling development</a:t>
            </a:r>
          </a:p>
          <a:p>
            <a:r>
              <a:rPr lang="en-US" altLang="zh-CN" sz="2400" dirty="0"/>
              <a:t>	-Overloaded web container and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Improvement</a:t>
            </a:r>
          </a:p>
          <a:p>
            <a:r>
              <a:rPr lang="en-US" altLang="zh-CN" sz="2400" dirty="0"/>
              <a:t>	-Microservice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8331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dirty="0">
                <a:solidFill>
                  <a:schemeClr val="bg1"/>
                </a:solidFill>
                <a:latin typeface="+mj-lt"/>
                <a:ea typeface="Raleway"/>
                <a:cs typeface="Mongolian Baiti" panose="03000500000000000000" pitchFamily="66" charset="0"/>
                <a:sym typeface="Raleway"/>
              </a:rPr>
              <a:t>Microservice</a:t>
            </a:r>
            <a:r>
              <a:rPr lang="en" b="1" dirty="0">
                <a:solidFill>
                  <a:schemeClr val="bg1"/>
                </a:solidFill>
                <a:latin typeface="Mongolian Baiti" panose="03000500000000000000" pitchFamily="66" charset="0"/>
                <a:ea typeface="Raleway"/>
                <a:cs typeface="Mongolian Baiti" panose="03000500000000000000" pitchFamily="66" charset="0"/>
                <a:sym typeface="Raleway"/>
              </a:rPr>
              <a:t> </a:t>
            </a:r>
            <a:r>
              <a:rPr lang="en" b="1" dirty="0">
                <a:solidFill>
                  <a:schemeClr val="bg1"/>
                </a:solidFill>
                <a:latin typeface="+mj-lt"/>
                <a:ea typeface="Raleway"/>
                <a:cs typeface="Mongolian Baiti" panose="03000500000000000000" pitchFamily="66" charset="0"/>
                <a:sym typeface="Raleway"/>
              </a:rPr>
              <a:t>Architecture</a:t>
            </a:r>
            <a:endParaRPr b="1" dirty="0">
              <a:solidFill>
                <a:schemeClr val="bg1"/>
              </a:solidFill>
              <a:latin typeface="+mj-lt"/>
              <a:ea typeface="Raleway"/>
              <a:cs typeface="Mongolian Baiti" panose="03000500000000000000" pitchFamily="66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01229CF-0A5D-4183-BA12-AE9625BF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42" y="1194180"/>
            <a:ext cx="6428095" cy="38947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7A516B-FDA2-4458-82FE-C6B9EE9A7D1A}"/>
              </a:ext>
            </a:extLst>
          </p:cNvPr>
          <p:cNvSpPr txBox="1"/>
          <p:nvPr/>
        </p:nvSpPr>
        <p:spPr>
          <a:xfrm>
            <a:off x="95533" y="54590"/>
            <a:ext cx="29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Overview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604000" cy="14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Example: Uber’s new architecture</a:t>
            </a:r>
            <a:endParaRPr sz="24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D9E55-8BC3-4196-ADCF-CA22F855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54" y="532263"/>
            <a:ext cx="7348245" cy="4708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64</Words>
  <Application>Microsoft Office PowerPoint</Application>
  <PresentationFormat>全屏显示(16:9)</PresentationFormat>
  <Paragraphs>44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Mongolian Baiti</vt:lpstr>
      <vt:lpstr>Old Standard TT</vt:lpstr>
      <vt:lpstr>Arial</vt:lpstr>
      <vt:lpstr>Paperback</vt:lpstr>
      <vt:lpstr>This is a title  Here is names and IDs</vt:lpstr>
      <vt:lpstr>Monolithic architecture vs Microservice architecture</vt:lpstr>
      <vt:lpstr>Monolithic Architecture</vt:lpstr>
      <vt:lpstr>PowerPoint 演示文稿</vt:lpstr>
      <vt:lpstr>PowerPoint 演示文稿</vt:lpstr>
      <vt:lpstr>PowerPoint 演示文稿</vt:lpstr>
      <vt:lpstr>Microservice Architecture </vt:lpstr>
      <vt:lpstr>PowerPoint 演示文稿</vt:lpstr>
      <vt:lpstr>Example: Uber’s new architecture </vt:lpstr>
      <vt:lpstr>PowerPoint 演示文稿</vt:lpstr>
      <vt:lpstr>Conclusion</vt:lpstr>
      <vt:lpstr>PowerPoint 演示文稿</vt:lpstr>
      <vt:lpstr>ACID Properties</vt:lpstr>
      <vt:lpstr>PowerPoint 演示文稿</vt:lpstr>
      <vt:lpstr>CAP Theorem</vt:lpstr>
      <vt:lpstr>PowerPoint 演示文稿</vt:lpstr>
      <vt:lpstr>Consistency in ACID and CAP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Monolithic architecture vs Microservice architecture</dc:title>
  <dc:creator>Nicky97</dc:creator>
  <cp:lastModifiedBy>Nicky</cp:lastModifiedBy>
  <cp:revision>12</cp:revision>
  <dcterms:modified xsi:type="dcterms:W3CDTF">2019-01-28T16:27:52Z</dcterms:modified>
</cp:coreProperties>
</file>