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97" r:id="rId3"/>
    <p:sldId id="298" r:id="rId4"/>
    <p:sldId id="299" r:id="rId5"/>
    <p:sldId id="301" r:id="rId6"/>
    <p:sldId id="302" r:id="rId7"/>
    <p:sldId id="300" r:id="rId8"/>
    <p:sldId id="342" r:id="rId9"/>
    <p:sldId id="303" r:id="rId10"/>
    <p:sldId id="343" r:id="rId11"/>
    <p:sldId id="344" r:id="rId12"/>
    <p:sldId id="346" r:id="rId13"/>
    <p:sldId id="347" r:id="rId14"/>
    <p:sldId id="345" r:id="rId15"/>
    <p:sldId id="308" r:id="rId16"/>
    <p:sldId id="309" r:id="rId17"/>
    <p:sldId id="354" r:id="rId18"/>
    <p:sldId id="355" r:id="rId19"/>
    <p:sldId id="356" r:id="rId20"/>
    <p:sldId id="304" r:id="rId21"/>
    <p:sldId id="311" r:id="rId22"/>
    <p:sldId id="313" r:id="rId23"/>
    <p:sldId id="312" r:id="rId24"/>
    <p:sldId id="314" r:id="rId25"/>
    <p:sldId id="315" r:id="rId26"/>
    <p:sldId id="316" r:id="rId27"/>
    <p:sldId id="317" r:id="rId28"/>
    <p:sldId id="337" r:id="rId29"/>
    <p:sldId id="338" r:id="rId30"/>
    <p:sldId id="339" r:id="rId31"/>
    <p:sldId id="310" r:id="rId32"/>
    <p:sldId id="318" r:id="rId33"/>
    <p:sldId id="341" r:id="rId34"/>
    <p:sldId id="320" r:id="rId35"/>
    <p:sldId id="323" r:id="rId36"/>
    <p:sldId id="324" r:id="rId37"/>
    <p:sldId id="325" r:id="rId38"/>
    <p:sldId id="327" r:id="rId39"/>
    <p:sldId id="328" r:id="rId40"/>
    <p:sldId id="329" r:id="rId41"/>
    <p:sldId id="332" r:id="rId42"/>
    <p:sldId id="333" r:id="rId43"/>
    <p:sldId id="334" r:id="rId44"/>
    <p:sldId id="335" r:id="rId45"/>
    <p:sldId id="331" r:id="rId46"/>
    <p:sldId id="336" r:id="rId47"/>
    <p:sldId id="358" r:id="rId4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22/01/62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22/01/62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22/01/62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22/01/62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22/01/62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22/01/62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22/01/62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22/01/62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22/01/62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22/01/62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22/01/62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22/01/62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22/01/62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Foundation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052736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>
                <a:solidFill>
                  <a:srgbClr val="FF0000"/>
                </a:solidFill>
              </a:rPr>
              <a:t>Subject</a:t>
            </a:r>
            <a:r>
              <a:rPr lang="en-US" sz="2000" dirty="0"/>
              <a:t> {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registerObserver</a:t>
            </a:r>
            <a:r>
              <a:rPr lang="en-US" sz="2000" dirty="0"/>
              <a:t>(Observer o);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removeObserver</a:t>
            </a:r>
            <a:r>
              <a:rPr lang="en-US" sz="2000" dirty="0"/>
              <a:t>(Observer o);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notifyObservers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5" name="Rectangle 4"/>
          <p:cNvSpPr/>
          <p:nvPr/>
        </p:nvSpPr>
        <p:spPr>
          <a:xfrm>
            <a:off x="683568" y="2996952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sz="2000" dirty="0"/>
              <a:t> {</a:t>
            </a:r>
          </a:p>
          <a:p>
            <a:r>
              <a:rPr lang="en-US" sz="2000" dirty="0"/>
              <a:t>	public void update(String </a:t>
            </a:r>
            <a:r>
              <a:rPr lang="en-US" sz="2000" dirty="0" err="1"/>
              <a:t>babyname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crying, </a:t>
            </a:r>
            <a:r>
              <a:rPr lang="en-US" sz="2000" dirty="0" err="1"/>
              <a:t>int</a:t>
            </a:r>
            <a:r>
              <a:rPr lang="en-US" sz="2000" dirty="0"/>
              <a:t> level);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9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Subject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Baby implements Subject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	private </a:t>
            </a:r>
            <a:r>
              <a:rPr lang="en-US" sz="1200" dirty="0" err="1"/>
              <a:t>ArrayList</a:t>
            </a:r>
            <a:r>
              <a:rPr lang="en-US" sz="1200" dirty="0"/>
              <a:t> observers;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crying=false;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level=0;</a:t>
            </a:r>
          </a:p>
          <a:p>
            <a:r>
              <a:rPr lang="en-US" sz="1200" dirty="0"/>
              <a:t>	private String </a:t>
            </a:r>
            <a:r>
              <a:rPr lang="en-US" sz="1200" dirty="0" err="1"/>
              <a:t>babyname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	public Baby(String name){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this.babyname</a:t>
            </a:r>
            <a:r>
              <a:rPr lang="en-US" sz="1200" dirty="0"/>
              <a:t>=name;</a:t>
            </a:r>
          </a:p>
          <a:p>
            <a:r>
              <a:rPr lang="en-US" sz="1200" dirty="0"/>
              <a:t>		observers=new </a:t>
            </a:r>
            <a:r>
              <a:rPr lang="en-US" sz="1200" dirty="0" err="1"/>
              <a:t>ArrayList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notifyObservers</a:t>
            </a:r>
            <a:r>
              <a:rPr lang="en-US" sz="1200" dirty="0"/>
              <a:t>() {</a:t>
            </a:r>
          </a:p>
          <a:p>
            <a:r>
              <a:rPr lang="en-US" sz="1200" dirty="0"/>
              <a:t>		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 </a:t>
            </a:r>
            <a:r>
              <a:rPr lang="en-US" sz="1200" dirty="0" err="1"/>
              <a:t>observers.size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			Observer </a:t>
            </a:r>
            <a:r>
              <a:rPr lang="en-US" sz="1200" dirty="0" err="1"/>
              <a:t>observer</a:t>
            </a:r>
            <a:r>
              <a:rPr lang="en-US" sz="1200" dirty="0"/>
              <a:t> = (Observer) </a:t>
            </a:r>
            <a:r>
              <a:rPr lang="en-US" sz="1200" dirty="0" err="1"/>
              <a:t>observers.get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observer.update</a:t>
            </a:r>
            <a:r>
              <a:rPr lang="en-US" sz="1200" dirty="0"/>
              <a:t>(</a:t>
            </a:r>
            <a:r>
              <a:rPr lang="en-US" sz="1200" dirty="0" err="1"/>
              <a:t>babyname</a:t>
            </a:r>
            <a:r>
              <a:rPr lang="en-US" sz="1200" dirty="0"/>
              <a:t>, crying, level);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registerObserver</a:t>
            </a:r>
            <a:r>
              <a:rPr lang="en-US" sz="1200" dirty="0"/>
              <a:t>(Observer o)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observers.add</a:t>
            </a:r>
            <a:r>
              <a:rPr lang="en-US" sz="1200" dirty="0"/>
              <a:t>(o);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removeObserver</a:t>
            </a:r>
            <a:r>
              <a:rPr lang="en-US" sz="1200" dirty="0"/>
              <a:t>(Observer o)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observers.indexOf</a:t>
            </a:r>
            <a:r>
              <a:rPr lang="en-US" sz="1200" dirty="0"/>
              <a:t>(o);</a:t>
            </a:r>
          </a:p>
          <a:p>
            <a:r>
              <a:rPr lang="en-US" sz="1200" dirty="0"/>
              <a:t>		if (</a:t>
            </a:r>
            <a:r>
              <a:rPr lang="en-US" sz="1200" dirty="0" err="1"/>
              <a:t>i</a:t>
            </a:r>
            <a:r>
              <a:rPr lang="en-US" sz="1200" dirty="0"/>
              <a:t> &gt;=0)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observers.remove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setData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this.level</a:t>
            </a:r>
            <a:r>
              <a:rPr lang="en-US" sz="1200" dirty="0"/>
              <a:t>=level;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notifyObservers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}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7408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Simple Monitor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BabyMonitorSimple</a:t>
            </a:r>
            <a:r>
              <a:rPr lang="en-US" sz="1200" dirty="0"/>
              <a:t> implements Observer {</a:t>
            </a:r>
          </a:p>
          <a:p>
            <a:endParaRPr lang="en-US" sz="1200" dirty="0"/>
          </a:p>
          <a:p>
            <a:r>
              <a:rPr lang="en-US" sz="1200" dirty="0"/>
              <a:t>	private Subject </a:t>
            </a:r>
            <a:r>
              <a:rPr lang="en-US" sz="1200" dirty="0" err="1"/>
              <a:t>mdata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name;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</a:t>
            </a:r>
            <a:r>
              <a:rPr lang="en-US" sz="1200" dirty="0" err="1"/>
              <a:t>BabyMonitorSimple</a:t>
            </a:r>
            <a:r>
              <a:rPr lang="en-US" sz="1200" dirty="0"/>
              <a:t>(String location, Baby d)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this.mdata</a:t>
            </a:r>
            <a:r>
              <a:rPr lang="en-US" sz="1200" dirty="0"/>
              <a:t>=d;</a:t>
            </a:r>
          </a:p>
          <a:p>
            <a:r>
              <a:rPr lang="en-US" sz="1200" dirty="0"/>
              <a:t>		this.name=location;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mdata.registerObserver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public void display() {</a:t>
            </a:r>
          </a:p>
          <a:p>
            <a:r>
              <a:rPr lang="en-US" sz="1200" dirty="0"/>
              <a:t>		if (crying)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System.out.println</a:t>
            </a:r>
            <a:r>
              <a:rPr lang="en-US" sz="1200" dirty="0"/>
              <a:t>("Monitor:" + name + " baby is crying");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turnOff</a:t>
            </a:r>
            <a:r>
              <a:rPr lang="en-US" sz="1200" dirty="0"/>
              <a:t>()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mdata.removeObserver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public void update(String name, 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display();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8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Advanced Monitor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BabyMonitorAdvanced</a:t>
            </a:r>
            <a:r>
              <a:rPr lang="en-US" sz="1200" dirty="0"/>
              <a:t> implements Observer {</a:t>
            </a:r>
          </a:p>
          <a:p>
            <a:r>
              <a:rPr lang="en-US" sz="1200" dirty="0"/>
              <a:t>	private Subject </a:t>
            </a:r>
            <a:r>
              <a:rPr lang="en-US" sz="1200" dirty="0" err="1"/>
              <a:t>mdata</a:t>
            </a:r>
            <a:r>
              <a:rPr lang="en-US" sz="1200" dirty="0"/>
              <a:t>, </a:t>
            </a:r>
            <a:r>
              <a:rPr lang="en-US" sz="1200" dirty="0" err="1"/>
              <a:t>cdata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</a:t>
            </a:r>
            <a:r>
              <a:rPr lang="en-US" sz="1200" dirty="0" err="1"/>
              <a:t>babyname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name;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level;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</a:t>
            </a:r>
            <a:r>
              <a:rPr lang="en-US" sz="1200" dirty="0" err="1"/>
              <a:t>BabyMonitorAdvanced</a:t>
            </a:r>
            <a:r>
              <a:rPr lang="en-US" sz="1200" dirty="0"/>
              <a:t>(String name, Baby m, Baby c) {</a:t>
            </a:r>
          </a:p>
          <a:p>
            <a:r>
              <a:rPr lang="en-US" sz="1200" dirty="0"/>
              <a:t>		this.name=name; </a:t>
            </a:r>
            <a:r>
              <a:rPr lang="en-US" sz="1200" dirty="0" err="1"/>
              <a:t>this.mdata</a:t>
            </a:r>
            <a:r>
              <a:rPr lang="en-US" sz="1200" dirty="0"/>
              <a:t>=m; </a:t>
            </a:r>
            <a:r>
              <a:rPr lang="en-US" sz="1200" dirty="0" err="1"/>
              <a:t>this.cdata</a:t>
            </a:r>
            <a:r>
              <a:rPr lang="en-US" sz="1200" dirty="0"/>
              <a:t>=c;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mdata.registerObserver</a:t>
            </a:r>
            <a:r>
              <a:rPr lang="en-US" sz="1200" dirty="0"/>
              <a:t>(this);</a:t>
            </a:r>
            <a:r>
              <a:rPr lang="en-US" sz="1200" dirty="0" err="1"/>
              <a:t>cdata.registerObserver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public void update(String name, 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this.babyname</a:t>
            </a:r>
            <a:r>
              <a:rPr lang="en-US" sz="1200" dirty="0"/>
              <a:t>=name;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this.level</a:t>
            </a:r>
            <a:r>
              <a:rPr lang="en-US" sz="1200" dirty="0"/>
              <a:t>=level;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display();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void display() {</a:t>
            </a:r>
          </a:p>
          <a:p>
            <a:r>
              <a:rPr lang="en-US" sz="1200" dirty="0"/>
              <a:t>		if (crying)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System.out.println</a:t>
            </a:r>
            <a:r>
              <a:rPr lang="en-US" sz="1200" dirty="0"/>
              <a:t>("Monitor:"+ name + " baby: " + </a:t>
            </a:r>
            <a:r>
              <a:rPr lang="en-US" sz="1200" dirty="0" err="1"/>
              <a:t>babyname</a:t>
            </a:r>
            <a:r>
              <a:rPr lang="en-US" sz="1200" dirty="0"/>
              <a:t> + " is crying at level: " + level);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Test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820835"/>
            <a:ext cx="89289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TestBabyMonitor</a:t>
            </a:r>
            <a:r>
              <a:rPr lang="en-US" sz="1200" dirty="0"/>
              <a:t> {</a:t>
            </a:r>
          </a:p>
          <a:p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Baby </a:t>
            </a:r>
            <a:r>
              <a:rPr lang="en-US" sz="1200" dirty="0" err="1"/>
              <a:t>marla</a:t>
            </a:r>
            <a:r>
              <a:rPr lang="en-US" sz="1200" dirty="0"/>
              <a:t> = new Baby("</a:t>
            </a:r>
            <a:r>
              <a:rPr lang="en-US" sz="1200" dirty="0" err="1"/>
              <a:t>marla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// </a:t>
            </a:r>
            <a:r>
              <a:rPr lang="en-US" sz="1200" dirty="0"/>
              <a:t>one monitor with one baby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BabyMonitorSimple</a:t>
            </a:r>
            <a:r>
              <a:rPr lang="en-US" sz="1200" dirty="0" smtClean="0"/>
              <a:t> </a:t>
            </a:r>
            <a:r>
              <a:rPr lang="en-US" sz="1200" dirty="0" err="1"/>
              <a:t>livingRoom</a:t>
            </a:r>
            <a:r>
              <a:rPr lang="en-US" sz="1200" dirty="0"/>
              <a:t> = new </a:t>
            </a:r>
            <a:r>
              <a:rPr lang="en-US" sz="1200" dirty="0" err="1"/>
              <a:t>BabyMonitorSimple</a:t>
            </a:r>
            <a:r>
              <a:rPr lang="en-US" sz="1200" dirty="0"/>
              <a:t>("kitchen ", </a:t>
            </a:r>
            <a:r>
              <a:rPr lang="en-US" sz="1200" dirty="0" err="1"/>
              <a:t>marla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marla.setData</a:t>
            </a:r>
            <a:r>
              <a:rPr lang="en-US" sz="1200" dirty="0" smtClean="0"/>
              <a:t>(true</a:t>
            </a:r>
            <a:r>
              <a:rPr lang="en-US" sz="1200" dirty="0"/>
              <a:t>, 1);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// </a:t>
            </a:r>
            <a:r>
              <a:rPr lang="en-US" sz="1200" dirty="0"/>
              <a:t>one monitor listening to two babies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Baby </a:t>
            </a:r>
            <a:r>
              <a:rPr lang="en-US" sz="1200" dirty="0" err="1"/>
              <a:t>charlie</a:t>
            </a:r>
            <a:r>
              <a:rPr lang="en-US" sz="1200" dirty="0"/>
              <a:t> = new Baby("Charlie");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BabyMonitorAdvanced</a:t>
            </a:r>
            <a:r>
              <a:rPr lang="en-US" sz="1200" dirty="0" smtClean="0"/>
              <a:t> </a:t>
            </a:r>
            <a:r>
              <a:rPr lang="en-US" sz="1200" dirty="0"/>
              <a:t>kitchen = new </a:t>
            </a:r>
            <a:r>
              <a:rPr lang="en-US" sz="1200" dirty="0" err="1"/>
              <a:t>BabyMonitorAdvanced</a:t>
            </a:r>
            <a:r>
              <a:rPr lang="en-US" sz="1200" dirty="0"/>
              <a:t>("Living room ", </a:t>
            </a:r>
            <a:r>
              <a:rPr lang="en-US" sz="1200" dirty="0" err="1"/>
              <a:t>marla</a:t>
            </a:r>
            <a:r>
              <a:rPr lang="en-US" sz="1200" dirty="0"/>
              <a:t>, </a:t>
            </a:r>
            <a:r>
              <a:rPr lang="en-US" sz="1200" dirty="0" err="1"/>
              <a:t>charlie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marla.setData</a:t>
            </a:r>
            <a:r>
              <a:rPr lang="en-US" sz="1200" dirty="0" smtClean="0"/>
              <a:t>(true</a:t>
            </a:r>
            <a:r>
              <a:rPr lang="en-US" sz="1200" dirty="0"/>
              <a:t>, 2);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charlie.setData</a:t>
            </a:r>
            <a:r>
              <a:rPr lang="en-US" sz="1200" dirty="0" smtClean="0"/>
              <a:t>(true,1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75556" y="4221088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Output</a:t>
            </a:r>
          </a:p>
          <a:p>
            <a:r>
              <a:rPr lang="en-US" sz="1200" dirty="0" err="1" smtClean="0"/>
              <a:t>Monitor:kitchen</a:t>
            </a:r>
            <a:r>
              <a:rPr lang="en-US" sz="1200" dirty="0" smtClean="0"/>
              <a:t>  </a:t>
            </a:r>
            <a:r>
              <a:rPr lang="en-US" sz="1200" dirty="0"/>
              <a:t>baby is crying</a:t>
            </a:r>
          </a:p>
          <a:p>
            <a:r>
              <a:rPr lang="en-US" sz="1200" dirty="0" err="1"/>
              <a:t>Monitor:kitchen</a:t>
            </a:r>
            <a:r>
              <a:rPr lang="en-US" sz="1200" dirty="0"/>
              <a:t>  baby is crying</a:t>
            </a:r>
          </a:p>
          <a:p>
            <a:r>
              <a:rPr lang="en-US" sz="1200" dirty="0" err="1"/>
              <a:t>Monitor:Living</a:t>
            </a:r>
            <a:r>
              <a:rPr lang="en-US" sz="1200" dirty="0"/>
              <a:t> room  baby: </a:t>
            </a:r>
            <a:r>
              <a:rPr lang="en-US" sz="1200" dirty="0" err="1"/>
              <a:t>marla</a:t>
            </a:r>
            <a:r>
              <a:rPr lang="en-US" sz="1200" dirty="0"/>
              <a:t> is crying at level: 2</a:t>
            </a:r>
          </a:p>
          <a:p>
            <a:r>
              <a:rPr lang="en-US" sz="1200" dirty="0" err="1"/>
              <a:t>Monitor:Living</a:t>
            </a:r>
            <a:r>
              <a:rPr lang="en-US" sz="1200" dirty="0"/>
              <a:t> room  baby: Charlie is crying at level: 1</a:t>
            </a:r>
          </a:p>
        </p:txBody>
      </p:sp>
    </p:spTree>
    <p:extLst>
      <p:ext uri="{BB962C8B-B14F-4D97-AF65-F5344CB8AC3E}">
        <p14:creationId xmlns:p14="http://schemas.microsoft.com/office/powerpoint/2010/main" val="920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Push vs </a:t>
            </a:r>
            <a:r>
              <a:rPr lang="en-US" sz="4000" b="1" dirty="0">
                <a:solidFill>
                  <a:srgbClr val="FF0000"/>
                </a:solidFill>
              </a:rPr>
              <a:t>Pull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052736"/>
            <a:ext cx="3672408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- All the data gets</a:t>
            </a:r>
          </a:p>
          <a:p>
            <a:r>
              <a:rPr lang="en-US" sz="3600" b="1" dirty="0"/>
              <a:t>pushed all the</a:t>
            </a:r>
          </a:p>
          <a:p>
            <a:r>
              <a:rPr lang="en-US" sz="3600" b="1" dirty="0" smtClean="0"/>
              <a:t>Time</a:t>
            </a:r>
          </a:p>
          <a:p>
            <a:endParaRPr lang="en-US" sz="3600" b="1" dirty="0"/>
          </a:p>
          <a:p>
            <a:r>
              <a:rPr lang="en-US" sz="3600" b="1" dirty="0"/>
              <a:t>+ every observer</a:t>
            </a:r>
          </a:p>
          <a:p>
            <a:r>
              <a:rPr lang="en-US" sz="3600" b="1" dirty="0"/>
              <a:t>has all the latest</a:t>
            </a:r>
          </a:p>
          <a:p>
            <a:r>
              <a:rPr lang="en-US" sz="3600" b="1" dirty="0"/>
              <a:t>data</a:t>
            </a:r>
            <a:endParaRPr lang="th-TH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11379" y="1023163"/>
            <a:ext cx="3949053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sz="3600" b="1" dirty="0">
                <a:solidFill>
                  <a:srgbClr val="FF0000"/>
                </a:solidFill>
              </a:rPr>
              <a:t>May need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multiple calls to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get all the </a:t>
            </a:r>
            <a:r>
              <a:rPr lang="en-US" sz="3600" b="1" dirty="0" smtClean="0">
                <a:solidFill>
                  <a:srgbClr val="FF0000"/>
                </a:solidFill>
              </a:rPr>
              <a:t>data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+ more flexibility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let observers figure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it out themselves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Java Observable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33525"/>
            <a:ext cx="6743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8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Steps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57313"/>
            <a:ext cx="6981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Steps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38250"/>
            <a:ext cx="8039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Limitations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48" y="980728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Observable </a:t>
            </a:r>
            <a:r>
              <a:rPr lang="en-US" b="1" dirty="0">
                <a:solidFill>
                  <a:srgbClr val="FF0000"/>
                </a:solidFill>
              </a:rPr>
              <a:t>is class not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Can’t </a:t>
            </a:r>
            <a:r>
              <a:rPr lang="en-US" dirty="0"/>
              <a:t>use multiple inheritance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Setchanged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b="1" dirty="0">
                <a:solidFill>
                  <a:srgbClr val="FF0000"/>
                </a:solidFill>
              </a:rPr>
              <a:t>is protected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must subclass to be able to call </a:t>
            </a:r>
            <a:r>
              <a:rPr lang="en-US" dirty="0" smtClean="0"/>
              <a:t>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violates </a:t>
            </a:r>
            <a:r>
              <a:rPr lang="en-US" dirty="0"/>
              <a:t>favor composition </a:t>
            </a:r>
            <a:r>
              <a:rPr lang="en-US" dirty="0" smtClean="0"/>
              <a:t>over inheritance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Order </a:t>
            </a:r>
            <a:r>
              <a:rPr lang="en-US" dirty="0"/>
              <a:t>in which Observers are updated </a:t>
            </a:r>
            <a:r>
              <a:rPr lang="en-US" dirty="0" smtClean="0"/>
              <a:t>may differ from </a:t>
            </a:r>
            <a:r>
              <a:rPr lang="en-US" dirty="0"/>
              <a:t>your own implementation</a:t>
            </a:r>
          </a:p>
          <a:p>
            <a:r>
              <a:rPr lang="th-TH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31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</a:t>
            </a:r>
            <a:r>
              <a:rPr lang="en-US" sz="4000" b="1" dirty="0" smtClean="0">
                <a:solidFill>
                  <a:srgbClr val="0070C0"/>
                </a:solidFill>
              </a:rPr>
              <a:t>principles</a:t>
            </a:r>
            <a:endParaRPr lang="en-US" sz="4000" b="1" dirty="0">
              <a:solidFill>
                <a:srgbClr val="0070C0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that can help guide design decisions.</a:t>
            </a:r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052736"/>
            <a:ext cx="856895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When designing a class, there are four ways to handle an incoming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Handle </a:t>
            </a:r>
            <a:r>
              <a:rPr lang="en-US" sz="3600" dirty="0"/>
              <a:t>message by </a:t>
            </a:r>
            <a:r>
              <a:rPr lang="en-US" sz="3600" b="1" dirty="0">
                <a:solidFill>
                  <a:srgbClr val="0070C0"/>
                </a:solidFill>
              </a:rPr>
              <a:t>implementing code in a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Let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rgbClr val="0070C0"/>
                </a:solidFill>
              </a:rPr>
              <a:t>class’s superclass </a:t>
            </a:r>
            <a:r>
              <a:rPr lang="en-US" sz="3600" dirty="0"/>
              <a:t>handle the request </a:t>
            </a:r>
            <a:r>
              <a:rPr lang="en-US" sz="3600" b="1" dirty="0">
                <a:solidFill>
                  <a:srgbClr val="0070C0"/>
                </a:solidFill>
              </a:rPr>
              <a:t>via inheritance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</a:rPr>
              <a:t>Pass </a:t>
            </a:r>
            <a:r>
              <a:rPr lang="en-US" sz="3600" b="1" dirty="0">
                <a:solidFill>
                  <a:srgbClr val="0070C0"/>
                </a:solidFill>
              </a:rPr>
              <a:t>the request to another object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delegation</a:t>
            </a:r>
            <a:r>
              <a:rPr lang="en-US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some </a:t>
            </a:r>
            <a:r>
              <a:rPr lang="en-US" sz="3600" dirty="0"/>
              <a:t>combination of the previous three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4768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052736"/>
            <a:ext cx="8568952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Delegation is employed when </a:t>
            </a:r>
            <a:r>
              <a:rPr lang="en-US" sz="3600" b="1" dirty="0">
                <a:solidFill>
                  <a:srgbClr val="FF0000"/>
                </a:solidFill>
              </a:rPr>
              <a:t>some other class already exists to handle </a:t>
            </a:r>
            <a:r>
              <a:rPr lang="en-US" sz="3600" b="1" dirty="0" smtClean="0">
                <a:solidFill>
                  <a:srgbClr val="FF0000"/>
                </a:solidFill>
              </a:rPr>
              <a:t>a request </a:t>
            </a:r>
            <a:r>
              <a:rPr lang="en-US" sz="3600" dirty="0"/>
              <a:t>that might be made on the class being designed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host class </a:t>
            </a:r>
            <a:r>
              <a:rPr lang="en-US" sz="3600" b="1" dirty="0">
                <a:solidFill>
                  <a:srgbClr val="FF0000"/>
                </a:solidFill>
              </a:rPr>
              <a:t>simply creates a private instance of the helper class </a:t>
            </a:r>
            <a:r>
              <a:rPr lang="en-US" sz="3600" dirty="0" smtClean="0"/>
              <a:t>and </a:t>
            </a:r>
            <a:r>
              <a:rPr lang="en-US" sz="3600" b="1" dirty="0" smtClean="0">
                <a:solidFill>
                  <a:srgbClr val="FF0000"/>
                </a:solidFill>
              </a:rPr>
              <a:t>sends </a:t>
            </a:r>
            <a:r>
              <a:rPr lang="en-US" sz="3600" b="1" dirty="0">
                <a:solidFill>
                  <a:srgbClr val="FF0000"/>
                </a:solidFill>
              </a:rPr>
              <a:t>messages to it when appropriate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</a:t>
            </a:r>
            <a:r>
              <a:rPr lang="en-US" sz="3600" dirty="0"/>
              <a:t>such, delegation is often referred to as a “</a:t>
            </a:r>
            <a:r>
              <a:rPr lang="en-US" sz="3600" b="1" dirty="0">
                <a:solidFill>
                  <a:srgbClr val="FF0000"/>
                </a:solidFill>
              </a:rPr>
              <a:t>HAS-A</a:t>
            </a:r>
            <a:r>
              <a:rPr lang="en-US" sz="3600" dirty="0"/>
              <a:t>” </a:t>
            </a:r>
            <a:r>
              <a:rPr lang="en-US" sz="3600" dirty="0" smtClean="0"/>
              <a:t>relationship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2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h-TH" smtClean="0"/>
              <a:t>Java Collection</a:t>
            </a:r>
            <a:endParaRPr lang="th-TH" altLang="th-TH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68562"/>
            <a:ext cx="1908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11914"/>
            <a:ext cx="25669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58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4580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java.util.List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java.util.LinkedList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GroceryList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   private List&lt;String&gt; items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   public </a:t>
            </a:r>
            <a:r>
              <a:rPr lang="en-US" sz="2000" dirty="0" err="1"/>
              <a:t>GroceryList</a:t>
            </a:r>
            <a:r>
              <a:rPr lang="en-US" sz="2000" dirty="0"/>
              <a:t>()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b="1" dirty="0">
                <a:solidFill>
                  <a:srgbClr val="FF0000"/>
                </a:solidFill>
              </a:rPr>
              <a:t>items = new </a:t>
            </a:r>
            <a:r>
              <a:rPr lang="en-US" sz="2000" b="1" dirty="0" err="1">
                <a:solidFill>
                  <a:srgbClr val="FF0000"/>
                </a:solidFill>
              </a:rPr>
              <a:t>LinkedList</a:t>
            </a:r>
            <a:r>
              <a:rPr lang="en-US" sz="20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public void </a:t>
            </a:r>
            <a:r>
              <a:rPr lang="en-US" sz="2000" dirty="0" err="1"/>
              <a:t>addItem</a:t>
            </a:r>
            <a:r>
              <a:rPr lang="en-US" sz="2000" dirty="0"/>
              <a:t>(String item)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items.add</a:t>
            </a:r>
            <a:r>
              <a:rPr lang="en-US" sz="2000" dirty="0"/>
              <a:t>(item);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public void </a:t>
            </a:r>
            <a:r>
              <a:rPr lang="en-US" sz="2000" dirty="0" err="1"/>
              <a:t>removeItem</a:t>
            </a:r>
            <a:r>
              <a:rPr lang="en-US" sz="2000" dirty="0"/>
              <a:t>(String item)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items.remove</a:t>
            </a:r>
            <a:r>
              <a:rPr lang="en-US" sz="2000" dirty="0"/>
              <a:t>(item);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String result = "Grocery List\n------------\n\n";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index = 1;</a:t>
            </a:r>
          </a:p>
          <a:p>
            <a:r>
              <a:rPr lang="en-US" sz="2000" dirty="0"/>
              <a:t>      for (String item: items) {</a:t>
            </a:r>
          </a:p>
          <a:p>
            <a:r>
              <a:rPr lang="en-US" sz="2000" dirty="0"/>
              <a:t>          result += </a:t>
            </a:r>
            <a:r>
              <a:rPr lang="en-US" sz="2000" dirty="0" err="1"/>
              <a:t>String.format</a:t>
            </a:r>
            <a:r>
              <a:rPr lang="en-US" sz="2000" dirty="0"/>
              <a:t>("%3d. %s", index++, item) + "\n";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return result;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6216" y="2968"/>
            <a:ext cx="2430016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GroceryList</a:t>
            </a:r>
            <a:endParaRPr lang="en-US" b="1" dirty="0"/>
          </a:p>
          <a:p>
            <a:r>
              <a:rPr lang="en-US" b="1" dirty="0"/>
              <a:t>delegates all</a:t>
            </a:r>
          </a:p>
          <a:p>
            <a:r>
              <a:rPr lang="en-US" b="1" dirty="0"/>
              <a:t>of its work to</a:t>
            </a:r>
          </a:p>
          <a:p>
            <a:r>
              <a:rPr lang="en-US" b="1" dirty="0"/>
              <a:t>Java’s</a:t>
            </a:r>
          </a:p>
          <a:p>
            <a:r>
              <a:rPr lang="en-US" b="1" dirty="0" err="1"/>
              <a:t>LinkedList</a:t>
            </a:r>
            <a:endParaRPr lang="en-US" b="1" dirty="0"/>
          </a:p>
          <a:p>
            <a:r>
              <a:rPr lang="en-US" b="1" dirty="0"/>
              <a:t>class (which</a:t>
            </a:r>
          </a:p>
          <a:p>
            <a:r>
              <a:rPr lang="en-US" b="1" dirty="0"/>
              <a:t>it accesses</a:t>
            </a:r>
          </a:p>
          <a:p>
            <a:r>
              <a:rPr lang="en-US" b="1" dirty="0"/>
              <a:t>via the List</a:t>
            </a:r>
          </a:p>
          <a:p>
            <a:r>
              <a:rPr lang="en-US" b="1" dirty="0"/>
              <a:t>interface).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610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0216" y="116632"/>
            <a:ext cx="89442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Test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GroceryList</a:t>
            </a:r>
            <a:r>
              <a:rPr lang="en-US" sz="2000" b="1" dirty="0">
                <a:solidFill>
                  <a:srgbClr val="FF0000"/>
                </a:solidFill>
              </a:rPr>
              <a:t> g = new </a:t>
            </a:r>
            <a:r>
              <a:rPr lang="en-US" sz="2000" b="1" dirty="0" err="1">
                <a:solidFill>
                  <a:srgbClr val="FF0000"/>
                </a:solidFill>
              </a:rPr>
              <a:t>GroceryList</a:t>
            </a:r>
            <a:r>
              <a:rPr lang="en-US" sz="20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("Granola");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("Eggs");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("" + g);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g.removeItem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("" + g);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2352" y="260648"/>
            <a:ext cx="4572000" cy="2677656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b="1" dirty="0"/>
              <a:t>With the delegation, </a:t>
            </a:r>
            <a:r>
              <a:rPr lang="en-US" b="1" dirty="0" smtClean="0"/>
              <a:t>We </a:t>
            </a:r>
            <a:r>
              <a:rPr lang="en-US" b="1" dirty="0"/>
              <a:t>get a nice abstraction in </a:t>
            </a:r>
            <a:r>
              <a:rPr lang="en-US" b="1" dirty="0" smtClean="0"/>
              <a:t>our </a:t>
            </a:r>
            <a:r>
              <a:rPr lang="en-US" b="1" dirty="0"/>
              <a:t>client code. </a:t>
            </a:r>
            <a:r>
              <a:rPr lang="en-US" b="1" dirty="0" smtClean="0"/>
              <a:t>We can </a:t>
            </a:r>
            <a:r>
              <a:rPr lang="en-US" b="1" dirty="0"/>
              <a:t>create grocery lists, add and remove items and get </a:t>
            </a:r>
            <a:r>
              <a:rPr lang="en-US" b="1" dirty="0" smtClean="0"/>
              <a:t>a printout </a:t>
            </a:r>
            <a:r>
              <a:rPr lang="en-US" b="1" dirty="0"/>
              <a:t>of the current state of the list.</a:t>
            </a:r>
            <a:endParaRPr lang="th-TH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9" y="3275434"/>
            <a:ext cx="72961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864" y="5085184"/>
            <a:ext cx="9044136" cy="138499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GroceryList</a:t>
            </a:r>
            <a:r>
              <a:rPr lang="en-US" b="1" dirty="0"/>
              <a:t> needs “list like” functionality. So, internally, it uses </a:t>
            </a:r>
            <a:r>
              <a:rPr lang="en-US" b="1" dirty="0" smtClean="0"/>
              <a:t>a </a:t>
            </a:r>
            <a:r>
              <a:rPr lang="en-US" b="1" dirty="0" err="1" smtClean="0"/>
              <a:t>LinkedList</a:t>
            </a:r>
            <a:r>
              <a:rPr lang="en-US" b="1" dirty="0" smtClean="0"/>
              <a:t> </a:t>
            </a:r>
            <a:r>
              <a:rPr lang="en-US" b="1" dirty="0"/>
              <a:t>(via a List interface). This is hidden from Test </a:t>
            </a:r>
            <a:r>
              <a:rPr lang="en-US" b="1" dirty="0" smtClean="0"/>
              <a:t>which just </a:t>
            </a:r>
            <a:r>
              <a:rPr lang="en-US" b="1" dirty="0"/>
              <a:t>sees a “grocery list” with </a:t>
            </a:r>
            <a:r>
              <a:rPr lang="en-US" b="1" dirty="0">
                <a:solidFill>
                  <a:srgbClr val="FF0000"/>
                </a:solidFill>
              </a:rPr>
              <a:t>a nice abstraction</a:t>
            </a:r>
            <a:r>
              <a:rPr lang="en-US" b="1" dirty="0"/>
              <a:t>.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9896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54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java.util.List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java.util.LinkedList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TestWithout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public static void </a:t>
            </a:r>
            <a:r>
              <a:rPr lang="en-US" sz="2000" dirty="0" err="1"/>
              <a:t>printList</a:t>
            </a:r>
            <a:r>
              <a:rPr lang="en-US" sz="2000" dirty="0"/>
              <a:t>(List&lt;String&gt; items) {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("Grocery List");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("------------\n");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int</a:t>
            </a:r>
            <a:r>
              <a:rPr lang="en-US" sz="2000" dirty="0"/>
              <a:t> index = 1;</a:t>
            </a:r>
          </a:p>
          <a:p>
            <a:r>
              <a:rPr lang="en-US" sz="2000" dirty="0"/>
              <a:t>       for (String item : items) {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String.format</a:t>
            </a:r>
            <a:r>
              <a:rPr lang="en-US" sz="2000" dirty="0"/>
              <a:t>("%3d. %s", index++, item));</a:t>
            </a:r>
          </a:p>
          <a:p>
            <a:r>
              <a:rPr lang="en-US" sz="2000" dirty="0"/>
              <a:t>       }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List&lt;String&gt; g = new </a:t>
            </a:r>
            <a:r>
              <a:rPr lang="en-US" sz="2000" b="1" dirty="0" err="1">
                <a:solidFill>
                  <a:srgbClr val="FF0000"/>
                </a:solidFill>
              </a:rPr>
              <a:t>LinkedList</a:t>
            </a:r>
            <a:r>
              <a:rPr lang="en-US" sz="20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("Granola");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("Eggs");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printList</a:t>
            </a:r>
            <a:r>
              <a:rPr lang="en-US" sz="2000" dirty="0"/>
              <a:t>(g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g.remove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printList</a:t>
            </a:r>
            <a:r>
              <a:rPr lang="en-US" sz="2000" dirty="0"/>
              <a:t>(g);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5776" y="4611231"/>
            <a:ext cx="6588224" cy="224676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/>
              <a:t>Without delegation, </a:t>
            </a:r>
            <a:r>
              <a:rPr lang="en-US" dirty="0" smtClean="0"/>
              <a:t>we </a:t>
            </a:r>
            <a:r>
              <a:rPr lang="en-US" dirty="0"/>
              <a:t>get </a:t>
            </a:r>
            <a:r>
              <a:rPr lang="en-US" dirty="0" smtClean="0">
                <a:solidFill>
                  <a:srgbClr val="FF0000"/>
                </a:solidFill>
              </a:rPr>
              <a:t>less abstraction</a:t>
            </a:r>
            <a:r>
              <a:rPr lang="en-US" dirty="0"/>
              <a:t>. </a:t>
            </a:r>
            <a:r>
              <a:rPr lang="en-US" dirty="0" smtClean="0"/>
              <a:t>We’re </a:t>
            </a:r>
            <a:r>
              <a:rPr lang="en-US" dirty="0"/>
              <a:t>using the List </a:t>
            </a:r>
            <a:r>
              <a:rPr lang="en-US" dirty="0" smtClean="0"/>
              <a:t>interface directly with its </a:t>
            </a:r>
            <a:r>
              <a:rPr lang="en-US" dirty="0"/>
              <a:t>method names and </a:t>
            </a:r>
            <a:r>
              <a:rPr lang="en-US" dirty="0" smtClean="0"/>
              <a:t>We have </a:t>
            </a:r>
            <a:r>
              <a:rPr lang="en-US" dirty="0"/>
              <a:t>to create </a:t>
            </a:r>
            <a:r>
              <a:rPr lang="en-US" dirty="0" smtClean="0"/>
              <a:t>a static </a:t>
            </a:r>
            <a:r>
              <a:rPr lang="en-US" dirty="0"/>
              <a:t>method </a:t>
            </a:r>
            <a:r>
              <a:rPr lang="en-US" dirty="0" smtClean="0"/>
              <a:t>to handle </a:t>
            </a:r>
            <a:r>
              <a:rPr lang="en-US" dirty="0"/>
              <a:t>the printing </a:t>
            </a:r>
            <a:r>
              <a:rPr lang="en-US" dirty="0" smtClean="0"/>
              <a:t>of the </a:t>
            </a:r>
            <a:r>
              <a:rPr lang="en-US" dirty="0"/>
              <a:t>list </a:t>
            </a:r>
            <a:r>
              <a:rPr lang="en-US" dirty="0" smtClean="0"/>
              <a:t>rather than </a:t>
            </a:r>
            <a:r>
              <a:rPr lang="en-US" dirty="0"/>
              <a:t>using </a:t>
            </a:r>
            <a:r>
              <a:rPr lang="en-US" dirty="0" err="1"/>
              <a:t>toString</a:t>
            </a:r>
            <a:r>
              <a:rPr lang="en-US" dirty="0"/>
              <a:t>().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87487"/>
            <a:ext cx="5791706" cy="68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838" y="908720"/>
            <a:ext cx="8660641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Now, the two programs (with delegation and </a:t>
            </a:r>
            <a:r>
              <a:rPr lang="en-US" dirty="0" smtClean="0"/>
              <a:t>without delegation</a:t>
            </a:r>
            <a:r>
              <a:rPr lang="en-US" dirty="0"/>
              <a:t>) </a:t>
            </a:r>
            <a:r>
              <a:rPr lang="en-US" dirty="0" smtClean="0"/>
              <a:t>produce exactly </a:t>
            </a:r>
            <a:r>
              <a:rPr lang="en-US" dirty="0"/>
              <a:t>the same </a:t>
            </a:r>
            <a:r>
              <a:rPr lang="en-US" dirty="0" smtClean="0"/>
              <a:t>output.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70C0"/>
                </a:solidFill>
              </a:rPr>
              <a:t>Benefits of Delegation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Better </a:t>
            </a:r>
            <a:r>
              <a:rPr lang="en-US" b="1" dirty="0">
                <a:solidFill>
                  <a:srgbClr val="FF0000"/>
                </a:solidFill>
              </a:rPr>
              <a:t>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Less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en-US" dirty="0"/>
              <a:t> in classes we write ourselves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change delegation relationships at runtime</a:t>
            </a:r>
            <a:r>
              <a:rPr lang="en-US" dirty="0"/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Unlike </a:t>
            </a:r>
            <a:r>
              <a:rPr lang="en-US" dirty="0"/>
              <a:t>inheritance </a:t>
            </a:r>
            <a:r>
              <a:rPr lang="en-US" dirty="0" smtClean="0"/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838" y="908720"/>
            <a:ext cx="866064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Changing </a:t>
            </a:r>
            <a:r>
              <a:rPr lang="en-US" b="1" dirty="0">
                <a:solidFill>
                  <a:srgbClr val="0070C0"/>
                </a:solidFill>
              </a:rPr>
              <a:t>delegation relationships </a:t>
            </a:r>
            <a:r>
              <a:rPr lang="en-US" dirty="0"/>
              <a:t>at run-time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class can use a set at run-time</a:t>
            </a:r>
          </a:p>
          <a:p>
            <a:r>
              <a:rPr lang="en-US" dirty="0"/>
              <a:t>	</a:t>
            </a:r>
            <a:r>
              <a:rPr lang="en-US" dirty="0" smtClean="0"/>
              <a:t>Set&lt;String</a:t>
            </a:r>
            <a:r>
              <a:rPr lang="en-US" dirty="0"/>
              <a:t>&gt; items = new </a:t>
            </a:r>
            <a:r>
              <a:rPr lang="en-US" dirty="0" err="1"/>
              <a:t>HashSet</a:t>
            </a:r>
            <a:r>
              <a:rPr lang="en-US" dirty="0"/>
              <a:t>&lt;String&gt;();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class suddenly needs to be sorted, it can do this</a:t>
            </a:r>
          </a:p>
          <a:p>
            <a:r>
              <a:rPr lang="en-US" dirty="0"/>
              <a:t>	</a:t>
            </a:r>
            <a:r>
              <a:rPr lang="en-US" dirty="0" smtClean="0"/>
              <a:t>items </a:t>
            </a:r>
            <a:r>
              <a:rPr lang="en-US" dirty="0"/>
              <a:t>= new </a:t>
            </a:r>
            <a:r>
              <a:rPr lang="en-US" dirty="0" err="1"/>
              <a:t>TreeSet</a:t>
            </a:r>
            <a:r>
              <a:rPr lang="en-US" dirty="0"/>
              <a:t>&lt;String&gt;(items);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changed the delegation to an entirely new object at run-time </a:t>
            </a:r>
            <a:r>
              <a:rPr lang="en-US" dirty="0" smtClean="0"/>
              <a:t>and now </a:t>
            </a:r>
            <a:r>
              <a:rPr lang="en-US" dirty="0"/>
              <a:t>the items are sorted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both cases, the type of items is Set&lt;String&gt; and we get the </a:t>
            </a:r>
            <a:r>
              <a:rPr lang="en-US" dirty="0" smtClean="0"/>
              <a:t>correct behavior </a:t>
            </a:r>
            <a:r>
              <a:rPr lang="en-US" dirty="0"/>
              <a:t>via </a:t>
            </a:r>
            <a:r>
              <a:rPr lang="en-US" dirty="0">
                <a:solidFill>
                  <a:srgbClr val="FF0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154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22" y="1484784"/>
            <a:ext cx="39243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Polymorphism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43841"/>
            <a:ext cx="5112018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a.roam</a:t>
            </a:r>
            <a:r>
              <a:rPr lang="en-US" dirty="0"/>
              <a:t>() invokes </a:t>
            </a:r>
            <a:r>
              <a:rPr lang="en-US" dirty="0" err="1"/>
              <a:t>Feline.roam</a:t>
            </a:r>
            <a:r>
              <a:rPr lang="en-US" dirty="0"/>
              <a:t>() </a:t>
            </a:r>
            <a:r>
              <a:rPr lang="en-US" dirty="0" err="1" smtClean="0"/>
              <a:t>a.makeNoise</a:t>
            </a:r>
            <a:r>
              <a:rPr lang="en-US" dirty="0"/>
              <a:t>() invokes </a:t>
            </a:r>
            <a:r>
              <a:rPr lang="en-US" dirty="0" err="1"/>
              <a:t>Lion.makeNoise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message sent to Animal travels down the hierarchy looking for the “most speciﬁc” method body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actuality, method lookup starts with Lion and goes up</a:t>
            </a:r>
          </a:p>
        </p:txBody>
      </p:sp>
    </p:spTree>
    <p:extLst>
      <p:ext uri="{BB962C8B-B14F-4D97-AF65-F5344CB8AC3E}">
        <p14:creationId xmlns:p14="http://schemas.microsoft.com/office/powerpoint/2010/main" val="24321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Polymorphism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21" y="1268760"/>
            <a:ext cx="56959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7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Problem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Related objects need </a:t>
            </a:r>
            <a:r>
              <a:rPr lang="en-US" sz="4000" dirty="0" smtClean="0"/>
              <a:t>to communicate </a:t>
            </a:r>
            <a:r>
              <a:rPr lang="en-US" sz="4000" dirty="0"/>
              <a:t>with each </a:t>
            </a:r>
            <a:r>
              <a:rPr lang="en-US" sz="4000" dirty="0" smtClean="0"/>
              <a:t>other to maintain </a:t>
            </a:r>
            <a:r>
              <a:rPr lang="en-US" sz="4000" dirty="0" smtClean="0"/>
              <a:t>consistency.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Polymorphism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707886"/>
            <a:ext cx="8784976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Polymorphism allows us to write very abstract code that is robust </a:t>
            </a:r>
            <a:r>
              <a:rPr lang="en-US" dirty="0" smtClean="0"/>
              <a:t>with respect </a:t>
            </a:r>
            <a:r>
              <a:rPr lang="en-US" dirty="0"/>
              <a:t>to the creation of new subclasses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goToSleep</a:t>
            </a:r>
            <a:r>
              <a:rPr lang="en-US" dirty="0"/>
              <a:t>(Animal[] zoo) {</a:t>
            </a:r>
          </a:p>
          <a:p>
            <a:pPr lvl="2"/>
            <a:r>
              <a:rPr lang="nn-NO" dirty="0"/>
              <a:t>for (int i = 0; i &lt; zoo.length; i++) {</a:t>
            </a:r>
          </a:p>
          <a:p>
            <a:pPr lvl="3"/>
            <a:r>
              <a:rPr lang="en-US" dirty="0"/>
              <a:t>zoo[</a:t>
            </a:r>
            <a:r>
              <a:rPr lang="en-US" dirty="0" err="1"/>
              <a:t>i</a:t>
            </a:r>
            <a:r>
              <a:rPr lang="en-US" dirty="0"/>
              <a:t>].sleep();</a:t>
            </a:r>
          </a:p>
          <a:p>
            <a:pPr lvl="1"/>
            <a:r>
              <a:rPr lang="th-TH" dirty="0" smtClean="0"/>
              <a:t>}}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have to care </a:t>
            </a:r>
            <a:r>
              <a:rPr lang="en-US" dirty="0"/>
              <a:t>what type of animals are contained in the array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just call sleep() and get the correct behavior for each type of animal</a:t>
            </a:r>
          </a:p>
        </p:txBody>
      </p:sp>
    </p:spTree>
    <p:extLst>
      <p:ext uri="{BB962C8B-B14F-4D97-AF65-F5344CB8AC3E}">
        <p14:creationId xmlns:p14="http://schemas.microsoft.com/office/powerpoint/2010/main" val="19474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364" y="1659285"/>
            <a:ext cx="86181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Summary</a:t>
            </a:r>
          </a:p>
          <a:p>
            <a:r>
              <a:rPr lang="en-US" b="1" dirty="0">
                <a:solidFill>
                  <a:srgbClr val="FF0000"/>
                </a:solidFill>
              </a:rPr>
              <a:t>• Don’t re-invent the wheel… delegate!</a:t>
            </a:r>
          </a:p>
          <a:p>
            <a:r>
              <a:rPr lang="en-US" dirty="0"/>
              <a:t>• Delegation is </a:t>
            </a:r>
            <a:r>
              <a:rPr lang="en-US" b="1" dirty="0">
                <a:solidFill>
                  <a:srgbClr val="FF0000"/>
                </a:solidFill>
              </a:rPr>
              <a:t>dynamic</a:t>
            </a:r>
            <a:r>
              <a:rPr lang="en-US" b="1" dirty="0"/>
              <a:t> </a:t>
            </a:r>
            <a:r>
              <a:rPr lang="en-US" dirty="0"/>
              <a:t>(not static)</a:t>
            </a:r>
          </a:p>
          <a:p>
            <a:r>
              <a:rPr lang="en-US" dirty="0"/>
              <a:t>• delegation relationships can </a:t>
            </a:r>
            <a:r>
              <a:rPr lang="en-US" b="1" dirty="0">
                <a:solidFill>
                  <a:srgbClr val="FF0000"/>
                </a:solidFill>
              </a:rPr>
              <a:t>change at run-time</a:t>
            </a:r>
          </a:p>
          <a:p>
            <a:r>
              <a:rPr lang="en-US" b="1" dirty="0">
                <a:solidFill>
                  <a:srgbClr val="FF0000"/>
                </a:solidFill>
              </a:rPr>
              <a:t>• Not tied to inheritance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364" y="1659285"/>
            <a:ext cx="861812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Delegation, </a:t>
            </a:r>
            <a:r>
              <a:rPr lang="en-US" b="1" dirty="0">
                <a:solidFill>
                  <a:srgbClr val="FF0000"/>
                </a:solidFill>
              </a:rPr>
              <a:t>as a design pattern</a:t>
            </a:r>
            <a:r>
              <a:rPr lang="en-US" dirty="0"/>
              <a:t>, is used throughout the </a:t>
            </a:r>
            <a:r>
              <a:rPr lang="en-US" dirty="0">
                <a:solidFill>
                  <a:srgbClr val="0070C0"/>
                </a:solidFill>
              </a:rPr>
              <a:t>iOS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Cocoa</a:t>
            </a:r>
            <a:r>
              <a:rPr lang="en-US" dirty="0" smtClean="0"/>
              <a:t> frameworks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Basic </a:t>
            </a:r>
            <a:r>
              <a:rPr lang="en-US" dirty="0"/>
              <a:t>pattern involving two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and delegate; use delegate to customize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an interface that a delegate will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methods are required; the rest are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will invoke methods on delegate as needed to influence </a:t>
            </a:r>
            <a:r>
              <a:rPr lang="en-US" dirty="0" smtClean="0"/>
              <a:t>its behavior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4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76393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Beautify the following poorly </a:t>
            </a:r>
            <a:r>
              <a:rPr lang="en-US" b="1" dirty="0"/>
              <a:t>designed Java program</a:t>
            </a:r>
            <a:r>
              <a:rPr lang="en-US" b="1" dirty="0" smtClean="0"/>
              <a:t>. </a:t>
            </a:r>
            <a:endParaRPr lang="th-TH" b="1" dirty="0"/>
          </a:p>
        </p:txBody>
      </p:sp>
      <p:sp>
        <p:nvSpPr>
          <p:cNvPr id="4" name="Rectangle 3"/>
          <p:cNvSpPr/>
          <p:nvPr/>
        </p:nvSpPr>
        <p:spPr>
          <a:xfrm>
            <a:off x="705272" y="1124744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public class Bob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 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public static void main(String[]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args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)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Bob b = new Bob();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b.mood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(1));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b.mood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(2));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b.mood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(3));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}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 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String mood(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mymood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)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switch 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mymood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)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case 1: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return "Grumpy";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case 2: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return "OK";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case 3: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return "Happy";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default: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throw new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RuntimeException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("unknown mood");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}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}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}</a:t>
            </a:r>
            <a:endParaRPr lang="en-US" sz="1400" dirty="0">
              <a:effectLst/>
              <a:latin typeface="Times New Roman"/>
              <a:ea typeface="Cordi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1189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Problem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700808"/>
            <a:ext cx="712879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Your program needs </a:t>
            </a:r>
            <a:r>
              <a:rPr lang="en-US" sz="4000" dirty="0" smtClean="0"/>
              <a:t>to support </a:t>
            </a:r>
            <a:r>
              <a:rPr lang="en-US" sz="4000" dirty="0"/>
              <a:t>different kinds </a:t>
            </a:r>
            <a:r>
              <a:rPr lang="en-US" sz="4000" dirty="0" smtClean="0"/>
              <a:t>of behavior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513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Solution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700808"/>
            <a:ext cx="864096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Strategy Pattern </a:t>
            </a:r>
            <a:r>
              <a:rPr lang="en-US" sz="4000" dirty="0"/>
              <a:t>defines a </a:t>
            </a:r>
            <a:r>
              <a:rPr lang="en-US" sz="4000" dirty="0" smtClean="0"/>
              <a:t>family of algorithms, encapsulates </a:t>
            </a:r>
            <a:r>
              <a:rPr lang="en-US" sz="4000" dirty="0"/>
              <a:t>each </a:t>
            </a:r>
            <a:r>
              <a:rPr lang="en-US" sz="4000" dirty="0" smtClean="0"/>
              <a:t>one and </a:t>
            </a:r>
            <a:r>
              <a:rPr lang="en-US" sz="4000" dirty="0"/>
              <a:t>makes them </a:t>
            </a:r>
            <a:r>
              <a:rPr lang="en-US" sz="4000" dirty="0" smtClean="0"/>
              <a:t>interchangeable. Strategy </a:t>
            </a:r>
            <a:r>
              <a:rPr lang="en-US" sz="4000" dirty="0"/>
              <a:t>lets the algorithm </a:t>
            </a:r>
            <a:r>
              <a:rPr lang="en-US" sz="4000" dirty="0" smtClean="0"/>
              <a:t>vary independently </a:t>
            </a:r>
            <a:r>
              <a:rPr lang="en-US" sz="4000" dirty="0"/>
              <a:t>from clients that use it.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9332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Example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363"/>
            <a:ext cx="73152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Naive </a:t>
            </a:r>
            <a:r>
              <a:rPr lang="en-US" sz="4000" b="1" dirty="0">
                <a:solidFill>
                  <a:srgbClr val="0070C0"/>
                </a:solidFill>
              </a:rPr>
              <a:t>approach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62100"/>
            <a:ext cx="5829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Add Interface?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85900"/>
            <a:ext cx="68945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8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Add 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26" y="1124744"/>
            <a:ext cx="5105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87092"/>
            <a:ext cx="338931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87092"/>
            <a:ext cx="187007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8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Solution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Observer Pattern </a:t>
            </a:r>
            <a:r>
              <a:rPr lang="en-US" sz="4000" dirty="0"/>
              <a:t>defines a </a:t>
            </a:r>
            <a:r>
              <a:rPr lang="en-US" sz="4000" dirty="0" smtClean="0"/>
              <a:t>one to </a:t>
            </a:r>
            <a:r>
              <a:rPr lang="en-US" sz="4000" dirty="0"/>
              <a:t>many dependency between </a:t>
            </a:r>
            <a:r>
              <a:rPr lang="en-US" sz="4000" dirty="0" smtClean="0"/>
              <a:t>objects so </a:t>
            </a:r>
            <a:r>
              <a:rPr lang="en-US" sz="4000" dirty="0"/>
              <a:t>that when one object </a:t>
            </a:r>
            <a:r>
              <a:rPr lang="en-US" sz="4000" dirty="0" smtClean="0"/>
              <a:t>changes state</a:t>
            </a:r>
            <a:r>
              <a:rPr lang="en-US" sz="4000" dirty="0"/>
              <a:t>, </a:t>
            </a:r>
            <a:r>
              <a:rPr lang="en-US" sz="4000" dirty="0" smtClean="0"/>
              <a:t>all of </a:t>
            </a:r>
            <a:r>
              <a:rPr lang="en-US" sz="4000" dirty="0"/>
              <a:t>its dependents are </a:t>
            </a:r>
            <a:r>
              <a:rPr lang="en-US" sz="4000" dirty="0" smtClean="0"/>
              <a:t>notified and </a:t>
            </a:r>
            <a:r>
              <a:rPr lang="en-US" sz="4000" dirty="0"/>
              <a:t>updated automatically.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2051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Design Principles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3009" y="1628800"/>
            <a:ext cx="72008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Encapsulate </a:t>
            </a:r>
            <a:r>
              <a:rPr lang="en-US" sz="4000" dirty="0">
                <a:solidFill>
                  <a:srgbClr val="FF0000"/>
                </a:solidFill>
              </a:rPr>
              <a:t>what </a:t>
            </a:r>
            <a:r>
              <a:rPr lang="en-US" sz="4000" dirty="0" smtClean="0">
                <a:solidFill>
                  <a:srgbClr val="FF0000"/>
                </a:solidFill>
              </a:rPr>
              <a:t>varies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2920810"/>
            <a:ext cx="763284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Program to </a:t>
            </a:r>
            <a:r>
              <a:rPr lang="en-US" sz="4000" dirty="0">
                <a:solidFill>
                  <a:srgbClr val="FF0000"/>
                </a:solidFill>
              </a:rPr>
              <a:t>interfaces</a:t>
            </a:r>
            <a:r>
              <a:rPr lang="en-US" sz="4000" dirty="0"/>
              <a:t>, </a:t>
            </a:r>
            <a:r>
              <a:rPr lang="en-US" sz="4000" dirty="0" smtClean="0"/>
              <a:t>not implementations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67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Program to </a:t>
            </a:r>
            <a:r>
              <a:rPr lang="en-US" sz="4000" b="1" dirty="0" smtClean="0">
                <a:solidFill>
                  <a:srgbClr val="0070C0"/>
                </a:solidFill>
              </a:rPr>
              <a:t>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66813"/>
            <a:ext cx="78755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Program to </a:t>
            </a:r>
            <a:r>
              <a:rPr lang="en-US" sz="4000" b="1" dirty="0" smtClean="0">
                <a:solidFill>
                  <a:srgbClr val="0070C0"/>
                </a:solidFill>
              </a:rPr>
              <a:t>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14475"/>
            <a:ext cx="77136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0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Program to </a:t>
            </a:r>
            <a:r>
              <a:rPr lang="en-US" sz="4000" b="1" dirty="0" smtClean="0">
                <a:solidFill>
                  <a:srgbClr val="0070C0"/>
                </a:solidFill>
              </a:rPr>
              <a:t>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28750"/>
            <a:ext cx="7800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3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0848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Favor </a:t>
            </a:r>
            <a:r>
              <a:rPr lang="en-US" sz="4000" dirty="0">
                <a:solidFill>
                  <a:srgbClr val="FF0000"/>
                </a:solidFill>
              </a:rPr>
              <a:t>composition</a:t>
            </a:r>
            <a:r>
              <a:rPr lang="en-US" sz="4000" dirty="0"/>
              <a:t> </a:t>
            </a:r>
            <a:r>
              <a:rPr lang="en-US" sz="4000" dirty="0" smtClean="0"/>
              <a:t>over inheritance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11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45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326054"/>
            <a:ext cx="6524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64251" y="116632"/>
            <a:ext cx="1960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Solution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412" y="3097868"/>
            <a:ext cx="882047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 Strategy Pattern ﬁrst identiﬁes the behaviors or algorithms that vary and separate them from the system that stays the same</a:t>
            </a:r>
            <a:r>
              <a:rPr lang="en-US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238" y="4653136"/>
            <a:ext cx="881464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These behaviors or algorithms are encapsulated in classes that implement a common interface. This enables the developer to program to an interface and not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8507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46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326054"/>
            <a:ext cx="6524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88510" y="116632"/>
            <a:ext cx="2712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Participants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412" y="3097868"/>
            <a:ext cx="882047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Strategy</a:t>
            </a:r>
            <a:r>
              <a:rPr lang="en-US" dirty="0"/>
              <a:t>  declares an interface common to all supported algorithms. Context uses this interface to call the algorithm deﬁned by a </a:t>
            </a:r>
            <a:r>
              <a:rPr lang="en-US" dirty="0" err="1"/>
              <a:t>ConcreteStrategy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ConcreteStrategy</a:t>
            </a:r>
            <a:r>
              <a:rPr lang="en-US" dirty="0"/>
              <a:t> implements the algorithm using the Strategy interface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Context</a:t>
            </a:r>
            <a:r>
              <a:rPr lang="en-US" dirty="0"/>
              <a:t>  is conﬁgured with a </a:t>
            </a:r>
            <a:r>
              <a:rPr lang="en-US" dirty="0" err="1"/>
              <a:t>ConcreteStrategy</a:t>
            </a:r>
            <a:r>
              <a:rPr lang="en-US" dirty="0"/>
              <a:t> object maintains a reference to a Strategy object may deﬁne an interface that lets Strategy access its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47</a:t>
            </a:fld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1763688" y="1556792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</a:p>
          <a:p>
            <a:endParaRPr lang="en-US" dirty="0" smtClean="0"/>
          </a:p>
          <a:p>
            <a:r>
              <a:rPr lang="en-US" dirty="0" err="1" smtClean="0"/>
              <a:t>Microservice</a:t>
            </a:r>
            <a:r>
              <a:rPr lang="en-US" dirty="0" smtClean="0"/>
              <a:t> Architecture: </a:t>
            </a:r>
          </a:p>
          <a:p>
            <a:r>
              <a:rPr lang="en-US" dirty="0" smtClean="0"/>
              <a:t>ACID properties and CAP Theorem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74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25345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How it was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5" y="707886"/>
            <a:ext cx="5905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0"/>
            <a:ext cx="4600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Design Principle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736503"/>
            <a:ext cx="748883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Strive for </a:t>
            </a:r>
            <a:r>
              <a:rPr lang="en-US" sz="4000" dirty="0">
                <a:solidFill>
                  <a:srgbClr val="FF0000"/>
                </a:solidFill>
              </a:rPr>
              <a:t>Loosely </a:t>
            </a:r>
            <a:r>
              <a:rPr lang="en-US" sz="4000" dirty="0" smtClean="0">
                <a:solidFill>
                  <a:srgbClr val="FF0000"/>
                </a:solidFill>
              </a:rPr>
              <a:t>coupled</a:t>
            </a:r>
            <a:r>
              <a:rPr lang="en-US" sz="4000" dirty="0" smtClean="0"/>
              <a:t> designs </a:t>
            </a:r>
            <a:r>
              <a:rPr lang="en-US" sz="4000" dirty="0"/>
              <a:t>between objects </a:t>
            </a:r>
            <a:r>
              <a:rPr lang="en-US" sz="4000" dirty="0" smtClean="0"/>
              <a:t>that interact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049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411760" y="0"/>
            <a:ext cx="4600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Design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19225"/>
            <a:ext cx="79724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Baby </a:t>
            </a:r>
            <a:r>
              <a:rPr lang="en-US" sz="4000" b="1" dirty="0">
                <a:solidFill>
                  <a:srgbClr val="0070C0"/>
                </a:solidFill>
              </a:rPr>
              <a:t>Monitor 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48" y="980728"/>
            <a:ext cx="9036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Suppose we implement </a:t>
            </a:r>
            <a:r>
              <a:rPr lang="en-US" dirty="0"/>
              <a:t>a simple Baby Monitoring System using the Observer pattern</a:t>
            </a:r>
            <a:r>
              <a:rPr lang="en-US" dirty="0" smtClean="0"/>
              <a:t> with </a:t>
            </a:r>
            <a:r>
              <a:rPr lang="en-US" dirty="0">
                <a:solidFill>
                  <a:srgbClr val="FF0000"/>
                </a:solidFill>
              </a:rPr>
              <a:t>1 baby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2 different types of Monitors (simple, advanced).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Babies can cry at 3 different levels (sobbing, crying, screaming).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simple monitor </a:t>
            </a:r>
            <a:r>
              <a:rPr lang="en-US" dirty="0"/>
              <a:t>can </a:t>
            </a:r>
            <a:r>
              <a:rPr lang="en-US" dirty="0" smtClean="0"/>
              <a:t>only notify </a:t>
            </a:r>
            <a:r>
              <a:rPr lang="en-US" dirty="0"/>
              <a:t>its user that the baby is </a:t>
            </a:r>
            <a:r>
              <a:rPr lang="en-US" dirty="0" smtClean="0"/>
              <a:t>crying.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advanced monitor </a:t>
            </a:r>
            <a:r>
              <a:rPr lang="en-US" dirty="0"/>
              <a:t>also indicates the level </a:t>
            </a:r>
            <a:r>
              <a:rPr lang="en-US" dirty="0" smtClean="0"/>
              <a:t>of crying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67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Baby </a:t>
            </a:r>
            <a:r>
              <a:rPr lang="en-US" sz="4000" b="1" dirty="0">
                <a:solidFill>
                  <a:srgbClr val="0070C0"/>
                </a:solidFill>
              </a:rPr>
              <a:t>Monitor 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3925"/>
            <a:ext cx="9015324" cy="473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1324</Words>
  <Application>Microsoft Office PowerPoint</Application>
  <PresentationFormat>On-screen Show (4:3)</PresentationFormat>
  <Paragraphs>392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105</cp:revision>
  <dcterms:created xsi:type="dcterms:W3CDTF">2015-01-04T08:11:00Z</dcterms:created>
  <dcterms:modified xsi:type="dcterms:W3CDTF">2019-01-23T01:34:52Z</dcterms:modified>
</cp:coreProperties>
</file>