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7" r:id="rId3"/>
    <p:sldId id="298" r:id="rId4"/>
    <p:sldId id="341" r:id="rId5"/>
    <p:sldId id="342" r:id="rId6"/>
    <p:sldId id="344" r:id="rId7"/>
    <p:sldId id="345" r:id="rId8"/>
    <p:sldId id="346" r:id="rId9"/>
    <p:sldId id="349" r:id="rId10"/>
    <p:sldId id="350" r:id="rId11"/>
    <p:sldId id="351" r:id="rId12"/>
    <p:sldId id="353" r:id="rId13"/>
    <p:sldId id="354" r:id="rId14"/>
    <p:sldId id="355" r:id="rId15"/>
    <p:sldId id="356" r:id="rId16"/>
    <p:sldId id="357" r:id="rId17"/>
    <p:sldId id="358" r:id="rId18"/>
    <p:sldId id="362" r:id="rId19"/>
    <p:sldId id="364" r:id="rId20"/>
    <p:sldId id="373" r:id="rId21"/>
    <p:sldId id="374" r:id="rId22"/>
    <p:sldId id="375" r:id="rId23"/>
    <p:sldId id="376" r:id="rId24"/>
    <p:sldId id="377" r:id="rId25"/>
    <p:sldId id="365" r:id="rId26"/>
    <p:sldId id="378" r:id="rId27"/>
    <p:sldId id="379" r:id="rId28"/>
    <p:sldId id="380" r:id="rId29"/>
    <p:sldId id="381" r:id="rId30"/>
    <p:sldId id="385" r:id="rId31"/>
    <p:sldId id="383" r:id="rId32"/>
    <p:sldId id="384" r:id="rId33"/>
    <p:sldId id="386" r:id="rId34"/>
    <p:sldId id="387" r:id="rId35"/>
    <p:sldId id="388" r:id="rId36"/>
    <p:sldId id="389" r:id="rId37"/>
    <p:sldId id="390" r:id="rId38"/>
    <p:sldId id="367" r:id="rId39"/>
    <p:sldId id="371" r:id="rId40"/>
    <p:sldId id="392" r:id="rId41"/>
    <p:sldId id="393" r:id="rId42"/>
    <p:sldId id="395" r:id="rId43"/>
    <p:sldId id="396" r:id="rId4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30/01/62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30/01/62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30/01/62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30/01/62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30/01/62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30/01/62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30/01/62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30/01/62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30/01/62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30/01/62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30/01/62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30/01/62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30/01/62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 The Decorator Pattern and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Factory Method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Delegation</a:t>
            </a:r>
            <a:r>
              <a:rPr lang="en-US" sz="4000" b="1" dirty="0"/>
              <a:t> to access behavior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233613"/>
            <a:ext cx="2809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67063" y="1700808"/>
            <a:ext cx="5447991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1.egg.cost() </a:t>
            </a:r>
            <a:endParaRPr lang="en-US" sz="4000" dirty="0" smtClean="0"/>
          </a:p>
          <a:p>
            <a:r>
              <a:rPr lang="en-US" sz="4000" dirty="0" smtClean="0"/>
              <a:t>2.egg </a:t>
            </a:r>
            <a:r>
              <a:rPr lang="en-US" sz="4000" dirty="0"/>
              <a:t>calls </a:t>
            </a:r>
            <a:r>
              <a:rPr lang="en-US" sz="4000" dirty="0" err="1"/>
              <a:t>CC.cost</a:t>
            </a:r>
            <a:r>
              <a:rPr lang="en-US" sz="4000" dirty="0"/>
              <a:t>() </a:t>
            </a:r>
            <a:endParaRPr lang="en-US" sz="4000" dirty="0" smtClean="0"/>
          </a:p>
          <a:p>
            <a:r>
              <a:rPr lang="en-US" sz="4000" dirty="0" smtClean="0"/>
              <a:t>3.CC </a:t>
            </a:r>
            <a:r>
              <a:rPr lang="en-US" sz="4000" dirty="0"/>
              <a:t>calls </a:t>
            </a:r>
            <a:r>
              <a:rPr lang="en-US" sz="4000" dirty="0" err="1"/>
              <a:t>plain.cost</a:t>
            </a:r>
            <a:r>
              <a:rPr lang="en-US" sz="4000" dirty="0"/>
              <a:t>() </a:t>
            </a:r>
            <a:endParaRPr lang="en-US" sz="4000" dirty="0" smtClean="0"/>
          </a:p>
          <a:p>
            <a:r>
              <a:rPr lang="en-US" sz="4000" dirty="0" smtClean="0"/>
              <a:t>4.plain </a:t>
            </a:r>
            <a:r>
              <a:rPr lang="en-US" sz="4000" dirty="0"/>
              <a:t>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5.CC </a:t>
            </a:r>
            <a:r>
              <a:rPr lang="en-US" sz="4000" dirty="0"/>
              <a:t>returns 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 + 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6.Egg </a:t>
            </a:r>
            <a:r>
              <a:rPr lang="en-US" sz="4000" dirty="0"/>
              <a:t>returns $</a:t>
            </a:r>
            <a:r>
              <a:rPr lang="en-US" sz="4000" dirty="0">
                <a:solidFill>
                  <a:srgbClr val="FF0000"/>
                </a:solidFill>
              </a:rPr>
              <a:t>egg</a:t>
            </a:r>
            <a:r>
              <a:rPr lang="en-US" sz="4000" dirty="0"/>
              <a:t> + ($</a:t>
            </a:r>
            <a:r>
              <a:rPr lang="en-US" sz="4000" dirty="0">
                <a:solidFill>
                  <a:srgbClr val="FF0000"/>
                </a:solidFill>
              </a:rPr>
              <a:t>plain</a:t>
            </a:r>
            <a:r>
              <a:rPr lang="en-US" sz="4000" dirty="0"/>
              <a:t>+$</a:t>
            </a:r>
            <a:r>
              <a:rPr lang="en-US" sz="4000" dirty="0">
                <a:solidFill>
                  <a:srgbClr val="FF0000"/>
                </a:solidFill>
              </a:rPr>
              <a:t>cc</a:t>
            </a:r>
            <a:r>
              <a:rPr lang="en-US" sz="4000" dirty="0"/>
              <a:t>)</a:t>
            </a:r>
            <a:endParaRPr lang="th-TH" sz="4000" dirty="0"/>
          </a:p>
        </p:txBody>
      </p:sp>
      <p:sp>
        <p:nvSpPr>
          <p:cNvPr id="5" name="Rectangle 4"/>
          <p:cNvSpPr/>
          <p:nvPr/>
        </p:nvSpPr>
        <p:spPr>
          <a:xfrm>
            <a:off x="1259632" y="935722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>
                <a:solidFill>
                  <a:srgbClr val="0070C0"/>
                </a:solidFill>
              </a:rPr>
              <a:t>new Egg(new Chreamcheese(new Plain()));</a:t>
            </a:r>
            <a:endParaRPr lang="th-T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Properties of Decorators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75823" y="1196752"/>
            <a:ext cx="8064896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We </a:t>
            </a:r>
            <a:r>
              <a:rPr lang="en-US" b="1" dirty="0"/>
              <a:t>have </a:t>
            </a:r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b="1" dirty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Decorators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Decorators</a:t>
            </a:r>
            <a:r>
              <a:rPr lang="en-US" b="1" dirty="0" smtClean="0"/>
              <a:t> </a:t>
            </a:r>
            <a:r>
              <a:rPr lang="en-US" b="1" dirty="0"/>
              <a:t>have the </a:t>
            </a:r>
            <a:r>
              <a:rPr lang="en-US" b="1" dirty="0">
                <a:solidFill>
                  <a:srgbClr val="FF0000"/>
                </a:solidFill>
              </a:rPr>
              <a:t>same </a:t>
            </a:r>
            <a:r>
              <a:rPr lang="en-US" b="1" dirty="0" err="1">
                <a:solidFill>
                  <a:srgbClr val="FF0000"/>
                </a:solidFill>
              </a:rPr>
              <a:t>supertype</a:t>
            </a:r>
            <a:r>
              <a:rPr lang="en-US" b="1" dirty="0"/>
              <a:t> </a:t>
            </a:r>
            <a:r>
              <a:rPr lang="en-US" b="1" dirty="0" smtClean="0"/>
              <a:t>as </a:t>
            </a:r>
            <a:r>
              <a:rPr lang="en-US" b="1" dirty="0" smtClean="0">
                <a:solidFill>
                  <a:srgbClr val="FF0000"/>
                </a:solidFill>
              </a:rPr>
              <a:t>objects</a:t>
            </a:r>
            <a:r>
              <a:rPr lang="en-US" b="1" dirty="0" smtClean="0"/>
              <a:t> </a:t>
            </a:r>
            <a:r>
              <a:rPr lang="en-US" b="1" dirty="0"/>
              <a:t>they decorate.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You </a:t>
            </a:r>
            <a:r>
              <a:rPr lang="en-US" b="1" dirty="0"/>
              <a:t>can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  <a:r>
              <a:rPr lang="en-US" b="1" dirty="0"/>
              <a:t> around a decorated </a:t>
            </a:r>
            <a:r>
              <a:rPr lang="en-US" b="1" dirty="0" smtClean="0"/>
              <a:t>object instead </a:t>
            </a:r>
            <a:r>
              <a:rPr lang="en-US" b="1" dirty="0"/>
              <a:t>of the original.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Decorator adds it’s own </a:t>
            </a:r>
            <a:r>
              <a:rPr lang="en-US" b="1" dirty="0" smtClean="0"/>
              <a:t>behavior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/>
              <a:t> </a:t>
            </a:r>
            <a:r>
              <a:rPr lang="en-US" b="1" dirty="0"/>
              <a:t>or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b="1" dirty="0"/>
              <a:t> delegating to the object </a:t>
            </a:r>
            <a:r>
              <a:rPr lang="en-US" b="1" dirty="0" smtClean="0"/>
              <a:t>it decorates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Objects </a:t>
            </a:r>
            <a:r>
              <a:rPr lang="en-US" b="1" dirty="0"/>
              <a:t>can be decorated dynamically </a:t>
            </a:r>
            <a:r>
              <a:rPr lang="en-US" b="1" dirty="0" smtClean="0"/>
              <a:t>at runtime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97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85888"/>
            <a:ext cx="70961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Decorator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5888"/>
            <a:ext cx="73723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0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33500"/>
            <a:ext cx="6810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The application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443841"/>
            <a:ext cx="8208912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BagelStore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lvl="2"/>
            <a:r>
              <a:rPr lang="en-US" dirty="0" smtClean="0"/>
              <a:t>Bagel </a:t>
            </a:r>
            <a:r>
              <a:rPr lang="en-US" dirty="0" err="1"/>
              <a:t>bagel</a:t>
            </a:r>
            <a:r>
              <a:rPr lang="en-US" dirty="0"/>
              <a:t> = new Plain(); </a:t>
            </a:r>
            <a:endParaRPr lang="en-US" dirty="0" smtClean="0"/>
          </a:p>
          <a:p>
            <a:pPr lvl="2"/>
            <a:r>
              <a:rPr lang="en-US" dirty="0"/>
              <a:t>bagel = new </a:t>
            </a:r>
            <a:r>
              <a:rPr lang="en-US" dirty="0" err="1"/>
              <a:t>Chreamcheese</a:t>
            </a:r>
            <a:r>
              <a:rPr lang="en-US" dirty="0"/>
              <a:t>(bagel); </a:t>
            </a:r>
            <a:endParaRPr lang="en-US" dirty="0" smtClean="0"/>
          </a:p>
          <a:p>
            <a:pPr lvl="2"/>
            <a:r>
              <a:rPr lang="en-US" dirty="0" smtClean="0"/>
              <a:t>bagel </a:t>
            </a:r>
            <a:r>
              <a:rPr lang="en-US" dirty="0"/>
              <a:t>= new Egg(bagel); </a:t>
            </a:r>
            <a:endParaRPr lang="en-US" dirty="0" smtClean="0"/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bagel.getDescription</a:t>
            </a:r>
            <a:r>
              <a:rPr lang="en-US" dirty="0" smtClean="0"/>
              <a:t>() + " price: " + </a:t>
            </a:r>
            <a:r>
              <a:rPr lang="en-US" dirty="0" err="1" smtClean="0"/>
              <a:t>bagel.cost</a:t>
            </a:r>
            <a:r>
              <a:rPr lang="en-US" dirty="0" smtClean="0"/>
              <a:t>() + " dollars\n"); </a:t>
            </a:r>
          </a:p>
          <a:p>
            <a:r>
              <a:rPr lang="en-US" dirty="0" smtClean="0"/>
              <a:t>} </a:t>
            </a:r>
            <a:r>
              <a:rPr lang="en-US" dirty="0"/>
              <a:t>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21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Bagel {</a:t>
            </a:r>
          </a:p>
          <a:p>
            <a:pPr lvl="1"/>
            <a:r>
              <a:rPr lang="en-US" dirty="0"/>
              <a:t>String description = "unknown Bagel";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getDescription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description;</a:t>
            </a:r>
          </a:p>
          <a:p>
            <a:pPr lvl="1"/>
            <a:r>
              <a:rPr lang="th-TH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abstract double cost</a:t>
            </a:r>
            <a:r>
              <a:rPr lang="en-US" dirty="0" smtClean="0"/>
              <a:t>();</a:t>
            </a:r>
            <a:endParaRPr lang="th-TH" dirty="0" smtClean="0"/>
          </a:p>
          <a:p>
            <a:r>
              <a:rPr lang="th-TH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class Plain extends Bagel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Plain()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description = "Plain";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1.00;</a:t>
            </a:r>
          </a:p>
          <a:p>
            <a:r>
              <a:rPr lang="th-TH" dirty="0" smtClean="0">
                <a:solidFill>
                  <a:srgbClr val="FF0000"/>
                </a:solidFill>
              </a:rPr>
              <a:t>}}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Bagel Decorator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758003"/>
            <a:ext cx="828092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BagelDecorator</a:t>
            </a:r>
            <a:r>
              <a:rPr lang="en-US" dirty="0"/>
              <a:t> extends Bagel {</a:t>
            </a:r>
          </a:p>
          <a:p>
            <a:pPr lvl="1"/>
            <a:r>
              <a:rPr lang="en-US" dirty="0"/>
              <a:t>public abstract String </a:t>
            </a:r>
            <a:r>
              <a:rPr lang="en-US" dirty="0" err="1"/>
              <a:t>getDescription</a:t>
            </a:r>
            <a:r>
              <a:rPr lang="en-US" dirty="0"/>
              <a:t>();</a:t>
            </a:r>
          </a:p>
          <a:p>
            <a:r>
              <a:rPr lang="th-TH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public class Egg extends </a:t>
            </a:r>
            <a:r>
              <a:rPr lang="en-US" dirty="0" err="1">
                <a:solidFill>
                  <a:srgbClr val="FF0000"/>
                </a:solidFill>
              </a:rPr>
              <a:t>BagelDecorator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Bagel </a:t>
            </a:r>
            <a:r>
              <a:rPr lang="en-US" dirty="0" err="1">
                <a:solidFill>
                  <a:srgbClr val="FF0000"/>
                </a:solidFill>
              </a:rPr>
              <a:t>bagel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Egg(Bagel bagel) {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this.bagel</a:t>
            </a:r>
            <a:r>
              <a:rPr lang="en-US" dirty="0">
                <a:solidFill>
                  <a:srgbClr val="FF0000"/>
                </a:solidFill>
              </a:rPr>
              <a:t>=bagel;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String </a:t>
            </a:r>
            <a:r>
              <a:rPr lang="en-US" dirty="0" err="1">
                <a:solidFill>
                  <a:srgbClr val="FF0000"/>
                </a:solidFill>
              </a:rPr>
              <a:t>getDescription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bagel.getDescription</a:t>
            </a:r>
            <a:r>
              <a:rPr lang="en-US" dirty="0">
                <a:solidFill>
                  <a:srgbClr val="FF0000"/>
                </a:solidFill>
              </a:rPr>
              <a:t>() + ", Egg";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double cost() {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.50 + </a:t>
            </a:r>
            <a:r>
              <a:rPr lang="en-US" dirty="0" err="1">
                <a:solidFill>
                  <a:srgbClr val="FF0000"/>
                </a:solidFill>
              </a:rPr>
              <a:t>bagel.cost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th-TH" dirty="0" smtClean="0">
              <a:solidFill>
                <a:srgbClr val="FF0000"/>
              </a:solidFill>
            </a:endParaRPr>
          </a:p>
          <a:p>
            <a:r>
              <a:rPr lang="th-TH" dirty="0" smtClean="0">
                <a:solidFill>
                  <a:srgbClr val="FF0000"/>
                </a:solidFill>
              </a:rPr>
              <a:t>}}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Pattern Categories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 </a:t>
            </a:r>
            <a:r>
              <a:rPr lang="en-US" sz="3600" b="1" dirty="0" smtClean="0"/>
              <a:t>: </a:t>
            </a:r>
            <a:r>
              <a:rPr lang="en-US" sz="3600" b="1" dirty="0" smtClean="0">
                <a:solidFill>
                  <a:srgbClr val="0070C0"/>
                </a:solidFill>
              </a:rPr>
              <a:t>identify </a:t>
            </a:r>
            <a:r>
              <a:rPr lang="en-US" sz="3600" b="1" dirty="0">
                <a:solidFill>
                  <a:srgbClr val="0070C0"/>
                </a:solidFill>
              </a:rPr>
              <a:t>common communication patterns between objects 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strategy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 </a:t>
            </a:r>
            <a:endParaRPr lang="en-US" sz="3600" dirty="0"/>
          </a:p>
          <a:p>
            <a:endParaRPr lang="en-US" sz="3600" dirty="0"/>
          </a:p>
          <a:p>
            <a:r>
              <a:rPr lang="en-US" sz="3600" b="1" dirty="0" smtClean="0">
                <a:solidFill>
                  <a:srgbClr val="0070C0"/>
                </a:solidFill>
              </a:rPr>
              <a:t>Creational </a:t>
            </a:r>
            <a:r>
              <a:rPr lang="en-US" sz="3600" b="1" dirty="0" smtClean="0">
                <a:solidFill>
                  <a:srgbClr val="0070C0"/>
                </a:solidFill>
              </a:rPr>
              <a:t>Patterns </a:t>
            </a:r>
            <a:r>
              <a:rPr lang="en-US" sz="3600" b="1" dirty="0" smtClean="0"/>
              <a:t>: deal </a:t>
            </a:r>
            <a:r>
              <a:rPr lang="en-US" sz="3600" b="1" dirty="0"/>
              <a:t>with object creation mechanisms </a:t>
            </a:r>
            <a:endParaRPr lang="en-US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factory </a:t>
            </a:r>
            <a:r>
              <a:rPr lang="en-US" sz="3600" b="1" dirty="0">
                <a:solidFill>
                  <a:srgbClr val="FF0000"/>
                </a:solidFill>
              </a:rPr>
              <a:t>method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The Problem with “new”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Each time we use the “new” command, we break </a:t>
            </a:r>
            <a:r>
              <a:rPr lang="en-US" sz="4000" b="1" dirty="0">
                <a:solidFill>
                  <a:srgbClr val="FF0000"/>
                </a:solidFill>
              </a:rPr>
              <a:t>encapsulation of type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Duck </a:t>
            </a:r>
            <a:r>
              <a:rPr lang="en-US" sz="4000" dirty="0" err="1"/>
              <a:t>duck</a:t>
            </a:r>
            <a:r>
              <a:rPr lang="en-US" sz="4000" dirty="0"/>
              <a:t> = new </a:t>
            </a:r>
            <a:r>
              <a:rPr lang="en-US" sz="4000" dirty="0" err="1"/>
              <a:t>DecoyDuck</a:t>
            </a:r>
            <a:r>
              <a:rPr lang="en-US" sz="4000" dirty="0"/>
              <a:t>();</a:t>
            </a:r>
          </a:p>
          <a:p>
            <a:endParaRPr lang="en-US" sz="4000" dirty="0"/>
          </a:p>
          <a:p>
            <a:r>
              <a:rPr lang="en-US" sz="4000" dirty="0"/>
              <a:t>Even though our variable uses an “interface”, this code depends on “</a:t>
            </a:r>
            <a:r>
              <a:rPr lang="en-US" sz="4000" dirty="0" err="1"/>
              <a:t>DecoyDuck</a:t>
            </a:r>
            <a:r>
              <a:rPr lang="en-US" sz="4000" dirty="0"/>
              <a:t>”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8957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Too many </a:t>
            </a:r>
            <a:r>
              <a:rPr lang="en-US" sz="3600" b="1" dirty="0">
                <a:solidFill>
                  <a:srgbClr val="FF0000"/>
                </a:solidFill>
              </a:rPr>
              <a:t>dependencies to </a:t>
            </a:r>
            <a:r>
              <a:rPr lang="en-US" sz="3600" b="1" dirty="0" smtClean="0">
                <a:solidFill>
                  <a:srgbClr val="FF0000"/>
                </a:solidFill>
              </a:rPr>
              <a:t>concrete classes </a:t>
            </a:r>
            <a:r>
              <a:rPr lang="en-US" sz="3600" b="1" dirty="0"/>
              <a:t>makes your software </a:t>
            </a:r>
            <a:r>
              <a:rPr lang="en-US" sz="3600" b="1" dirty="0">
                <a:solidFill>
                  <a:srgbClr val="FF0000"/>
                </a:solidFill>
              </a:rPr>
              <a:t>diﬃcult </a:t>
            </a:r>
            <a:r>
              <a:rPr lang="en-US" sz="3600" b="1" dirty="0" smtClean="0">
                <a:solidFill>
                  <a:srgbClr val="FF0000"/>
                </a:solidFill>
              </a:rPr>
              <a:t>to maintain </a:t>
            </a:r>
            <a:r>
              <a:rPr lang="en-US" sz="3600" b="1" dirty="0">
                <a:solidFill>
                  <a:srgbClr val="FF0000"/>
                </a:solidFill>
              </a:rPr>
              <a:t>and modify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914525"/>
            <a:ext cx="68103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0117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Adding a new duck</a:t>
            </a:r>
            <a:endParaRPr 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14475"/>
            <a:ext cx="70294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331640" y="0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251520" y="980728"/>
            <a:ext cx="8640961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Dealing with </a:t>
            </a:r>
            <a:r>
              <a:rPr lang="en-US" sz="4000" b="1" dirty="0" smtClean="0"/>
              <a:t>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Code </a:t>
            </a:r>
            <a:r>
              <a:rPr lang="en-US" sz="4000" dirty="0"/>
              <a:t>to an interface and insulate </a:t>
            </a:r>
            <a:r>
              <a:rPr lang="en-US" sz="4000" dirty="0" smtClean="0"/>
              <a:t>yourself from </a:t>
            </a:r>
            <a:r>
              <a:rPr lang="en-US" sz="4000" dirty="0"/>
              <a:t>changes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Identify </a:t>
            </a:r>
            <a:r>
              <a:rPr lang="en-US" sz="4000" dirty="0"/>
              <a:t>aspects that vary and </a:t>
            </a:r>
            <a:r>
              <a:rPr lang="en-US" sz="4000" dirty="0" smtClean="0"/>
              <a:t>separate them </a:t>
            </a:r>
            <a:r>
              <a:rPr lang="en-US" sz="4000" dirty="0"/>
              <a:t>from what stays the same. {</a:t>
            </a:r>
            <a:r>
              <a:rPr lang="en-US" sz="4000" dirty="0">
                <a:solidFill>
                  <a:srgbClr val="FF0000"/>
                </a:solidFill>
              </a:rPr>
              <a:t>Strategy</a:t>
            </a:r>
            <a:r>
              <a:rPr lang="en-US" sz="4000" dirty="0"/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Close </a:t>
            </a:r>
            <a:r>
              <a:rPr lang="en-US" sz="4000" dirty="0"/>
              <a:t>your code for </a:t>
            </a:r>
            <a:r>
              <a:rPr lang="en-US" sz="4000" dirty="0" smtClean="0"/>
              <a:t>modification {</a:t>
            </a:r>
            <a:r>
              <a:rPr lang="en-US" sz="4000" dirty="0" smtClean="0">
                <a:solidFill>
                  <a:srgbClr val="FF0000"/>
                </a:solidFill>
              </a:rPr>
              <a:t>Decorator</a:t>
            </a:r>
            <a:r>
              <a:rPr lang="en-US" sz="4000" dirty="0"/>
              <a:t>}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636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PizzaStore</a:t>
            </a:r>
            <a:r>
              <a:rPr lang="en-US" sz="1800" dirty="0"/>
              <a:t> {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Pizza </a:t>
            </a:r>
            <a:r>
              <a:rPr lang="en-US" sz="1800" dirty="0" err="1"/>
              <a:t>orderPizza</a:t>
            </a:r>
            <a:r>
              <a:rPr lang="en-US" sz="1800" dirty="0"/>
              <a:t>(String type) </a:t>
            </a:r>
            <a:r>
              <a:rPr lang="en-US" sz="1800" dirty="0" smtClean="0"/>
              <a:t>{</a:t>
            </a:r>
            <a:endParaRPr lang="en-US" sz="1800" dirty="0"/>
          </a:p>
          <a:p>
            <a:endParaRPr lang="en-US" sz="1800" dirty="0" smtClean="0"/>
          </a:p>
          <a:p>
            <a:pPr lvl="2"/>
            <a:r>
              <a:rPr lang="en-US" sz="1800" dirty="0" smtClean="0"/>
              <a:t>Pizza </a:t>
            </a:r>
            <a:r>
              <a:rPr lang="en-US" sz="1800" dirty="0" err="1"/>
              <a:t>pizza</a:t>
            </a:r>
            <a:r>
              <a:rPr lang="en-US" sz="1800" dirty="0" smtClean="0"/>
              <a:t>;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if 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("cheese")) {</a:t>
            </a:r>
          </a:p>
          <a:p>
            <a:pPr lvl="3"/>
            <a:r>
              <a:rPr lang="en-US" sz="1800" b="1" dirty="0" smtClean="0">
                <a:solidFill>
                  <a:srgbClr val="7030A0"/>
                </a:solidFill>
              </a:rPr>
              <a:t>pizza </a:t>
            </a:r>
            <a:r>
              <a:rPr lang="en-US" sz="1800" b="1" dirty="0">
                <a:solidFill>
                  <a:srgbClr val="7030A0"/>
                </a:solidFill>
              </a:rPr>
              <a:t>= new </a:t>
            </a:r>
            <a:r>
              <a:rPr lang="en-US" sz="1800" b="1" dirty="0" err="1">
                <a:solidFill>
                  <a:srgbClr val="7030A0"/>
                </a:solidFill>
              </a:rPr>
              <a:t>CheesePizza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} </a:t>
            </a:r>
            <a:r>
              <a:rPr lang="en-US" sz="1800" b="1" dirty="0">
                <a:solidFill>
                  <a:srgbClr val="7030A0"/>
                </a:solidFill>
              </a:rPr>
              <a:t>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</a:t>
            </a:r>
            <a:r>
              <a:rPr lang="en-US" sz="1800" b="1" dirty="0" err="1">
                <a:solidFill>
                  <a:srgbClr val="7030A0"/>
                </a:solidFill>
              </a:rPr>
              <a:t>greek</a:t>
            </a:r>
            <a:r>
              <a:rPr lang="en-US" sz="1800" b="1" dirty="0">
                <a:solidFill>
                  <a:srgbClr val="7030A0"/>
                </a:solidFill>
              </a:rPr>
              <a:t>")) {</a:t>
            </a:r>
          </a:p>
          <a:p>
            <a:pPr lvl="3"/>
            <a:r>
              <a:rPr lang="en-US" sz="1800" b="1" dirty="0" smtClean="0">
                <a:solidFill>
                  <a:srgbClr val="7030A0"/>
                </a:solidFill>
              </a:rPr>
              <a:t>pizza </a:t>
            </a:r>
            <a:r>
              <a:rPr lang="en-US" sz="1800" b="1" dirty="0">
                <a:solidFill>
                  <a:srgbClr val="7030A0"/>
                </a:solidFill>
              </a:rPr>
              <a:t>= new </a:t>
            </a:r>
            <a:r>
              <a:rPr lang="en-US" sz="1800" b="1" dirty="0" err="1">
                <a:solidFill>
                  <a:srgbClr val="7030A0"/>
                </a:solidFill>
              </a:rPr>
              <a:t>GreekPizza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} </a:t>
            </a:r>
            <a:r>
              <a:rPr lang="en-US" sz="1800" b="1" dirty="0">
                <a:solidFill>
                  <a:srgbClr val="7030A0"/>
                </a:solidFill>
              </a:rPr>
              <a:t>else if (</a:t>
            </a:r>
            <a:r>
              <a:rPr lang="en-US" sz="1800" b="1" dirty="0" err="1">
                <a:solidFill>
                  <a:srgbClr val="7030A0"/>
                </a:solidFill>
              </a:rPr>
              <a:t>type.equals</a:t>
            </a:r>
            <a:r>
              <a:rPr lang="en-US" sz="1800" b="1" dirty="0">
                <a:solidFill>
                  <a:srgbClr val="7030A0"/>
                </a:solidFill>
              </a:rPr>
              <a:t>("pepperoni")) {</a:t>
            </a:r>
          </a:p>
          <a:p>
            <a:pPr lvl="3"/>
            <a:r>
              <a:rPr lang="en-US" sz="1800" b="1" dirty="0" smtClean="0">
                <a:solidFill>
                  <a:srgbClr val="7030A0"/>
                </a:solidFill>
              </a:rPr>
              <a:t>pizza </a:t>
            </a:r>
            <a:r>
              <a:rPr lang="en-US" sz="1800" b="1" dirty="0">
                <a:solidFill>
                  <a:srgbClr val="7030A0"/>
                </a:solidFill>
              </a:rPr>
              <a:t>= new </a:t>
            </a:r>
            <a:r>
              <a:rPr lang="en-US" sz="1800" b="1" dirty="0" err="1">
                <a:solidFill>
                  <a:srgbClr val="7030A0"/>
                </a:solidFill>
              </a:rPr>
              <a:t>PepperoniPizza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lvl="2"/>
            <a:r>
              <a:rPr lang="en-US" sz="1800" b="1" dirty="0" smtClean="0">
                <a:solidFill>
                  <a:srgbClr val="7030A0"/>
                </a:solidFill>
              </a:rPr>
              <a:t>}</a:t>
            </a:r>
          </a:p>
          <a:p>
            <a:pPr lvl="2"/>
            <a:endParaRPr lang="en-US" sz="1800" dirty="0"/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pizza.prepare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pizza.bake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pizza.cut</a:t>
            </a:r>
            <a:r>
              <a:rPr lang="en-US" sz="1800" b="1" dirty="0">
                <a:solidFill>
                  <a:srgbClr val="00B0F0"/>
                </a:solidFill>
              </a:rPr>
              <a:t>();</a:t>
            </a:r>
          </a:p>
          <a:p>
            <a:pPr lvl="2"/>
            <a:r>
              <a:rPr lang="en-US" sz="1800" b="1" dirty="0" err="1" smtClean="0">
                <a:solidFill>
                  <a:srgbClr val="00B0F0"/>
                </a:solidFill>
              </a:rPr>
              <a:t>pizza.box</a:t>
            </a:r>
            <a:r>
              <a:rPr lang="en-US" sz="1800" b="1" dirty="0" smtClean="0">
                <a:solidFill>
                  <a:srgbClr val="00B0F0"/>
                </a:solidFill>
              </a:rPr>
              <a:t>();</a:t>
            </a:r>
            <a:endParaRPr lang="en-US" sz="1800" b="1" dirty="0">
              <a:solidFill>
                <a:srgbClr val="00B0F0"/>
              </a:solidFill>
            </a:endParaRPr>
          </a:p>
          <a:p>
            <a:pPr lvl="2"/>
            <a:endParaRPr lang="en-US" sz="1800" dirty="0"/>
          </a:p>
          <a:p>
            <a:pPr lvl="2"/>
            <a:r>
              <a:rPr lang="en-US" sz="1800" dirty="0" smtClean="0"/>
              <a:t>return </a:t>
            </a:r>
            <a:r>
              <a:rPr lang="en-US" sz="1800" dirty="0"/>
              <a:t>pizza;</a:t>
            </a:r>
          </a:p>
          <a:p>
            <a:pPr lvl="1"/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th-TH" sz="1800" dirty="0"/>
          </a:p>
        </p:txBody>
      </p:sp>
      <p:sp>
        <p:nvSpPr>
          <p:cNvPr id="4" name="Rectangle 3"/>
          <p:cNvSpPr/>
          <p:nvPr/>
        </p:nvSpPr>
        <p:spPr>
          <a:xfrm>
            <a:off x="4586033" y="164217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Creation</a:t>
            </a:r>
          </a:p>
          <a:p>
            <a:pPr lvl="1"/>
            <a:r>
              <a:rPr lang="en-US" dirty="0" smtClean="0"/>
              <a:t>Creation code  has </a:t>
            </a:r>
            <a:r>
              <a:rPr lang="en-US" dirty="0"/>
              <a:t>all the </a:t>
            </a:r>
            <a:r>
              <a:rPr lang="en-US" dirty="0" smtClean="0"/>
              <a:t>same problems </a:t>
            </a:r>
            <a:r>
              <a:rPr lang="en-US" dirty="0"/>
              <a:t>as the</a:t>
            </a:r>
          </a:p>
          <a:p>
            <a:pPr lvl="1"/>
            <a:r>
              <a:rPr lang="en-US" dirty="0"/>
              <a:t>code earlier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411760" y="4293096"/>
            <a:ext cx="1943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Preparation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703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71600"/>
            <a:ext cx="7038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09688"/>
            <a:ext cx="70294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“Factor” Out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8138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83768" y="116632"/>
            <a:ext cx="39356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Pizza Factory</a:t>
            </a:r>
            <a:endParaRPr lang="th-TH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09713"/>
            <a:ext cx="59340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7454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05" y="3150555"/>
            <a:ext cx="59546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908720"/>
            <a:ext cx="73723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Overuse of inheritance often leads to an explosion of 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19163"/>
            <a:ext cx="90185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 of New Solution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4070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One step beyond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59024" y="749910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we support more </a:t>
            </a:r>
            <a:r>
              <a:rPr lang="en-US" b="1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families</a:t>
            </a:r>
            <a:r>
              <a:rPr lang="en-US" dirty="0"/>
              <a:t>” of products?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33588"/>
            <a:ext cx="74866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3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62088"/>
            <a:ext cx="7839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6654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Subclass the Factory</a:t>
            </a:r>
            <a:endParaRPr lang="th-TH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62138"/>
            <a:ext cx="7124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Product Class</a:t>
            </a:r>
            <a:endParaRPr lang="th-TH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6934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Creator Class</a:t>
            </a:r>
            <a:endParaRPr lang="th-TH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04950"/>
            <a:ext cx="73818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52550"/>
            <a:ext cx="78390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783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Benefits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0990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4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48700" y="396174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	</a:t>
            </a:r>
            <a:r>
              <a:rPr lang="en-US" sz="2000" b="1" dirty="0" err="1" smtClean="0"/>
              <a:t>PizzaStore</a:t>
            </a:r>
            <a:r>
              <a:rPr lang="en-US" sz="2000" b="1" dirty="0" smtClean="0"/>
              <a:t> </a:t>
            </a:r>
            <a:r>
              <a:rPr lang="en-US" sz="2000" b="1" dirty="0" err="1"/>
              <a:t>nyStore</a:t>
            </a:r>
            <a:r>
              <a:rPr lang="en-US" sz="2000" b="1" dirty="0"/>
              <a:t> = new </a:t>
            </a:r>
            <a:r>
              <a:rPr lang="en-US" sz="2000" b="1" dirty="0" err="1"/>
              <a:t>NYPizzaStore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PizzaStore</a:t>
            </a:r>
            <a:r>
              <a:rPr lang="en-US" sz="2000" b="1" dirty="0"/>
              <a:t> </a:t>
            </a:r>
            <a:r>
              <a:rPr lang="en-US" sz="2000" b="1" dirty="0" err="1"/>
              <a:t>chicagoStore</a:t>
            </a:r>
            <a:r>
              <a:rPr lang="en-US" sz="2000" b="1" dirty="0"/>
              <a:t> = new </a:t>
            </a:r>
            <a:r>
              <a:rPr lang="en-US" sz="2000" b="1" dirty="0" err="1"/>
              <a:t>ChicagoPizzaStore</a:t>
            </a:r>
            <a:r>
              <a:rPr lang="en-US" sz="2000" b="1" dirty="0" smtClean="0"/>
              <a:t>(); </a:t>
            </a:r>
            <a:endParaRPr lang="en-US" sz="2000" b="1" dirty="0"/>
          </a:p>
          <a:p>
            <a:r>
              <a:rPr lang="en-US" sz="2000" b="1" dirty="0"/>
              <a:t>		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Pizza </a:t>
            </a:r>
            <a:r>
              <a:rPr lang="en-US" sz="2000" b="1" dirty="0" err="1"/>
              <a:t>pizza</a:t>
            </a:r>
            <a:r>
              <a:rPr lang="en-US" sz="2000" b="1" dirty="0"/>
              <a:t> = </a:t>
            </a:r>
            <a:r>
              <a:rPr lang="en-US" sz="2000" b="1" dirty="0" err="1"/>
              <a:t>nyStore.orderPizza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("Ethan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</a:t>
            </a:r>
            <a:r>
              <a:rPr lang="en-US" sz="2000" b="1" dirty="0" smtClean="0"/>
              <a:t>");</a:t>
            </a:r>
            <a:endParaRPr lang="en-US" sz="2000" b="1" dirty="0"/>
          </a:p>
          <a:p>
            <a:r>
              <a:rPr lang="en-US" sz="2000" b="1" dirty="0"/>
              <a:t>		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pizza </a:t>
            </a:r>
            <a:r>
              <a:rPr lang="en-US" sz="2000" b="1" dirty="0"/>
              <a:t>= </a:t>
            </a:r>
            <a:r>
              <a:rPr lang="en-US" sz="2000" b="1" dirty="0" err="1"/>
              <a:t>chicagoStore.orderPizza</a:t>
            </a:r>
            <a:r>
              <a:rPr lang="en-US" sz="2000" b="1" dirty="0"/>
              <a:t>("cheese");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("Joel ordered a " + </a:t>
            </a:r>
            <a:r>
              <a:rPr lang="en-US" sz="2000" b="1" dirty="0" err="1"/>
              <a:t>pizza.getName</a:t>
            </a:r>
            <a:r>
              <a:rPr lang="en-US" sz="2000" b="1" dirty="0"/>
              <a:t>() + "\n</a:t>
            </a:r>
            <a:r>
              <a:rPr lang="en-US" sz="2000" b="1" dirty="0" smtClean="0"/>
              <a:t>");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3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03648" y="0"/>
            <a:ext cx="6343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 Pattern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179512" y="1443841"/>
            <a:ext cx="8856984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The Factory method </a:t>
            </a:r>
            <a:r>
              <a:rPr lang="en-US" sz="4000" b="1" dirty="0" smtClean="0"/>
              <a:t>Pattern </a:t>
            </a:r>
            <a:r>
              <a:rPr lang="en-US" sz="4000" dirty="0" smtClean="0"/>
              <a:t>defines </a:t>
            </a:r>
            <a:r>
              <a:rPr lang="en-US" sz="4000" dirty="0"/>
              <a:t>an interface for </a:t>
            </a:r>
            <a:r>
              <a:rPr lang="en-US" sz="4000" dirty="0" smtClean="0"/>
              <a:t>creating an </a:t>
            </a:r>
            <a:r>
              <a:rPr lang="en-US" sz="4000" dirty="0"/>
              <a:t>object, but </a:t>
            </a:r>
            <a:r>
              <a:rPr lang="en-US" sz="4000" dirty="0" smtClean="0"/>
              <a:t>lets subclasses decide </a:t>
            </a:r>
            <a:r>
              <a:rPr lang="en-US" sz="4000" dirty="0"/>
              <a:t>which class </a:t>
            </a:r>
            <a:r>
              <a:rPr lang="en-US" sz="4000" dirty="0" smtClean="0"/>
              <a:t>to instantiate. Factory </a:t>
            </a:r>
            <a:r>
              <a:rPr lang="en-US" sz="4000" dirty="0"/>
              <a:t>Method lets a class </a:t>
            </a:r>
            <a:r>
              <a:rPr lang="en-US" sz="4000" dirty="0" smtClean="0"/>
              <a:t>defer instantiation </a:t>
            </a:r>
            <a:r>
              <a:rPr lang="en-US" sz="4000" dirty="0"/>
              <a:t>to subclasses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2617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 class diagram</a:t>
            </a:r>
            <a:endParaRPr lang="th-T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09738"/>
            <a:ext cx="72104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5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Example: Bagel Store</a:t>
            </a:r>
          </a:p>
          <a:p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81125"/>
            <a:ext cx="73723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" y="1628800"/>
            <a:ext cx="73056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1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6919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619672" y="908720"/>
            <a:ext cx="5886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Dependency Inversion Principle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0808"/>
            <a:ext cx="70104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9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" y="0"/>
            <a:ext cx="8964488" cy="396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065" y="4168698"/>
            <a:ext cx="856895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Factory Method </a:t>
            </a:r>
            <a:r>
              <a:rPr lang="en-US" sz="2400" dirty="0"/>
              <a:t>is one way of following </a:t>
            </a:r>
            <a:r>
              <a:rPr lang="en-US" sz="2400" dirty="0">
                <a:solidFill>
                  <a:srgbClr val="FF0000"/>
                </a:solidFill>
              </a:rPr>
              <a:t>the dependency inversion principle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“Depend upon abstractions. Do not depend upon concrete classes</a:t>
            </a:r>
            <a:r>
              <a:rPr lang="en-US" sz="2400" dirty="0" smtClean="0"/>
              <a:t>.”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this design, </a:t>
            </a:r>
            <a:r>
              <a:rPr lang="en-US" sz="2400" dirty="0" err="1"/>
              <a:t>PizzaStore</a:t>
            </a:r>
            <a:r>
              <a:rPr lang="en-US" sz="2400" dirty="0"/>
              <a:t> (the high-level class) no longer depends on the Pizza subclasses (the low level classes); they both depend on the abstraction “Pizza</a:t>
            </a:r>
            <a:r>
              <a:rPr lang="en-US" sz="2400" dirty="0" smtClean="0"/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763688" y="1556792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Inclass</a:t>
            </a:r>
            <a:r>
              <a:rPr lang="en-US" b="1" dirty="0" smtClean="0"/>
              <a:t> Exercise</a:t>
            </a:r>
          </a:p>
          <a:p>
            <a:endParaRPr lang="en-US" dirty="0" smtClean="0"/>
          </a:p>
          <a:p>
            <a:r>
              <a:rPr lang="en-US" dirty="0" smtClean="0"/>
              <a:t>CAP Theorem  </a:t>
            </a:r>
            <a:r>
              <a:rPr lang="en-US" dirty="0" smtClean="0"/>
              <a:t>and BASE properties for database transactions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61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explosion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28750"/>
            <a:ext cx="6800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Alternative Design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633538"/>
            <a:ext cx="68865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691680" y="0"/>
            <a:ext cx="6381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Disadvantages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376363"/>
            <a:ext cx="73056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187624" y="0"/>
            <a:ext cx="6885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Open-Closed Design </a:t>
            </a:r>
            <a:r>
              <a:rPr lang="en-US" sz="4000" b="1" dirty="0" smtClean="0"/>
              <a:t>Principle 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Classes should be </a:t>
            </a:r>
            <a:r>
              <a:rPr lang="en-US" sz="4000" b="1" dirty="0">
                <a:solidFill>
                  <a:srgbClr val="FF0000"/>
                </a:solidFill>
              </a:rPr>
              <a:t>open</a:t>
            </a:r>
            <a:r>
              <a:rPr lang="en-US" sz="4000" b="1" dirty="0"/>
              <a:t> for extension, but </a:t>
            </a:r>
            <a:r>
              <a:rPr lang="en-US" sz="4000" b="1" dirty="0">
                <a:solidFill>
                  <a:srgbClr val="FF0000"/>
                </a:solidFill>
              </a:rPr>
              <a:t>closed</a:t>
            </a:r>
            <a:r>
              <a:rPr lang="en-US" sz="4000" b="1" dirty="0"/>
              <a:t> for modiﬁcation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1722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60648"/>
            <a:ext cx="849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“Wrap” bagels with decorators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81125"/>
            <a:ext cx="75914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4365104"/>
            <a:ext cx="885698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 smtClean="0"/>
              <a:t>Bagel bagel </a:t>
            </a:r>
            <a:r>
              <a:rPr lang="da-DK" dirty="0"/>
              <a:t>= new Egg(new Chreamcheese(new Plain())); </a:t>
            </a:r>
            <a:endParaRPr lang="da-DK" dirty="0" smtClean="0"/>
          </a:p>
          <a:p>
            <a:r>
              <a:rPr lang="da-DK" dirty="0" smtClean="0"/>
              <a:t>System.out.println(" </a:t>
            </a:r>
            <a:r>
              <a:rPr lang="da-DK" dirty="0"/>
              <a:t>price: " + </a:t>
            </a:r>
            <a:r>
              <a:rPr lang="da-DK" b="1" dirty="0">
                <a:solidFill>
                  <a:srgbClr val="FF0000"/>
                </a:solidFill>
              </a:rPr>
              <a:t>bagel.cost() </a:t>
            </a:r>
            <a:r>
              <a:rPr lang="da-DK" dirty="0"/>
              <a:t>+ " dollars\n"); 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02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771</Words>
  <Application>Microsoft Office PowerPoint</Application>
  <PresentationFormat>On-screen Show (4:3)</PresentationFormat>
  <Paragraphs>210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122</cp:revision>
  <dcterms:created xsi:type="dcterms:W3CDTF">2015-01-04T08:11:00Z</dcterms:created>
  <dcterms:modified xsi:type="dcterms:W3CDTF">2019-01-30T01:55:37Z</dcterms:modified>
</cp:coreProperties>
</file>