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299" r:id="rId4"/>
    <p:sldId id="298" r:id="rId5"/>
    <p:sldId id="301" r:id="rId6"/>
    <p:sldId id="329" r:id="rId7"/>
    <p:sldId id="328" r:id="rId8"/>
    <p:sldId id="300" r:id="rId9"/>
    <p:sldId id="330" r:id="rId10"/>
    <p:sldId id="331" r:id="rId11"/>
    <p:sldId id="333" r:id="rId12"/>
    <p:sldId id="332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04" r:id="rId21"/>
    <p:sldId id="302" r:id="rId22"/>
    <p:sldId id="305" r:id="rId23"/>
    <p:sldId id="306" r:id="rId24"/>
    <p:sldId id="307" r:id="rId25"/>
    <p:sldId id="308" r:id="rId26"/>
    <p:sldId id="309" r:id="rId27"/>
    <p:sldId id="314" r:id="rId28"/>
    <p:sldId id="311" r:id="rId29"/>
    <p:sldId id="316" r:id="rId30"/>
    <p:sldId id="312" r:id="rId31"/>
    <p:sldId id="318" r:id="rId32"/>
    <p:sldId id="317" r:id="rId33"/>
    <p:sldId id="313" r:id="rId34"/>
    <p:sldId id="319" r:id="rId35"/>
    <p:sldId id="320" r:id="rId36"/>
    <p:sldId id="321" r:id="rId37"/>
    <p:sldId id="327" r:id="rId38"/>
    <p:sldId id="324" r:id="rId39"/>
    <p:sldId id="341" r:id="rId4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13/02/62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13/02/62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13/02/62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13/02/62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13/02/62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13/02/62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13/02/62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13/02/62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13/02/62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13/02/62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13/02/62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13/02/62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13/02/62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Command and Template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2052" name="Picture 4" descr="Command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051720" y="4837213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7648" y="25137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1859" y="908720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3688" y="908720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35394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class Stock {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  private String name = "ABC";</a:t>
            </a:r>
          </a:p>
          <a:p>
            <a:r>
              <a:rPr lang="en-US" sz="1600" dirty="0"/>
              <a:t>   private </a:t>
            </a:r>
            <a:r>
              <a:rPr lang="en-US" sz="1600" dirty="0" err="1"/>
              <a:t>int</a:t>
            </a:r>
            <a:r>
              <a:rPr lang="en-US" sz="1600" dirty="0"/>
              <a:t> quantity = 10;</a:t>
            </a:r>
          </a:p>
          <a:p>
            <a:endParaRPr lang="en-US" sz="1600" dirty="0"/>
          </a:p>
          <a:p>
            <a:r>
              <a:rPr lang="en-US" sz="1600" dirty="0"/>
              <a:t>   public void buy(){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("Stock [ Name: "+name+", </a:t>
            </a:r>
          </a:p>
          <a:p>
            <a:r>
              <a:rPr lang="en-US" sz="1600" dirty="0"/>
              <a:t>         Quantity: " + quantity +" ] bought");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public void sell(){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("Stock [ Name: "+name+", </a:t>
            </a:r>
          </a:p>
          <a:p>
            <a:r>
              <a:rPr lang="en-US" sz="1600" dirty="0"/>
              <a:t>         Quantity: " + quantity +" ] sold");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2309664" y="764704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3798" y="811052"/>
            <a:ext cx="4572000" cy="83099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interface Order {</a:t>
            </a:r>
          </a:p>
          <a:p>
            <a:r>
              <a:rPr lang="en-US" sz="1600" dirty="0"/>
              <a:t>   void execute();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426799" y="101478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275" y="1844824"/>
            <a:ext cx="3782113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BuyStock</a:t>
            </a:r>
            <a:r>
              <a:rPr lang="en-US" sz="1600" dirty="0"/>
              <a:t> implements Order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private Stock </a:t>
            </a:r>
            <a:r>
              <a:rPr lang="en-US" sz="1600" dirty="0" err="1">
                <a:solidFill>
                  <a:srgbClr val="FF0000"/>
                </a:solidFill>
              </a:rPr>
              <a:t>abcStock</a:t>
            </a:r>
            <a:r>
              <a:rPr lang="en-US" sz="1600" dirty="0" smtClean="0">
                <a:solidFill>
                  <a:srgbClr val="FF0000"/>
                </a:solidFill>
              </a:rPr>
              <a:t>;//Receiver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public </a:t>
            </a:r>
            <a:r>
              <a:rPr lang="en-US" sz="1600" dirty="0" err="1"/>
              <a:t>BuyStock</a:t>
            </a:r>
            <a:r>
              <a:rPr lang="en-US" sz="1600" dirty="0"/>
              <a:t>(Stock </a:t>
            </a:r>
            <a:r>
              <a:rPr lang="en-US" sz="1600" dirty="0" err="1"/>
              <a:t>abcStock</a:t>
            </a:r>
            <a:r>
              <a:rPr lang="en-US" sz="1600" dirty="0"/>
              <a:t>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this.abcStock</a:t>
            </a:r>
            <a:r>
              <a:rPr lang="en-US" sz="1600" dirty="0"/>
              <a:t> = </a:t>
            </a:r>
            <a:r>
              <a:rPr lang="en-US" sz="1600" dirty="0" err="1"/>
              <a:t>abcStock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execute()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abcStock.buy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7" name="Rectangle 6"/>
          <p:cNvSpPr/>
          <p:nvPr/>
        </p:nvSpPr>
        <p:spPr>
          <a:xfrm>
            <a:off x="4662264" y="1844824"/>
            <a:ext cx="3782113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SellStock</a:t>
            </a:r>
            <a:r>
              <a:rPr lang="en-US" sz="1600" dirty="0"/>
              <a:t> implements Order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private Stock </a:t>
            </a:r>
            <a:r>
              <a:rPr lang="en-US" sz="1600" dirty="0" err="1">
                <a:solidFill>
                  <a:srgbClr val="FF0000"/>
                </a:solidFill>
              </a:rPr>
              <a:t>abcStock</a:t>
            </a:r>
            <a:r>
              <a:rPr lang="en-US" sz="1600" smtClean="0">
                <a:solidFill>
                  <a:srgbClr val="FF0000"/>
                </a:solidFill>
              </a:rPr>
              <a:t>;//Receiver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public </a:t>
            </a:r>
            <a:r>
              <a:rPr lang="en-US" sz="1600" dirty="0" err="1"/>
              <a:t>SellStock</a:t>
            </a:r>
            <a:r>
              <a:rPr lang="en-US" sz="1600" dirty="0"/>
              <a:t>(Stock </a:t>
            </a:r>
            <a:r>
              <a:rPr lang="en-US" sz="1600" dirty="0" err="1"/>
              <a:t>abcStock</a:t>
            </a:r>
            <a:r>
              <a:rPr lang="en-US" sz="1600" dirty="0"/>
              <a:t>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this.abcStock</a:t>
            </a:r>
            <a:r>
              <a:rPr lang="en-US" sz="1600" dirty="0"/>
              <a:t> = </a:t>
            </a:r>
            <a:r>
              <a:rPr lang="en-US" sz="1600" dirty="0" err="1"/>
              <a:t>abcStock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execute()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abcStock.sell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97152"/>
            <a:ext cx="1512168" cy="1951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477053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java.util.List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public class Broker {</a:t>
            </a:r>
          </a:p>
          <a:p>
            <a:r>
              <a:rPr lang="en-US" sz="1600" dirty="0"/>
              <a:t>   private List&lt;Order&gt; </a:t>
            </a:r>
            <a:r>
              <a:rPr lang="en-US" sz="1600" dirty="0" err="1"/>
              <a:t>orderList</a:t>
            </a:r>
            <a:r>
              <a:rPr lang="en-US" sz="1600" dirty="0"/>
              <a:t> = new </a:t>
            </a:r>
            <a:r>
              <a:rPr lang="en-US" sz="1600" dirty="0" err="1"/>
              <a:t>ArrayList</a:t>
            </a:r>
            <a:r>
              <a:rPr lang="en-US" sz="1600" dirty="0"/>
              <a:t>&lt;Order&gt;(); </a:t>
            </a:r>
          </a:p>
          <a:p>
            <a:endParaRPr lang="en-US" sz="1600" dirty="0"/>
          </a:p>
          <a:p>
            <a:r>
              <a:rPr lang="en-US" sz="1600" dirty="0"/>
              <a:t>   public void </a:t>
            </a:r>
            <a:r>
              <a:rPr lang="en-US" sz="1600" dirty="0" err="1"/>
              <a:t>takeOrder</a:t>
            </a:r>
            <a:r>
              <a:rPr lang="en-US" sz="1600" dirty="0"/>
              <a:t>(Order order){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orderList.add</a:t>
            </a:r>
            <a:r>
              <a:rPr lang="en-US" sz="1600" dirty="0"/>
              <a:t>(order);		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</a:t>
            </a:r>
            <a:r>
              <a:rPr lang="en-US" sz="1600" dirty="0" err="1"/>
              <a:t>placeOrders</a:t>
            </a:r>
            <a:r>
              <a:rPr lang="en-US" sz="1600" dirty="0"/>
              <a:t>(){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 for (Order </a:t>
            </a:r>
            <a:r>
              <a:rPr lang="en-US" sz="1600" dirty="0" err="1"/>
              <a:t>order</a:t>
            </a:r>
            <a:r>
              <a:rPr lang="en-US" sz="1600" dirty="0"/>
              <a:t> : </a:t>
            </a:r>
            <a:r>
              <a:rPr lang="en-US" sz="1600" dirty="0" err="1"/>
              <a:t>orderList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order.execute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orderList.clear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CommandPatternDemo</a:t>
            </a:r>
            <a:r>
              <a:rPr lang="en-US" sz="1600" dirty="0"/>
              <a:t> {</a:t>
            </a:r>
          </a:p>
          <a:p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Stock </a:t>
            </a:r>
            <a:r>
              <a:rPr lang="en-US" sz="1600" dirty="0" err="1"/>
              <a:t>abcStock</a:t>
            </a:r>
            <a:r>
              <a:rPr lang="en-US" sz="1600" dirty="0"/>
              <a:t> = new Stock();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BuyStock</a:t>
            </a:r>
            <a:r>
              <a:rPr lang="en-US" sz="1600" dirty="0"/>
              <a:t> </a:t>
            </a:r>
            <a:r>
              <a:rPr lang="en-US" sz="1600" dirty="0" err="1"/>
              <a:t>buyStockOrder</a:t>
            </a:r>
            <a:r>
              <a:rPr lang="en-US" sz="1600" dirty="0"/>
              <a:t> = new </a:t>
            </a:r>
            <a:r>
              <a:rPr lang="en-US" sz="1600" dirty="0" err="1"/>
              <a:t>BuyStock</a:t>
            </a:r>
            <a:r>
              <a:rPr lang="en-US" sz="1600" dirty="0"/>
              <a:t>(</a:t>
            </a:r>
            <a:r>
              <a:rPr lang="en-US" sz="1600" dirty="0" err="1"/>
              <a:t>abcStock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SellStock</a:t>
            </a:r>
            <a:r>
              <a:rPr lang="en-US" sz="1600" dirty="0"/>
              <a:t> </a:t>
            </a:r>
            <a:r>
              <a:rPr lang="en-US" sz="1600" dirty="0" err="1"/>
              <a:t>sellStockOrder</a:t>
            </a:r>
            <a:r>
              <a:rPr lang="en-US" sz="1600" dirty="0"/>
              <a:t> = new </a:t>
            </a:r>
            <a:r>
              <a:rPr lang="en-US" sz="1600" dirty="0" err="1"/>
              <a:t>SellStock</a:t>
            </a:r>
            <a:r>
              <a:rPr lang="en-US" sz="1600" dirty="0"/>
              <a:t>(</a:t>
            </a:r>
            <a:r>
              <a:rPr lang="en-US" sz="1600" dirty="0" err="1"/>
              <a:t>abcStock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  Broker </a:t>
            </a:r>
            <a:r>
              <a:rPr lang="en-US" sz="1600" dirty="0" err="1"/>
              <a:t>broker</a:t>
            </a:r>
            <a:r>
              <a:rPr lang="en-US" sz="1600" dirty="0"/>
              <a:t> = new Broker();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broker.takeOrder</a:t>
            </a:r>
            <a:r>
              <a:rPr lang="en-US" sz="1600" dirty="0"/>
              <a:t>(</a:t>
            </a:r>
            <a:r>
              <a:rPr lang="en-US" sz="1600" dirty="0" err="1"/>
              <a:t>buyStockOrder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broker.takeOrder</a:t>
            </a:r>
            <a:r>
              <a:rPr lang="en-US" sz="1600" dirty="0"/>
              <a:t>(</a:t>
            </a:r>
            <a:r>
              <a:rPr lang="en-US" sz="1600" dirty="0" err="1"/>
              <a:t>sellStockOrder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broker.placeOrders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5" name="Rectangle 4"/>
          <p:cNvSpPr/>
          <p:nvPr/>
        </p:nvSpPr>
        <p:spPr>
          <a:xfrm>
            <a:off x="3635896" y="764704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6000" y="1340768"/>
            <a:ext cx="4572000" cy="1815882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dirty="0"/>
              <a:t>public interface Command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public void execute();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645024"/>
            <a:ext cx="4572000" cy="2677656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put any “generic” method in here: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undo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0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Command Pattern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1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03648" y="1628800"/>
            <a:ext cx="5832647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TV() {</a:t>
            </a:r>
          </a:p>
          <a:p>
            <a:r>
              <a:rPr lang="en-US" sz="1600" dirty="0"/>
              <a:t>	public TV()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Created");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on()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On");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off()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Off");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2309664" y="764704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3798" y="811052"/>
            <a:ext cx="4572000" cy="107721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interface Command {</a:t>
            </a:r>
          </a:p>
          <a:p>
            <a:r>
              <a:rPr lang="en-US" sz="1600" dirty="0"/>
              <a:t>	public void execute();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public void undo();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426799" y="101478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741" y="2466999"/>
            <a:ext cx="3782113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TVOnCommand</a:t>
            </a:r>
            <a:r>
              <a:rPr lang="en-US" sz="1600" dirty="0"/>
              <a:t> implements Command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TV </a:t>
            </a:r>
            <a:r>
              <a:rPr lang="en-US" sz="1600" b="1" dirty="0" err="1">
                <a:solidFill>
                  <a:srgbClr val="FF0000"/>
                </a:solidFill>
              </a:rPr>
              <a:t>tv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	public </a:t>
            </a:r>
            <a:r>
              <a:rPr lang="en-US" sz="1600" dirty="0" err="1"/>
              <a:t>TVOnCommand</a:t>
            </a:r>
            <a:r>
              <a:rPr lang="en-US" sz="1600" dirty="0"/>
              <a:t>(TV </a:t>
            </a:r>
            <a:r>
              <a:rPr lang="en-US" sz="1600" dirty="0" err="1"/>
              <a:t>tv</a:t>
            </a:r>
            <a:r>
              <a:rPr lang="en-US" sz="1600" dirty="0"/>
              <a:t>){</a:t>
            </a:r>
          </a:p>
          <a:p>
            <a:r>
              <a:rPr lang="en-US" sz="1600" dirty="0"/>
              <a:t>		this.tv = </a:t>
            </a:r>
            <a:r>
              <a:rPr lang="en-US" sz="1600" dirty="0" err="1"/>
              <a:t>tv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public void execute()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tv.on</a:t>
            </a:r>
            <a:r>
              <a:rPr lang="en-US" sz="1600" dirty="0" smtClean="0"/>
              <a:t>();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public void undo()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tv.off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th-TH" sz="1600" dirty="0"/>
          </a:p>
        </p:txBody>
      </p:sp>
      <p:sp>
        <p:nvSpPr>
          <p:cNvPr id="7" name="Rectangle 6"/>
          <p:cNvSpPr/>
          <p:nvPr/>
        </p:nvSpPr>
        <p:spPr>
          <a:xfrm>
            <a:off x="4743189" y="2467000"/>
            <a:ext cx="3782113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TVOffCommand</a:t>
            </a:r>
            <a:r>
              <a:rPr lang="en-US" sz="1600" dirty="0"/>
              <a:t> implements Command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TV </a:t>
            </a:r>
            <a:r>
              <a:rPr lang="en-US" sz="1600" b="1" dirty="0" err="1">
                <a:solidFill>
                  <a:srgbClr val="FF0000"/>
                </a:solidFill>
              </a:rPr>
              <a:t>tv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	public </a:t>
            </a:r>
            <a:r>
              <a:rPr lang="en-US" sz="1600" dirty="0" err="1"/>
              <a:t>TVOffCommand</a:t>
            </a:r>
            <a:r>
              <a:rPr lang="en-US" sz="1600" dirty="0"/>
              <a:t>(TV </a:t>
            </a:r>
            <a:r>
              <a:rPr lang="en-US" sz="1600" dirty="0" err="1"/>
              <a:t>tv</a:t>
            </a:r>
            <a:r>
              <a:rPr lang="en-US" sz="1600" dirty="0"/>
              <a:t>){</a:t>
            </a:r>
          </a:p>
          <a:p>
            <a:r>
              <a:rPr lang="en-US" sz="1600" dirty="0"/>
              <a:t>		this.tv = </a:t>
            </a:r>
            <a:r>
              <a:rPr lang="en-US" sz="1600" dirty="0" err="1"/>
              <a:t>tv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public void execute()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tv.off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public void undo()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//undo the off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tv.on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5179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1387395"/>
            <a:ext cx="8352928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SimpleRemote</a:t>
            </a:r>
            <a:r>
              <a:rPr lang="en-US" sz="1400" dirty="0"/>
              <a:t> {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onButton</a:t>
            </a:r>
            <a:r>
              <a:rPr lang="en-US" sz="1400" dirty="0"/>
              <a:t>;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offButton</a:t>
            </a:r>
            <a:r>
              <a:rPr lang="en-US" sz="1400" dirty="0"/>
              <a:t>;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undoCommand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	public </a:t>
            </a:r>
            <a:r>
              <a:rPr lang="en-US" sz="1400" dirty="0" err="1"/>
              <a:t>SimpleRemote</a:t>
            </a:r>
            <a:r>
              <a:rPr lang="en-US" sz="1400" dirty="0"/>
              <a:t>() </a:t>
            </a:r>
            <a:r>
              <a:rPr lang="en-US" sz="1400" dirty="0" smtClean="0"/>
              <a:t>{}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setOnCommand</a:t>
            </a:r>
            <a:r>
              <a:rPr lang="en-US" sz="1400" dirty="0"/>
              <a:t>(Command command)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onButton</a:t>
            </a:r>
            <a:r>
              <a:rPr lang="en-US" sz="1400" dirty="0"/>
              <a:t> = command;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setOffCommand</a:t>
            </a:r>
            <a:r>
              <a:rPr lang="en-US" sz="1400" dirty="0"/>
              <a:t>(Command command)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offButton</a:t>
            </a:r>
            <a:r>
              <a:rPr lang="en-US" sz="1400" dirty="0"/>
              <a:t> = command;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// The remote doesn't care what device it's turning on, it just issues the </a:t>
            </a:r>
            <a:r>
              <a:rPr lang="en-US" sz="1400" dirty="0" smtClean="0"/>
              <a:t>command</a:t>
            </a:r>
            <a:endParaRPr lang="en-US" sz="1400" dirty="0"/>
          </a:p>
          <a:p>
            <a:r>
              <a:rPr lang="en-US" sz="1400" dirty="0"/>
              <a:t>	// set the undo command object to the last object called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buttonOnWasPressed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onButton.execute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</a:t>
            </a:r>
            <a:r>
              <a:rPr lang="en-US" sz="1400" dirty="0"/>
              <a:t> = </a:t>
            </a:r>
            <a:r>
              <a:rPr lang="en-US" sz="1400" dirty="0" err="1"/>
              <a:t>onButton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buttonOffWasPressed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offButton.execute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</a:t>
            </a:r>
            <a:r>
              <a:rPr lang="en-US" sz="1400" dirty="0"/>
              <a:t> = </a:t>
            </a:r>
            <a:r>
              <a:rPr lang="en-US" sz="1400" dirty="0" err="1"/>
              <a:t>offButton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buttonUndoWasPressed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undoCommand.undo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8424936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RemoteTest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SimpleRemote</a:t>
            </a:r>
            <a:r>
              <a:rPr lang="en-US" sz="1600" dirty="0"/>
              <a:t> remote = new </a:t>
            </a:r>
            <a:r>
              <a:rPr lang="en-US" sz="1600" dirty="0" err="1"/>
              <a:t>SimpleRemote</a:t>
            </a:r>
            <a:r>
              <a:rPr lang="en-US" sz="1600" dirty="0"/>
              <a:t>();</a:t>
            </a:r>
          </a:p>
          <a:p>
            <a:r>
              <a:rPr lang="en-US" sz="1600" dirty="0"/>
              <a:t>		TV </a:t>
            </a:r>
            <a:r>
              <a:rPr lang="en-US" sz="1600" dirty="0" err="1"/>
              <a:t>tv</a:t>
            </a:r>
            <a:r>
              <a:rPr lang="en-US" sz="1600" dirty="0"/>
              <a:t> = new TV();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TVOnCommand</a:t>
            </a:r>
            <a:r>
              <a:rPr lang="en-US" sz="1600" dirty="0"/>
              <a:t> </a:t>
            </a:r>
            <a:r>
              <a:rPr lang="en-US" sz="1600" dirty="0" err="1"/>
              <a:t>tvOn</a:t>
            </a:r>
            <a:r>
              <a:rPr lang="en-US" sz="1600" dirty="0"/>
              <a:t> = new </a:t>
            </a:r>
            <a:r>
              <a:rPr lang="en-US" sz="1600" dirty="0" err="1"/>
              <a:t>TVOnCommand</a:t>
            </a:r>
            <a:r>
              <a:rPr lang="en-US" sz="1600" dirty="0"/>
              <a:t>(</a:t>
            </a:r>
            <a:r>
              <a:rPr lang="en-US" sz="1600" dirty="0" err="1"/>
              <a:t>tv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TVOffCommand</a:t>
            </a:r>
            <a:r>
              <a:rPr lang="en-US" sz="1600" dirty="0"/>
              <a:t> </a:t>
            </a:r>
            <a:r>
              <a:rPr lang="en-US" sz="1600" dirty="0" err="1"/>
              <a:t>tvOff</a:t>
            </a:r>
            <a:r>
              <a:rPr lang="en-US" sz="1600" dirty="0"/>
              <a:t> = new </a:t>
            </a:r>
            <a:r>
              <a:rPr lang="en-US" sz="1600" dirty="0" err="1"/>
              <a:t>TVOffCommand</a:t>
            </a:r>
            <a:r>
              <a:rPr lang="en-US" sz="1600" dirty="0"/>
              <a:t>(</a:t>
            </a:r>
            <a:r>
              <a:rPr lang="en-US" sz="1600" dirty="0" err="1"/>
              <a:t>tv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	//program the remote to turn the TV on and off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remote.setOnCommand</a:t>
            </a:r>
            <a:r>
              <a:rPr lang="en-US" sz="1600" dirty="0"/>
              <a:t>(</a:t>
            </a:r>
            <a:r>
              <a:rPr lang="en-US" sz="1600" dirty="0" err="1"/>
              <a:t>tvOn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remote.setOffCommand</a:t>
            </a:r>
            <a:r>
              <a:rPr lang="en-US" sz="1600" dirty="0"/>
              <a:t>(</a:t>
            </a:r>
            <a:r>
              <a:rPr lang="en-US" sz="1600" dirty="0" err="1"/>
              <a:t>tvOff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err="1"/>
              <a:t>remote.buttonOnWasPressed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remote.buttonOffWasPressed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		//turn the TV back on by undoing the off call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remote.buttonUndowWasPressed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5" name="Rectangle 4"/>
          <p:cNvSpPr/>
          <p:nvPr/>
        </p:nvSpPr>
        <p:spPr>
          <a:xfrm>
            <a:off x="3635896" y="764704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23528" y="0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1132900"/>
            <a:ext cx="3858166" cy="4524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template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5976" y="1132900"/>
            <a:ext cx="4572000" cy="341632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Duplicated </a:t>
            </a:r>
            <a:r>
              <a:rPr lang="en-US" sz="3600" b="1" dirty="0">
                <a:solidFill>
                  <a:srgbClr val="FF0000"/>
                </a:solidFill>
              </a:rPr>
              <a:t>code is difficult </a:t>
            </a:r>
            <a:r>
              <a:rPr lang="en-US" sz="3600" b="1" dirty="0" smtClean="0">
                <a:solidFill>
                  <a:srgbClr val="FF0000"/>
                </a:solidFill>
              </a:rPr>
              <a:t>to change</a:t>
            </a:r>
            <a:r>
              <a:rPr lang="en-US" sz="3600" b="1" dirty="0">
                <a:solidFill>
                  <a:srgbClr val="FF0000"/>
                </a:solidFill>
              </a:rPr>
              <a:t>, maintain or extend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85888"/>
            <a:ext cx="7058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59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338263"/>
            <a:ext cx="69627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Remove Redundancy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27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Remove Redundancy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28775"/>
            <a:ext cx="66675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Define Template Method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33500"/>
            <a:ext cx="7296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4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Template Method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Template Method Pattern</a:t>
            </a:r>
          </a:p>
          <a:p>
            <a:pPr algn="ctr"/>
            <a:r>
              <a:rPr lang="en-US" sz="3600" b="1" dirty="0"/>
              <a:t>defines the skeleton of an</a:t>
            </a:r>
          </a:p>
          <a:p>
            <a:pPr algn="ctr"/>
            <a:r>
              <a:rPr lang="en-US" sz="3600" b="1" dirty="0"/>
              <a:t>algorithm in a method, </a:t>
            </a:r>
            <a:r>
              <a:rPr lang="en-US" sz="3600" b="1" dirty="0">
                <a:solidFill>
                  <a:srgbClr val="FF0000"/>
                </a:solidFill>
              </a:rPr>
              <a:t>deferring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some steps to subclasses</a:t>
            </a:r>
            <a:r>
              <a:rPr lang="en-US" sz="3600" b="1" dirty="0"/>
              <a:t>.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078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4355976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Coffee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brewCoffeeGrinds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addSugarAndMilk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("Boiling water");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brewCoffeeGrinds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("Dripping Coffee through filter");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("Pouring into cup");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addSugarAndMilk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Sugar and Milk");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4008" y="548680"/>
            <a:ext cx="4355976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Tea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steepTeaBag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addLemon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("Boiling water");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steepTeaBag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("Steeping the tea");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addLemon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Lemon");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("Pouring into cup");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</a:rPr>
              <a:t>}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82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00213"/>
            <a:ext cx="74866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4149080"/>
            <a:ext cx="4355976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Coffee extends </a:t>
            </a:r>
            <a:r>
              <a:rPr lang="en-US" sz="1400" dirty="0" err="1"/>
              <a:t>CaffeineBeverage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public void brew()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("Dripping Coffee through filter");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("Adding Sugar and Milk");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4008" y="4163827"/>
            <a:ext cx="4355976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Tea extends </a:t>
            </a:r>
            <a:r>
              <a:rPr lang="en-US" sz="1400" dirty="0" err="1"/>
              <a:t>CaffeineBeverage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brew()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("Steeping the tea");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("Adding Lemon");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466020" y="548680"/>
            <a:ext cx="4355976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abstract class </a:t>
            </a:r>
            <a:r>
              <a:rPr lang="en-US" sz="1400" dirty="0" err="1"/>
              <a:t>CaffeineBeverage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final</a:t>
            </a:r>
            <a:r>
              <a:rPr lang="en-US" sz="1400" dirty="0"/>
              <a:t>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boilWater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brew();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pourInCup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abstract void brew</a:t>
            </a:r>
            <a:r>
              <a:rPr lang="en-US" sz="1400" b="1" dirty="0" smtClean="0">
                <a:solidFill>
                  <a:srgbClr val="FF0000"/>
                </a:solidFill>
              </a:rPr>
              <a:t>();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  abstract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 smtClean="0">
                <a:solidFill>
                  <a:srgbClr val="00B050"/>
                </a:solidFill>
              </a:rPr>
              <a:t>();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void </a:t>
            </a:r>
            <a:r>
              <a:rPr lang="en-US" sz="1400" dirty="0" err="1"/>
              <a:t>boilWater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("Boiling water");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void </a:t>
            </a:r>
            <a:r>
              <a:rPr lang="en-US" sz="1400" dirty="0" err="1"/>
              <a:t>pourInCup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("Pouring into cup");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24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369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Command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1132900"/>
            <a:ext cx="3858166" cy="34163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command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976" y="1132900"/>
            <a:ext cx="4572000" cy="341632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Add a Hook</a:t>
            </a:r>
            <a:endParaRPr lang="th-TH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309688"/>
            <a:ext cx="76676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4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7504" y="599007"/>
            <a:ext cx="4355976" cy="61247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abstract class </a:t>
            </a:r>
            <a:r>
              <a:rPr lang="en-US" sz="1400" dirty="0" err="1"/>
              <a:t>CaffeineBeverageWithHook</a:t>
            </a:r>
            <a:r>
              <a:rPr lang="en-US" sz="1400" dirty="0"/>
              <a:t>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boilWater</a:t>
            </a:r>
            <a:r>
              <a:rPr lang="en-US" sz="1400" dirty="0"/>
              <a:t>();</a:t>
            </a:r>
          </a:p>
          <a:p>
            <a:r>
              <a:rPr lang="en-US" sz="1400" dirty="0"/>
              <a:t>    brew();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pourInCup</a:t>
            </a:r>
            <a:r>
              <a:rPr lang="en-US" sz="1400" dirty="0"/>
              <a:t>();</a:t>
            </a:r>
          </a:p>
          <a:p>
            <a:r>
              <a:rPr lang="en-US" sz="1400" dirty="0"/>
              <a:t>    if (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addCondiments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abstract void brew();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abstract void </a:t>
            </a:r>
            <a:r>
              <a:rPr lang="en-US" sz="1400" dirty="0" err="1"/>
              <a:t>addCondiments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boilWater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("Boiling water");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pourInCup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("Pouring into cup");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true;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599007"/>
            <a:ext cx="4572000" cy="4893647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sz="2400" dirty="0" err="1"/>
              <a:t>prepareRecipe</a:t>
            </a:r>
            <a:r>
              <a:rPr lang="en-US" sz="2400" dirty="0"/>
              <a:t>() altered to have</a:t>
            </a:r>
          </a:p>
          <a:p>
            <a:r>
              <a:rPr lang="en-US" sz="2400" dirty="0"/>
              <a:t>a hook method: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customerWantsCondiments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method provides a method</a:t>
            </a:r>
          </a:p>
          <a:p>
            <a:r>
              <a:rPr lang="en-US" sz="2400" dirty="0"/>
              <a:t>body that subclasses </a:t>
            </a:r>
            <a:r>
              <a:rPr lang="en-US" sz="2400" dirty="0" smtClean="0"/>
              <a:t>can override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To </a:t>
            </a:r>
            <a:r>
              <a:rPr lang="en-US" sz="2400" dirty="0">
                <a:solidFill>
                  <a:srgbClr val="0070C0"/>
                </a:solidFill>
              </a:rPr>
              <a:t>make the distinction between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hook and non-hook methods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more clear, you can add the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“final” keyword to all concrete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methods that you don’t want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subclasses to touch</a:t>
            </a:r>
            <a:endParaRPr lang="th-TH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493355"/>
            <a:ext cx="9036496" cy="63401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java.io</a:t>
            </a:r>
            <a:r>
              <a:rPr lang="en-US" sz="1400" dirty="0" smtClean="0"/>
              <a:t>.*;</a:t>
            </a:r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CoffeeWithHook</a:t>
            </a:r>
            <a:r>
              <a:rPr lang="en-US" sz="1400" dirty="0"/>
              <a:t> extends </a:t>
            </a:r>
            <a:r>
              <a:rPr lang="en-US" sz="1400" dirty="0" err="1"/>
              <a:t>CaffeineBeverageWithHook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public void brew()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("Dripping Coffee through filter");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public void </a:t>
            </a:r>
            <a:r>
              <a:rPr lang="en-US" sz="1400" dirty="0" err="1"/>
              <a:t>addCondiments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Sugar and Milk");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public 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 </a:t>
            </a:r>
            <a:r>
              <a:rPr lang="en-US" sz="1400" b="1" dirty="0" smtClean="0">
                <a:solidFill>
                  <a:srgbClr val="FF0000"/>
                </a:solidFill>
              </a:rPr>
              <a:t>{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String answer = </a:t>
            </a:r>
            <a:r>
              <a:rPr lang="en-US" sz="1400" b="1" dirty="0" err="1">
                <a:solidFill>
                  <a:srgbClr val="FF0000"/>
                </a:solidFill>
              </a:rPr>
              <a:t>getUserInput</a:t>
            </a:r>
            <a:r>
              <a:rPr lang="en-US" sz="1400" b="1" dirty="0" smtClean="0">
                <a:solidFill>
                  <a:srgbClr val="FF0000"/>
                </a:solidFill>
              </a:rPr>
              <a:t>();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if (</a:t>
            </a:r>
            <a:r>
              <a:rPr lang="en-US" sz="1400" b="1" dirty="0" err="1">
                <a:solidFill>
                  <a:srgbClr val="FF0000"/>
                </a:solidFill>
              </a:rPr>
              <a:t>answer.toLowerCase</a:t>
            </a:r>
            <a:r>
              <a:rPr lang="en-US" sz="1400" b="1" dirty="0">
                <a:solidFill>
                  <a:srgbClr val="FF0000"/>
                </a:solidFill>
              </a:rPr>
              <a:t>().</a:t>
            </a:r>
            <a:r>
              <a:rPr lang="en-US" sz="1400" b="1" dirty="0" err="1">
                <a:solidFill>
                  <a:srgbClr val="FF0000"/>
                </a:solidFill>
              </a:rPr>
              <a:t>startsWith</a:t>
            </a:r>
            <a:r>
              <a:rPr lang="en-US" sz="1400" b="1" dirty="0">
                <a:solidFill>
                  <a:srgbClr val="FF0000"/>
                </a:solidFill>
              </a:rPr>
              <a:t>("y"))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true;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} }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  private String </a:t>
            </a:r>
            <a:r>
              <a:rPr lang="en-US" sz="1400" dirty="0" err="1"/>
              <a:t>getUserInput</a:t>
            </a:r>
            <a:r>
              <a:rPr lang="en-US" sz="1400" dirty="0"/>
              <a:t>() {</a:t>
            </a:r>
          </a:p>
          <a:p>
            <a:r>
              <a:rPr lang="en-US" sz="1400" dirty="0"/>
              <a:t>    String answer = null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System.out.print</a:t>
            </a:r>
            <a:r>
              <a:rPr lang="en-US" sz="1400" dirty="0"/>
              <a:t>("Would you like milk and sugar with your coffee (y/n)? </a:t>
            </a:r>
            <a:r>
              <a:rPr lang="en-US" sz="1400" dirty="0" smtClean="0"/>
              <a:t>");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BufferedReader</a:t>
            </a:r>
            <a:r>
              <a:rPr lang="en-US" sz="1400" dirty="0"/>
              <a:t> in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InputStreamReader</a:t>
            </a:r>
            <a:r>
              <a:rPr lang="en-US" sz="1400" dirty="0"/>
              <a:t>(System.in));</a:t>
            </a:r>
          </a:p>
          <a:p>
            <a:r>
              <a:rPr lang="en-US" sz="1400" dirty="0"/>
              <a:t>    try {</a:t>
            </a:r>
          </a:p>
          <a:p>
            <a:r>
              <a:rPr lang="en-US" sz="1400" dirty="0"/>
              <a:t>      answer = </a:t>
            </a:r>
            <a:r>
              <a:rPr lang="en-US" sz="1400" dirty="0" err="1"/>
              <a:t>in.readLine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} catch (</a:t>
            </a:r>
            <a:r>
              <a:rPr lang="en-US" sz="1400" dirty="0" err="1"/>
              <a:t>IOException</a:t>
            </a:r>
            <a:r>
              <a:rPr lang="en-US" sz="1400" dirty="0"/>
              <a:t> </a:t>
            </a:r>
            <a:r>
              <a:rPr lang="en-US" sz="1400" dirty="0" err="1"/>
              <a:t>ioe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System.err.println</a:t>
            </a:r>
            <a:r>
              <a:rPr lang="en-US" sz="1400" dirty="0"/>
              <a:t>("IO error trying to read your answer");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(answer == null) {</a:t>
            </a:r>
          </a:p>
          <a:p>
            <a:r>
              <a:rPr lang="en-US" sz="1400" dirty="0"/>
              <a:t>      return "no";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  return answer;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73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28738"/>
            <a:ext cx="74485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Hollywood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19426" y="836712"/>
            <a:ext cx="8964487" cy="483209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“Don’t </a:t>
            </a:r>
            <a:r>
              <a:rPr lang="en-US" b="1" dirty="0">
                <a:solidFill>
                  <a:srgbClr val="FF0000"/>
                </a:solidFill>
              </a:rPr>
              <a:t>call us, we’ll call </a:t>
            </a:r>
            <a:r>
              <a:rPr lang="en-US" b="1" dirty="0" smtClean="0">
                <a:solidFill>
                  <a:srgbClr val="FF0000"/>
                </a:solidFill>
              </a:rPr>
              <a:t>you”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When we design with </a:t>
            </a:r>
            <a:r>
              <a:rPr lang="en-US" dirty="0"/>
              <a:t>the template method </a:t>
            </a:r>
            <a:r>
              <a:rPr lang="en-US" dirty="0" smtClean="0"/>
              <a:t>pattern, we are telling </a:t>
            </a:r>
            <a:r>
              <a:rPr lang="en-US" dirty="0"/>
              <a:t>subclasses “Don’t call us, we’ll call you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template method </a:t>
            </a:r>
            <a:r>
              <a:rPr lang="en-US" dirty="0" smtClean="0"/>
              <a:t>lives in </a:t>
            </a:r>
            <a:r>
              <a:rPr lang="en-US" dirty="0"/>
              <a:t>a high-level class and invokes methods that live in its </a:t>
            </a:r>
            <a:r>
              <a:rPr lang="en-US" dirty="0" smtClean="0"/>
              <a:t>subclasses: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CaffeineBeverage</a:t>
            </a:r>
            <a:r>
              <a:rPr lang="en-US" dirty="0" smtClean="0">
                <a:solidFill>
                  <a:srgbClr val="0070C0"/>
                </a:solidFill>
              </a:rPr>
              <a:t> has control over the algorithm for the recipe. It calls on subclasses only when they are needed for an implementation of a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124744"/>
            <a:ext cx="8928992" cy="526297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Template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is used a lot since it’s a great design tool for </a:t>
            </a:r>
            <a:r>
              <a:rPr lang="en-US" dirty="0" smtClean="0"/>
              <a:t>creating </a:t>
            </a:r>
            <a:r>
              <a:rPr lang="en-US" b="1" dirty="0" smtClean="0">
                <a:solidFill>
                  <a:srgbClr val="FF0000"/>
                </a:solidFill>
              </a:rPr>
              <a:t>frameworks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framework specifies how something should be done with a </a:t>
            </a:r>
            <a:r>
              <a:rPr lang="en-US" dirty="0" smtClean="0"/>
              <a:t>template method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</a:t>
            </a:r>
            <a:r>
              <a:rPr lang="en-US" dirty="0"/>
              <a:t>method invokes </a:t>
            </a:r>
            <a:r>
              <a:rPr lang="en-US" b="1" dirty="0">
                <a:solidFill>
                  <a:srgbClr val="FF0000"/>
                </a:solidFill>
              </a:rPr>
              <a:t>abstract hook methods </a:t>
            </a:r>
            <a:r>
              <a:rPr lang="en-US" dirty="0"/>
              <a:t>that allow </a:t>
            </a:r>
            <a:r>
              <a:rPr lang="en-US" dirty="0" smtClean="0"/>
              <a:t>client-specific subclasses </a:t>
            </a:r>
            <a:r>
              <a:rPr lang="en-US" dirty="0"/>
              <a:t>to “hook into” the framework and take advantage of its services</a:t>
            </a:r>
          </a:p>
          <a:p>
            <a:endParaRPr lang="en-US" dirty="0"/>
          </a:p>
          <a:p>
            <a:r>
              <a:rPr lang="en-US" b="1" dirty="0" smtClean="0"/>
              <a:t>Examples </a:t>
            </a:r>
            <a:r>
              <a:rPr lang="en-US" b="1" dirty="0"/>
              <a:t>in the Java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Sorting </a:t>
            </a:r>
            <a:r>
              <a:rPr lang="en-US" dirty="0"/>
              <a:t>using 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Frames </a:t>
            </a:r>
            <a:r>
              <a:rPr lang="en-US" dirty="0"/>
              <a:t>in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Applets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Methods in the Wild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416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124744"/>
            <a:ext cx="8928992" cy="4524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Both</a:t>
            </a:r>
            <a:r>
              <a:rPr lang="en-US" sz="3600" dirty="0"/>
              <a:t> Template Method and Strategy deal with </a:t>
            </a:r>
            <a:r>
              <a:rPr lang="en-US" sz="3600" dirty="0" smtClean="0"/>
              <a:t>the </a:t>
            </a:r>
            <a:r>
              <a:rPr lang="en-US" sz="3600" b="1" dirty="0" smtClean="0"/>
              <a:t>encapsulation </a:t>
            </a:r>
            <a:r>
              <a:rPr lang="en-US" sz="3600" b="1" dirty="0"/>
              <a:t>of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Template </a:t>
            </a:r>
            <a:r>
              <a:rPr lang="en-US" sz="3600" b="1" dirty="0">
                <a:solidFill>
                  <a:srgbClr val="FF0000"/>
                </a:solidFill>
              </a:rPr>
              <a:t>Method </a:t>
            </a:r>
            <a:r>
              <a:rPr lang="en-US" sz="3600" dirty="0"/>
              <a:t>focuses </a:t>
            </a:r>
            <a:r>
              <a:rPr lang="en-US" sz="3600" b="1" dirty="0">
                <a:solidFill>
                  <a:srgbClr val="FF0000"/>
                </a:solidFill>
              </a:rPr>
              <a:t>encapsulation on the steps of the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</a:rPr>
              <a:t>Strategy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dirty="0"/>
              <a:t>focuses on </a:t>
            </a:r>
            <a:r>
              <a:rPr lang="en-US" sz="3600" b="1" dirty="0">
                <a:solidFill>
                  <a:srgbClr val="0070C0"/>
                </a:solidFill>
              </a:rPr>
              <a:t>encapsulating entire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both patterns at the same time if you want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57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124744"/>
            <a:ext cx="8928992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Template Method </a:t>
            </a:r>
            <a:r>
              <a:rPr lang="en-US" sz="3600" dirty="0"/>
              <a:t>encapsulate the details of algorithms using </a:t>
            </a:r>
            <a:r>
              <a:rPr lang="en-US" sz="3600" b="1" dirty="0">
                <a:solidFill>
                  <a:srgbClr val="FF0000"/>
                </a:solidFill>
              </a:rPr>
              <a:t>inheritance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Factory </a:t>
            </a:r>
            <a:r>
              <a:rPr lang="en-US" sz="3600" b="1" dirty="0">
                <a:solidFill>
                  <a:srgbClr val="FF0000"/>
                </a:solidFill>
              </a:rPr>
              <a:t>Method </a:t>
            </a:r>
            <a:r>
              <a:rPr lang="en-US" sz="3600" dirty="0"/>
              <a:t>can now be seen as a specialization of the </a:t>
            </a:r>
            <a:r>
              <a:rPr lang="en-US" sz="3600" dirty="0" smtClean="0"/>
              <a:t>Template Method pattern</a:t>
            </a:r>
            <a:endParaRPr lang="en-US" sz="3600" dirty="0"/>
          </a:p>
          <a:p>
            <a:r>
              <a:rPr lang="en-US" sz="3600" dirty="0" smtClean="0"/>
              <a:t>In </a:t>
            </a:r>
            <a:r>
              <a:rPr lang="en-US" sz="3600" dirty="0"/>
              <a:t>contrast, </a:t>
            </a:r>
            <a:r>
              <a:rPr lang="en-US" sz="3600" b="1" dirty="0">
                <a:solidFill>
                  <a:srgbClr val="0070C0"/>
                </a:solidFill>
              </a:rPr>
              <a:t>Strategy</a:t>
            </a:r>
            <a:r>
              <a:rPr lang="en-US" sz="3600" dirty="0"/>
              <a:t> does a similar thing but uses </a:t>
            </a:r>
            <a:r>
              <a:rPr lang="en-US" sz="3600" b="1" dirty="0">
                <a:solidFill>
                  <a:srgbClr val="0070C0"/>
                </a:solidFill>
              </a:rPr>
              <a:t>composition/delegation</a:t>
            </a:r>
            <a:endParaRPr lang="th-TH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</a:t>
            </a:r>
            <a:r>
              <a:rPr lang="en-US" sz="4000" b="1"/>
              <a:t>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5" y="548680"/>
            <a:ext cx="8928992" cy="618630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dirty="0" smtClean="0"/>
              <a:t>Because </a:t>
            </a:r>
            <a:r>
              <a:rPr lang="en-US" sz="3600" dirty="0"/>
              <a:t>it uses </a:t>
            </a:r>
            <a:r>
              <a:rPr lang="en-US" sz="3600" b="1" dirty="0">
                <a:solidFill>
                  <a:srgbClr val="FF0000"/>
                </a:solidFill>
              </a:rPr>
              <a:t>inheritance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Template Method </a:t>
            </a:r>
            <a:r>
              <a:rPr lang="en-US" sz="3600" dirty="0"/>
              <a:t>offers </a:t>
            </a:r>
            <a:r>
              <a:rPr lang="en-US" sz="3600" b="1" dirty="0">
                <a:solidFill>
                  <a:srgbClr val="FF0000"/>
                </a:solidFill>
              </a:rPr>
              <a:t>code reuse benefits </a:t>
            </a:r>
            <a:r>
              <a:rPr lang="en-US" sz="3600" dirty="0" smtClean="0"/>
              <a:t>not typically </a:t>
            </a:r>
            <a:r>
              <a:rPr lang="en-US" sz="3600" dirty="0"/>
              <a:t>seen with the Strategy </a:t>
            </a:r>
            <a:r>
              <a:rPr lang="en-US" sz="3600" dirty="0" smtClean="0"/>
              <a:t>pattern</a:t>
            </a:r>
          </a:p>
          <a:p>
            <a:endParaRPr lang="en-US" sz="3600" dirty="0"/>
          </a:p>
          <a:p>
            <a:r>
              <a:rPr lang="en-US" sz="3600" dirty="0" smtClean="0"/>
              <a:t>On </a:t>
            </a:r>
            <a:r>
              <a:rPr lang="en-US" sz="3600" dirty="0"/>
              <a:t>the other hand, </a:t>
            </a:r>
            <a:r>
              <a:rPr lang="en-US" sz="3600" b="1" dirty="0">
                <a:solidFill>
                  <a:srgbClr val="FF0000"/>
                </a:solidFill>
              </a:rPr>
              <a:t>Strategy</a:t>
            </a:r>
            <a:r>
              <a:rPr lang="en-US" sz="3600" dirty="0"/>
              <a:t> provides </a:t>
            </a:r>
            <a:r>
              <a:rPr lang="en-US" sz="3600" b="1" dirty="0">
                <a:solidFill>
                  <a:srgbClr val="FF0000"/>
                </a:solidFill>
              </a:rPr>
              <a:t>run-time flexibility</a:t>
            </a:r>
            <a:r>
              <a:rPr lang="en-US" sz="3600" dirty="0"/>
              <a:t> because of its use </a:t>
            </a:r>
            <a:r>
              <a:rPr lang="en-US" sz="3600" dirty="0" smtClean="0"/>
              <a:t>of </a:t>
            </a:r>
            <a:r>
              <a:rPr lang="en-US" sz="3600" b="1" dirty="0" smtClean="0">
                <a:solidFill>
                  <a:srgbClr val="FF0000"/>
                </a:solidFill>
              </a:rPr>
              <a:t>composition/delegation</a:t>
            </a:r>
            <a:endParaRPr lang="en-US" sz="36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switch to an entirely </a:t>
            </a:r>
            <a:r>
              <a:rPr lang="en-US" sz="3600" dirty="0" smtClean="0"/>
              <a:t>different algorithm </a:t>
            </a:r>
            <a:r>
              <a:rPr lang="en-US" sz="3600" dirty="0"/>
              <a:t>when using </a:t>
            </a:r>
            <a:r>
              <a:rPr lang="en-US" sz="3600" dirty="0" smtClean="0"/>
              <a:t>Strategy, something </a:t>
            </a:r>
            <a:r>
              <a:rPr lang="en-US" sz="3600" dirty="0"/>
              <a:t>that you can’t do when using Template Method</a:t>
            </a:r>
            <a:endParaRPr lang="th-TH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755576" y="1700808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Inclass</a:t>
            </a:r>
            <a:r>
              <a:rPr lang="en-US" b="1" dirty="0" smtClean="0"/>
              <a:t> Exercise</a:t>
            </a:r>
          </a:p>
          <a:p>
            <a:r>
              <a:rPr lang="en-US" dirty="0" smtClean="0"/>
              <a:t>CQRS (Command and Query Responsibility Segregation) Architecture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171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Your </a:t>
            </a:r>
            <a:r>
              <a:rPr lang="en-US" sz="3600" b="1" dirty="0"/>
              <a:t>program is </a:t>
            </a:r>
            <a:r>
              <a:rPr lang="en-US" sz="3600" b="1" dirty="0">
                <a:solidFill>
                  <a:srgbClr val="FF0000"/>
                </a:solidFill>
              </a:rPr>
              <a:t>in charge of all action </a:t>
            </a:r>
            <a:r>
              <a:rPr lang="en-US" sz="3600" b="1" dirty="0" smtClean="0">
                <a:solidFill>
                  <a:srgbClr val="FF0000"/>
                </a:solidFill>
              </a:rPr>
              <a:t>events</a:t>
            </a:r>
            <a:r>
              <a:rPr lang="en-US" sz="3600" b="1" dirty="0" smtClean="0"/>
              <a:t>, </a:t>
            </a:r>
            <a:r>
              <a:rPr lang="en-US" sz="3600" b="1" dirty="0"/>
              <a:t>implementing </a:t>
            </a:r>
            <a:r>
              <a:rPr lang="en-US" sz="3600" b="1" dirty="0" smtClean="0"/>
              <a:t>these would </a:t>
            </a:r>
            <a:r>
              <a:rPr lang="en-US" sz="3600" b="1" dirty="0"/>
              <a:t>lead to huge if-</a:t>
            </a:r>
            <a:r>
              <a:rPr lang="en-US" sz="3600" b="1" dirty="0" err="1"/>
              <a:t>elseif</a:t>
            </a:r>
            <a:r>
              <a:rPr lang="en-US" sz="3600" b="1" dirty="0"/>
              <a:t> </a:t>
            </a:r>
            <a:r>
              <a:rPr lang="en-US" sz="3600" b="1" dirty="0" smtClean="0"/>
              <a:t>or switch blocks.</a:t>
            </a:r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9453" y="1340768"/>
            <a:ext cx="9027043" cy="28931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Object o = </a:t>
            </a:r>
            <a:r>
              <a:rPr lang="en-US" sz="1400" dirty="0" err="1"/>
              <a:t>e.getSource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fileNewMenuItem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doFileNewAction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fileOpenRecentMenuItem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doFileOpenRecentAction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fileSaveMenuItem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doFileSaveAction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dirty="0"/>
              <a:t>  // and more ...</a:t>
            </a:r>
          </a:p>
          <a:p>
            <a:pPr fontAlgn="base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398738" y="488972"/>
            <a:ext cx="4346523" cy="95410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public interface Command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public void execute();</a:t>
            </a:r>
          </a:p>
          <a:p>
            <a:pPr fontAlgn="base"/>
            <a:r>
              <a:rPr lang="en-US" sz="1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5753" y="0"/>
            <a:ext cx="419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Command Pattern solution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419716" y="1772816"/>
            <a:ext cx="4346523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dirty="0"/>
              <a:t>public class </a:t>
            </a:r>
            <a:r>
              <a:rPr lang="en-US" sz="1400" b="1" dirty="0" err="1"/>
              <a:t>FileOpenMenuItem</a:t>
            </a:r>
            <a:r>
              <a:rPr lang="en-US" sz="1400" dirty="0"/>
              <a:t> extends </a:t>
            </a:r>
            <a:r>
              <a:rPr lang="en-US" sz="1400" dirty="0" err="1"/>
              <a:t>JMenuItem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implements Command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public void execute()</a:t>
            </a:r>
          </a:p>
          <a:p>
            <a:pPr fontAlgn="base"/>
            <a:r>
              <a:rPr lang="en-US" sz="1400" dirty="0"/>
              <a:t>  {</a:t>
            </a:r>
          </a:p>
          <a:p>
            <a:pPr fontAlgn="base"/>
            <a:r>
              <a:rPr lang="en-US" sz="1400" dirty="0"/>
              <a:t>    // your business logic goes here</a:t>
            </a:r>
          </a:p>
          <a:p>
            <a:pPr fontAlgn="base"/>
            <a:r>
              <a:rPr lang="en-US" sz="1400" dirty="0"/>
              <a:t>  }</a:t>
            </a:r>
          </a:p>
          <a:p>
            <a:pPr fontAlgn="base"/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900864"/>
            <a:ext cx="4346523" cy="116955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  Command </a:t>
            </a:r>
            <a:r>
              <a:rPr lang="en-US" sz="1400" dirty="0" err="1">
                <a:solidFill>
                  <a:srgbClr val="FF0000"/>
                </a:solidFill>
              </a:rPr>
              <a:t>command</a:t>
            </a:r>
            <a:r>
              <a:rPr lang="en-US" sz="1400" dirty="0">
                <a:solidFill>
                  <a:srgbClr val="FF0000"/>
                </a:solidFill>
              </a:rPr>
              <a:t> = (Command)</a:t>
            </a:r>
            <a:r>
              <a:rPr lang="en-US" sz="1400" dirty="0" err="1">
                <a:solidFill>
                  <a:srgbClr val="FF0000"/>
                </a:solidFill>
              </a:rPr>
              <a:t>e.getSource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 err="1">
                <a:solidFill>
                  <a:srgbClr val="FF0000"/>
                </a:solidFill>
              </a:rPr>
              <a:t>command.execute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874969"/>
            <a:ext cx="3803866" cy="28931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Object o = </a:t>
            </a:r>
            <a:r>
              <a:rPr lang="en-US" sz="1400" dirty="0" err="1"/>
              <a:t>e.getSource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fileNewMenuItem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doFileNewAction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fileOpenRecentMenuItem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doFileOpenRecentAction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fileSaveMenuItem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doFileSaveAction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dirty="0"/>
              <a:t>  // and more ...</a:t>
            </a:r>
          </a:p>
          <a:p>
            <a:pPr fontAlgn="base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97810" y="1124744"/>
            <a:ext cx="8280920" cy="55092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Move </a:t>
            </a:r>
            <a:r>
              <a:rPr lang="en-US" sz="3200" dirty="0"/>
              <a:t>the code for </a:t>
            </a:r>
            <a:r>
              <a:rPr lang="en-US" sz="3200" dirty="0">
                <a:solidFill>
                  <a:srgbClr val="FF0000"/>
                </a:solidFill>
              </a:rPr>
              <a:t>each individual action </a:t>
            </a:r>
            <a:r>
              <a:rPr lang="en-US" sz="3200" dirty="0"/>
              <a:t>into </a:t>
            </a:r>
            <a:r>
              <a:rPr lang="en-US" sz="3200" dirty="0" smtClean="0"/>
              <a:t>it’s </a:t>
            </a:r>
            <a:r>
              <a:rPr lang="en-US" sz="3200" dirty="0" smtClean="0">
                <a:solidFill>
                  <a:srgbClr val="FF0000"/>
                </a:solidFill>
              </a:rPr>
              <a:t>own </a:t>
            </a:r>
            <a:r>
              <a:rPr lang="en-US" sz="3200" dirty="0">
                <a:solidFill>
                  <a:srgbClr val="FF0000"/>
                </a:solidFill>
              </a:rPr>
              <a:t>separate class</a:t>
            </a:r>
            <a:r>
              <a:rPr lang="en-US" sz="32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dirty="0"/>
              <a:t>of these classes implements the </a:t>
            </a:r>
            <a:r>
              <a:rPr lang="en-US" sz="3200" dirty="0" smtClean="0">
                <a:solidFill>
                  <a:srgbClr val="FF0000"/>
                </a:solidFill>
              </a:rPr>
              <a:t>same Interface</a:t>
            </a:r>
            <a:r>
              <a:rPr lang="en-US" sz="3200" dirty="0"/>
              <a:t>, allowing the code that uses them </a:t>
            </a:r>
            <a:r>
              <a:rPr lang="en-US" sz="3200" dirty="0" smtClean="0"/>
              <a:t>to interact </a:t>
            </a:r>
            <a:r>
              <a:rPr lang="en-US" sz="3200" dirty="0"/>
              <a:t>solely with the Interface and not </a:t>
            </a:r>
            <a:r>
              <a:rPr lang="en-US" sz="3200" dirty="0" smtClean="0"/>
              <a:t>know or </a:t>
            </a:r>
            <a:r>
              <a:rPr lang="en-US" sz="3200" dirty="0"/>
              <a:t>care about the individual classes.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>
                <a:solidFill>
                  <a:srgbClr val="FF0000"/>
                </a:solidFill>
              </a:rPr>
              <a:t>increases Cohesion </a:t>
            </a:r>
            <a:r>
              <a:rPr lang="en-US" sz="3200" dirty="0"/>
              <a:t>because each class </a:t>
            </a:r>
            <a:r>
              <a:rPr lang="en-US" sz="3200" dirty="0" smtClean="0"/>
              <a:t>is responsible </a:t>
            </a:r>
            <a:r>
              <a:rPr lang="en-US" sz="3200" dirty="0"/>
              <a:t>for one discrete set of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>
                <a:solidFill>
                  <a:srgbClr val="FF0000"/>
                </a:solidFill>
              </a:rPr>
              <a:t>decreases Coupling </a:t>
            </a:r>
            <a:r>
              <a:rPr lang="en-US" sz="3200" dirty="0"/>
              <a:t>because the code </a:t>
            </a:r>
            <a:r>
              <a:rPr lang="en-US" sz="3200" dirty="0" smtClean="0"/>
              <a:t>calling the </a:t>
            </a:r>
            <a:r>
              <a:rPr lang="en-US" sz="3200" dirty="0"/>
              <a:t>command only deals with one type, </a:t>
            </a:r>
            <a:r>
              <a:rPr lang="en-US" sz="3200" dirty="0" smtClean="0"/>
              <a:t>the Interface</a:t>
            </a:r>
            <a:r>
              <a:rPr lang="en-US" sz="3200" dirty="0"/>
              <a:t>.</a:t>
            </a:r>
            <a:endParaRPr lang="th-T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286232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The Command Pattern </a:t>
            </a:r>
            <a:r>
              <a:rPr lang="en-US" sz="3600" dirty="0">
                <a:solidFill>
                  <a:srgbClr val="FF0000"/>
                </a:solidFill>
              </a:rPr>
              <a:t>encapsulates a request as an object</a:t>
            </a:r>
            <a:r>
              <a:rPr lang="en-US" sz="3600" dirty="0"/>
              <a:t>, thereby letting</a:t>
            </a:r>
          </a:p>
          <a:p>
            <a:r>
              <a:rPr lang="en-US" sz="3600" dirty="0"/>
              <a:t>you parameterize other objects with different requests, queue or log requests,</a:t>
            </a:r>
          </a:p>
          <a:p>
            <a:r>
              <a:rPr lang="en-US" sz="3600" dirty="0"/>
              <a:t>and support undoable operations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85900"/>
            <a:ext cx="6800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2184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1502</Words>
  <Application>Microsoft Office PowerPoint</Application>
  <PresentationFormat>On-screen Show (4:3)</PresentationFormat>
  <Paragraphs>519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151</cp:revision>
  <dcterms:created xsi:type="dcterms:W3CDTF">2015-01-04T08:11:00Z</dcterms:created>
  <dcterms:modified xsi:type="dcterms:W3CDTF">2019-02-13T01:32:32Z</dcterms:modified>
</cp:coreProperties>
</file>