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sldIdLst>
    <p:sldId id="256" r:id="rId2"/>
    <p:sldId id="297" r:id="rId3"/>
    <p:sldId id="371" r:id="rId4"/>
    <p:sldId id="375" r:id="rId5"/>
    <p:sldId id="376" r:id="rId6"/>
    <p:sldId id="377" r:id="rId7"/>
    <p:sldId id="378" r:id="rId8"/>
    <p:sldId id="372" r:id="rId9"/>
    <p:sldId id="380" r:id="rId10"/>
    <p:sldId id="381" r:id="rId11"/>
    <p:sldId id="382" r:id="rId12"/>
    <p:sldId id="383" r:id="rId13"/>
    <p:sldId id="385" r:id="rId14"/>
    <p:sldId id="386" r:id="rId15"/>
    <p:sldId id="373" r:id="rId16"/>
    <p:sldId id="387" r:id="rId17"/>
    <p:sldId id="389" r:id="rId18"/>
    <p:sldId id="388" r:id="rId19"/>
    <p:sldId id="390" r:id="rId20"/>
    <p:sldId id="299" r:id="rId21"/>
    <p:sldId id="298" r:id="rId22"/>
    <p:sldId id="364" r:id="rId23"/>
    <p:sldId id="366" r:id="rId24"/>
    <p:sldId id="365" r:id="rId25"/>
    <p:sldId id="342" r:id="rId26"/>
    <p:sldId id="367" r:id="rId27"/>
    <p:sldId id="368" r:id="rId28"/>
    <p:sldId id="369" r:id="rId29"/>
    <p:sldId id="370" r:id="rId30"/>
    <p:sldId id="343" r:id="rId31"/>
    <p:sldId id="345" r:id="rId32"/>
    <p:sldId id="347" r:id="rId33"/>
    <p:sldId id="348" r:id="rId34"/>
    <p:sldId id="350" r:id="rId35"/>
    <p:sldId id="352" r:id="rId36"/>
    <p:sldId id="354" r:id="rId37"/>
    <p:sldId id="357" r:id="rId38"/>
    <p:sldId id="358" r:id="rId39"/>
    <p:sldId id="359" r:id="rId40"/>
    <p:sldId id="361" r:id="rId41"/>
    <p:sldId id="363" r:id="rId42"/>
    <p:sldId id="362" r:id="rId43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BFFEB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EAAFD-D35A-46C4-A3CD-5236ECD9253C}" type="datetimeFigureOut">
              <a:rPr lang="th-TH" smtClean="0"/>
              <a:t>19/02/62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90A76-9179-4446-95F7-80A358F70C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70108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B172-1E45-4EAB-A57A-08A359D18A2C}" type="datetime1">
              <a:rPr lang="th-TH" smtClean="0"/>
              <a:t>19/02/62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0371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8DDC-457B-43C0-89D5-3AD83CE9E321}" type="datetime1">
              <a:rPr lang="th-TH" smtClean="0"/>
              <a:t>19/02/62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265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0620-1AA0-4DF3-95A6-C505D0F2E7C7}" type="datetime1">
              <a:rPr lang="th-TH" smtClean="0"/>
              <a:t>19/02/62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5837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AA24-29DD-4A8C-8B4E-F951DDEEB859}" type="datetime1">
              <a:rPr lang="th-TH" smtClean="0"/>
              <a:t>19/02/62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975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36850-3C50-4635-A053-C73C2063B7A5}" type="datetime1">
              <a:rPr lang="th-TH" smtClean="0"/>
              <a:t>19/02/62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4905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71FD-8B5E-40C8-9CD9-D2B5BE82BA2F}" type="datetime1">
              <a:rPr lang="th-TH" smtClean="0"/>
              <a:t>19/02/62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15040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C2CD-5ADB-437B-8389-01D4955C5BFE}" type="datetime1">
              <a:rPr lang="th-TH" smtClean="0"/>
              <a:t>19/02/62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4034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694C-1930-4BA8-8E49-375DCA936F44}" type="datetime1">
              <a:rPr lang="th-TH" smtClean="0"/>
              <a:t>19/02/62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6832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20FB-8F97-4A63-A3F3-B1FBB6AD2BD7}" type="datetime1">
              <a:rPr lang="th-TH" smtClean="0"/>
              <a:t>19/02/62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3561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79853-3528-4111-9E35-37E933C5C532}" type="datetime1">
              <a:rPr lang="th-TH" smtClean="0"/>
              <a:t>19/02/62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3963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9B79-B39F-47BF-AA92-85EB8F71FD90}" type="datetime1">
              <a:rPr lang="th-TH" smtClean="0"/>
              <a:t>19/02/62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0260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3C930-A493-4C92-9113-E553C48B311C}" type="datetime1">
              <a:rPr lang="th-TH" smtClean="0"/>
              <a:t>19/02/62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188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Software Design and Architecture</a:t>
            </a:r>
            <a:endParaRPr lang="th-TH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3886200"/>
            <a:ext cx="6984776" cy="17526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Adapter and Façade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0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10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251520" y="1196752"/>
            <a:ext cx="2934072" cy="5262979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public class Rectangle {</a:t>
            </a:r>
          </a:p>
          <a:p>
            <a:r>
              <a:rPr lang="en-US" sz="1400" dirty="0"/>
              <a:t>    private double width, height;</a:t>
            </a:r>
          </a:p>
          <a:p>
            <a:r>
              <a:rPr lang="en-US" sz="1400" dirty="0"/>
              <a:t>    public Rectangle() {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Rectangle(double w, double h) {</a:t>
            </a:r>
          </a:p>
          <a:p>
            <a:r>
              <a:rPr lang="en-US" sz="1400" dirty="0"/>
              <a:t>        width = w;</a:t>
            </a:r>
          </a:p>
          <a:p>
            <a:r>
              <a:rPr lang="en-US" sz="1400" dirty="0"/>
              <a:t>        height = h;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public double area() {</a:t>
            </a:r>
          </a:p>
          <a:p>
            <a:r>
              <a:rPr lang="en-US" sz="1400" dirty="0"/>
              <a:t>        return width * height;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public void </a:t>
            </a:r>
            <a:r>
              <a:rPr lang="en-US" sz="1400" dirty="0" err="1"/>
              <a:t>setWidth</a:t>
            </a:r>
            <a:r>
              <a:rPr lang="en-US" sz="1400" dirty="0"/>
              <a:t>(double w) {</a:t>
            </a:r>
          </a:p>
          <a:p>
            <a:r>
              <a:rPr lang="en-US" sz="1400" dirty="0"/>
              <a:t>        width = w;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public void </a:t>
            </a:r>
            <a:r>
              <a:rPr lang="en-US" sz="1400" dirty="0" err="1"/>
              <a:t>setHeight</a:t>
            </a:r>
            <a:r>
              <a:rPr lang="en-US" sz="1400" dirty="0"/>
              <a:t>(double h) {</a:t>
            </a:r>
          </a:p>
          <a:p>
            <a:r>
              <a:rPr lang="en-US" sz="1400" dirty="0"/>
              <a:t>        height = h;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public double </a:t>
            </a:r>
            <a:r>
              <a:rPr lang="en-US" sz="1400" dirty="0" err="1"/>
              <a:t>getWidth</a:t>
            </a:r>
            <a:r>
              <a:rPr lang="en-US" sz="1400" dirty="0"/>
              <a:t>() {</a:t>
            </a:r>
          </a:p>
          <a:p>
            <a:r>
              <a:rPr lang="en-US" sz="1400" dirty="0"/>
              <a:t>        return width;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public double </a:t>
            </a:r>
            <a:r>
              <a:rPr lang="en-US" sz="1400" dirty="0" err="1"/>
              <a:t>getHeight</a:t>
            </a:r>
            <a:r>
              <a:rPr lang="en-US" sz="1400" dirty="0"/>
              <a:t>() {</a:t>
            </a:r>
          </a:p>
          <a:p>
            <a:r>
              <a:rPr lang="en-US" sz="1400" dirty="0"/>
              <a:t>        return height;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</a:t>
            </a:r>
            <a:endParaRPr lang="th-TH" sz="1400" dirty="0"/>
          </a:p>
        </p:txBody>
      </p:sp>
      <p:sp>
        <p:nvSpPr>
          <p:cNvPr id="4" name="Rectangle 3"/>
          <p:cNvSpPr/>
          <p:nvPr/>
        </p:nvSpPr>
        <p:spPr>
          <a:xfrm>
            <a:off x="3471664" y="764704"/>
            <a:ext cx="5544616" cy="2462213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public class Square extends Rectangle {</a:t>
            </a:r>
          </a:p>
          <a:p>
            <a:r>
              <a:rPr lang="en-US" sz="1400" dirty="0"/>
              <a:t>    Square(double s) {</a:t>
            </a:r>
          </a:p>
          <a:p>
            <a:r>
              <a:rPr lang="en-US" sz="1400" dirty="0"/>
              <a:t>        super(s, s);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</a:t>
            </a:r>
            <a:r>
              <a:rPr lang="en-US" sz="1400" b="1" dirty="0">
                <a:solidFill>
                  <a:srgbClr val="FF0000"/>
                </a:solidFill>
              </a:rPr>
              <a:t>public void </a:t>
            </a:r>
            <a:r>
              <a:rPr lang="en-US" sz="1400" b="1" dirty="0" err="1">
                <a:solidFill>
                  <a:srgbClr val="FF0000"/>
                </a:solidFill>
              </a:rPr>
              <a:t>setWidth</a:t>
            </a:r>
            <a:r>
              <a:rPr lang="en-US" sz="1400" b="1" dirty="0">
                <a:solidFill>
                  <a:srgbClr val="FF0000"/>
                </a:solidFill>
              </a:rPr>
              <a:t>(double w) {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       </a:t>
            </a:r>
            <a:r>
              <a:rPr lang="en-US" sz="1400" b="1" dirty="0" err="1">
                <a:solidFill>
                  <a:srgbClr val="FF0000"/>
                </a:solidFill>
              </a:rPr>
              <a:t>super.setWidth</a:t>
            </a:r>
            <a:r>
              <a:rPr lang="en-US" sz="1400" b="1" dirty="0">
                <a:solidFill>
                  <a:srgbClr val="FF0000"/>
                </a:solidFill>
              </a:rPr>
              <a:t>(w); </a:t>
            </a:r>
            <a:r>
              <a:rPr lang="en-US" sz="1400" b="1" dirty="0" err="1">
                <a:solidFill>
                  <a:srgbClr val="FF0000"/>
                </a:solidFill>
              </a:rPr>
              <a:t>super.setHeight</a:t>
            </a:r>
            <a:r>
              <a:rPr lang="en-US" sz="1400" b="1" dirty="0">
                <a:solidFill>
                  <a:srgbClr val="FF0000"/>
                </a:solidFill>
              </a:rPr>
              <a:t>(w);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   }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   public void </a:t>
            </a:r>
            <a:r>
              <a:rPr lang="en-US" sz="1400" b="1" dirty="0" err="1">
                <a:solidFill>
                  <a:srgbClr val="FF0000"/>
                </a:solidFill>
              </a:rPr>
              <a:t>setHeight</a:t>
            </a:r>
            <a:r>
              <a:rPr lang="en-US" sz="1400" b="1" dirty="0">
                <a:solidFill>
                  <a:srgbClr val="FF0000"/>
                </a:solidFill>
              </a:rPr>
              <a:t>(double h) {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       </a:t>
            </a:r>
            <a:r>
              <a:rPr lang="en-US" sz="1400" b="1" dirty="0" err="1">
                <a:solidFill>
                  <a:srgbClr val="FF0000"/>
                </a:solidFill>
              </a:rPr>
              <a:t>super.setWidth</a:t>
            </a:r>
            <a:r>
              <a:rPr lang="en-US" sz="1400" b="1" dirty="0">
                <a:solidFill>
                  <a:srgbClr val="FF0000"/>
                </a:solidFill>
              </a:rPr>
              <a:t>(h); </a:t>
            </a:r>
            <a:r>
              <a:rPr lang="en-US" sz="1400" b="1" dirty="0" err="1">
                <a:solidFill>
                  <a:srgbClr val="FF0000"/>
                </a:solidFill>
              </a:rPr>
              <a:t>super.setHeight</a:t>
            </a:r>
            <a:r>
              <a:rPr lang="en-US" sz="1400" b="1" dirty="0">
                <a:solidFill>
                  <a:srgbClr val="FF0000"/>
                </a:solidFill>
              </a:rPr>
              <a:t>(h);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   }</a:t>
            </a:r>
          </a:p>
          <a:p>
            <a:r>
              <a:rPr lang="en-US" sz="1400" dirty="0"/>
              <a:t>}</a:t>
            </a:r>
            <a:endParaRPr lang="th-TH" sz="1400" dirty="0"/>
          </a:p>
        </p:txBody>
      </p:sp>
      <p:sp>
        <p:nvSpPr>
          <p:cNvPr id="5" name="Rectangle 4"/>
          <p:cNvSpPr/>
          <p:nvPr/>
        </p:nvSpPr>
        <p:spPr>
          <a:xfrm>
            <a:off x="3460901" y="3356992"/>
            <a:ext cx="5544616" cy="3323987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public class </a:t>
            </a:r>
            <a:r>
              <a:rPr lang="en-US" sz="1400" dirty="0" err="1"/>
              <a:t>TestLSP</a:t>
            </a:r>
            <a:r>
              <a:rPr lang="en-US" sz="1400" dirty="0"/>
              <a:t> {</a:t>
            </a:r>
          </a:p>
          <a:p>
            <a:r>
              <a:rPr lang="en-US" sz="1400" dirty="0"/>
              <a:t>   </a:t>
            </a:r>
          </a:p>
          <a:p>
            <a:r>
              <a:rPr lang="en-US" sz="1400" dirty="0"/>
              <a:t>    public static void main(String[] </a:t>
            </a:r>
            <a:r>
              <a:rPr lang="en-US" sz="1400" dirty="0" err="1"/>
              <a:t>args</a:t>
            </a:r>
            <a:r>
              <a:rPr lang="en-US" sz="1400" dirty="0"/>
              <a:t>) {</a:t>
            </a:r>
          </a:p>
          <a:p>
            <a:r>
              <a:rPr lang="en-US" sz="1400" dirty="0"/>
              <a:t>        Rectangle r = new Rectangle(); // Returns the rectangle type object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r.setWidth</a:t>
            </a:r>
            <a:r>
              <a:rPr lang="en-US" sz="1400" dirty="0"/>
              <a:t>(5);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r.setHeight</a:t>
            </a:r>
            <a:r>
              <a:rPr lang="en-US" sz="1400" dirty="0"/>
              <a:t>(4);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System.out.println</a:t>
            </a:r>
            <a:r>
              <a:rPr lang="en-US" sz="1400" dirty="0"/>
              <a:t>(</a:t>
            </a:r>
            <a:r>
              <a:rPr lang="en-US" sz="1400" dirty="0" err="1"/>
              <a:t>r.area</a:t>
            </a:r>
            <a:r>
              <a:rPr lang="en-US" sz="1400" dirty="0"/>
              <a:t>()==20);</a:t>
            </a:r>
          </a:p>
          <a:p>
            <a:r>
              <a:rPr lang="en-US" sz="1400" dirty="0"/>
              <a:t>        </a:t>
            </a:r>
          </a:p>
          <a:p>
            <a:r>
              <a:rPr lang="en-US" sz="1400" dirty="0"/>
              <a:t>        Rectangle s = new Square(5); // Returns the square type object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System.out.println</a:t>
            </a:r>
            <a:r>
              <a:rPr lang="en-US" sz="1400" dirty="0"/>
              <a:t>(</a:t>
            </a:r>
            <a:r>
              <a:rPr lang="en-US" sz="1400" dirty="0" err="1"/>
              <a:t>s.area</a:t>
            </a:r>
            <a:r>
              <a:rPr lang="en-US" sz="1400" dirty="0"/>
              <a:t>());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s.setHeight</a:t>
            </a:r>
            <a:r>
              <a:rPr lang="en-US" sz="1400" dirty="0"/>
              <a:t>(10);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       </a:t>
            </a:r>
            <a:r>
              <a:rPr lang="en-US" sz="1400" b="1" dirty="0" err="1">
                <a:solidFill>
                  <a:srgbClr val="FF0000"/>
                </a:solidFill>
              </a:rPr>
              <a:t>System.out.println</a:t>
            </a:r>
            <a:r>
              <a:rPr lang="en-US" sz="1400" b="1" dirty="0">
                <a:solidFill>
                  <a:srgbClr val="FF0000"/>
                </a:solidFill>
              </a:rPr>
              <a:t>(</a:t>
            </a:r>
            <a:r>
              <a:rPr lang="en-US" sz="1400" b="1" dirty="0" err="1">
                <a:solidFill>
                  <a:srgbClr val="FF0000"/>
                </a:solidFill>
              </a:rPr>
              <a:t>s.getWidth</a:t>
            </a:r>
            <a:r>
              <a:rPr lang="en-US" sz="1400" b="1" dirty="0">
                <a:solidFill>
                  <a:srgbClr val="FF0000"/>
                </a:solidFill>
              </a:rPr>
              <a:t>()==10);//?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       </a:t>
            </a:r>
            <a:r>
              <a:rPr lang="en-US" sz="1400" b="1" dirty="0" err="1">
                <a:solidFill>
                  <a:srgbClr val="FF0000"/>
                </a:solidFill>
              </a:rPr>
              <a:t>System.out.println</a:t>
            </a:r>
            <a:r>
              <a:rPr lang="en-US" sz="1400" b="1" dirty="0">
                <a:solidFill>
                  <a:srgbClr val="FF0000"/>
                </a:solidFill>
              </a:rPr>
              <a:t>(</a:t>
            </a:r>
            <a:r>
              <a:rPr lang="en-US" sz="1400" b="1" dirty="0" err="1">
                <a:solidFill>
                  <a:srgbClr val="FF0000"/>
                </a:solidFill>
              </a:rPr>
              <a:t>s.area</a:t>
            </a:r>
            <a:r>
              <a:rPr lang="en-US" sz="1400" b="1" dirty="0">
                <a:solidFill>
                  <a:srgbClr val="FF0000"/>
                </a:solidFill>
              </a:rPr>
              <a:t>());//?</a:t>
            </a:r>
          </a:p>
          <a:p>
            <a:r>
              <a:rPr lang="en-US" sz="1400" dirty="0"/>
              <a:t>    } </a:t>
            </a:r>
          </a:p>
          <a:p>
            <a:r>
              <a:rPr lang="en-US" sz="1400" dirty="0"/>
              <a:t>}</a:t>
            </a:r>
            <a:endParaRPr lang="th-TH" sz="1400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</a:rPr>
              <a:t>Solution to </a:t>
            </a:r>
            <a:r>
              <a:rPr lang="en-US" sz="4000" b="1" dirty="0">
                <a:solidFill>
                  <a:srgbClr val="0070C0"/>
                </a:solidFill>
              </a:rPr>
              <a:t>the “</a:t>
            </a:r>
            <a:r>
              <a:rPr lang="en-US" sz="4000" b="1" dirty="0" err="1">
                <a:solidFill>
                  <a:srgbClr val="0070C0"/>
                </a:solidFill>
              </a:rPr>
              <a:t>Squareness</a:t>
            </a:r>
            <a:r>
              <a:rPr lang="en-US" sz="4000" b="1" dirty="0">
                <a:solidFill>
                  <a:srgbClr val="0070C0"/>
                </a:solidFill>
              </a:rPr>
              <a:t>” Problem</a:t>
            </a:r>
          </a:p>
          <a:p>
            <a:pPr algn="ctr"/>
            <a:endParaRPr lang="en-US" sz="4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6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11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251520" y="1196752"/>
            <a:ext cx="2934072" cy="5262979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public class Rectangle {</a:t>
            </a:r>
          </a:p>
          <a:p>
            <a:r>
              <a:rPr lang="en-US" sz="1400" dirty="0"/>
              <a:t>    private double width, height;</a:t>
            </a:r>
          </a:p>
          <a:p>
            <a:r>
              <a:rPr lang="en-US" sz="1400" dirty="0"/>
              <a:t>    public Rectangle() {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Rectangle(double w, double h) {</a:t>
            </a:r>
          </a:p>
          <a:p>
            <a:r>
              <a:rPr lang="en-US" sz="1400" dirty="0"/>
              <a:t>        width = w;</a:t>
            </a:r>
          </a:p>
          <a:p>
            <a:r>
              <a:rPr lang="en-US" sz="1400" dirty="0"/>
              <a:t>        height = h;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public double area() {</a:t>
            </a:r>
          </a:p>
          <a:p>
            <a:r>
              <a:rPr lang="en-US" sz="1400" dirty="0"/>
              <a:t>        return width * height;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public void </a:t>
            </a:r>
            <a:r>
              <a:rPr lang="en-US" sz="1400" dirty="0" err="1"/>
              <a:t>setWidth</a:t>
            </a:r>
            <a:r>
              <a:rPr lang="en-US" sz="1400" dirty="0"/>
              <a:t>(double w) {</a:t>
            </a:r>
          </a:p>
          <a:p>
            <a:r>
              <a:rPr lang="en-US" sz="1400" dirty="0"/>
              <a:t>        width = w;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public void </a:t>
            </a:r>
            <a:r>
              <a:rPr lang="en-US" sz="1400" dirty="0" err="1"/>
              <a:t>setHeight</a:t>
            </a:r>
            <a:r>
              <a:rPr lang="en-US" sz="1400" dirty="0"/>
              <a:t>(double h) {</a:t>
            </a:r>
          </a:p>
          <a:p>
            <a:r>
              <a:rPr lang="en-US" sz="1400" dirty="0"/>
              <a:t>        height = h;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public double </a:t>
            </a:r>
            <a:r>
              <a:rPr lang="en-US" sz="1400" dirty="0" err="1"/>
              <a:t>getWidth</a:t>
            </a:r>
            <a:r>
              <a:rPr lang="en-US" sz="1400" dirty="0"/>
              <a:t>() {</a:t>
            </a:r>
          </a:p>
          <a:p>
            <a:r>
              <a:rPr lang="en-US" sz="1400" dirty="0"/>
              <a:t>        return width;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public double </a:t>
            </a:r>
            <a:r>
              <a:rPr lang="en-US" sz="1400" dirty="0" err="1"/>
              <a:t>getHeight</a:t>
            </a:r>
            <a:r>
              <a:rPr lang="en-US" sz="1400" dirty="0"/>
              <a:t>() {</a:t>
            </a:r>
          </a:p>
          <a:p>
            <a:r>
              <a:rPr lang="en-US" sz="1400" dirty="0"/>
              <a:t>        return height;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</a:t>
            </a:r>
            <a:endParaRPr lang="th-TH" sz="1400" dirty="0"/>
          </a:p>
        </p:txBody>
      </p:sp>
      <p:sp>
        <p:nvSpPr>
          <p:cNvPr id="4" name="Rectangle 3"/>
          <p:cNvSpPr/>
          <p:nvPr/>
        </p:nvSpPr>
        <p:spPr>
          <a:xfrm>
            <a:off x="3445799" y="1196752"/>
            <a:ext cx="5544616" cy="2893100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public class Square extends Rectangle {</a:t>
            </a:r>
          </a:p>
          <a:p>
            <a:r>
              <a:rPr lang="en-US" sz="1400" dirty="0"/>
              <a:t>    public Square() {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Square(double s) {</a:t>
            </a:r>
          </a:p>
          <a:p>
            <a:r>
              <a:rPr lang="en-US" sz="1400" dirty="0"/>
              <a:t>        super(s, s);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public void </a:t>
            </a:r>
            <a:r>
              <a:rPr lang="en-US" sz="1400" dirty="0" err="1"/>
              <a:t>setWidth</a:t>
            </a:r>
            <a:r>
              <a:rPr lang="en-US" sz="1400" dirty="0"/>
              <a:t>(double w) {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super.setWidth</a:t>
            </a:r>
            <a:r>
              <a:rPr lang="en-US" sz="1400" dirty="0"/>
              <a:t>(w); </a:t>
            </a:r>
            <a:r>
              <a:rPr lang="en-US" sz="1400" dirty="0" err="1"/>
              <a:t>super.setHeight</a:t>
            </a:r>
            <a:r>
              <a:rPr lang="en-US" sz="1400" dirty="0"/>
              <a:t>(w);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public void </a:t>
            </a:r>
            <a:r>
              <a:rPr lang="en-US" sz="1400" dirty="0" err="1"/>
              <a:t>setHeight</a:t>
            </a:r>
            <a:r>
              <a:rPr lang="en-US" sz="1400" dirty="0"/>
              <a:t>(double h) {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super.setWidth</a:t>
            </a:r>
            <a:r>
              <a:rPr lang="en-US" sz="1400" dirty="0"/>
              <a:t>(h); </a:t>
            </a:r>
            <a:r>
              <a:rPr lang="en-US" sz="1400" dirty="0" err="1"/>
              <a:t>super.setHeight</a:t>
            </a:r>
            <a:r>
              <a:rPr lang="en-US" sz="1400" dirty="0"/>
              <a:t>(h);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</a:t>
            </a:r>
            <a:endParaRPr lang="th-TH" sz="1400" dirty="0"/>
          </a:p>
        </p:txBody>
      </p:sp>
      <p:sp>
        <p:nvSpPr>
          <p:cNvPr id="5" name="Rectangle 4"/>
          <p:cNvSpPr/>
          <p:nvPr/>
        </p:nvSpPr>
        <p:spPr>
          <a:xfrm>
            <a:off x="3471664" y="4221088"/>
            <a:ext cx="5544616" cy="2462213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public class </a:t>
            </a:r>
            <a:r>
              <a:rPr lang="en-US" sz="1400" dirty="0" err="1"/>
              <a:t>TestLSPSquare</a:t>
            </a:r>
            <a:r>
              <a:rPr lang="en-US" sz="1400" dirty="0"/>
              <a:t> {</a:t>
            </a:r>
          </a:p>
          <a:p>
            <a:r>
              <a:rPr lang="en-US" sz="1400" dirty="0"/>
              <a:t>    public static void </a:t>
            </a:r>
            <a:r>
              <a:rPr lang="en-US" sz="1400" dirty="0" err="1"/>
              <a:t>areaCalculator</a:t>
            </a:r>
            <a:r>
              <a:rPr lang="en-US" sz="1400" dirty="0"/>
              <a:t>(Rectangle r){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r.setWidth</a:t>
            </a:r>
            <a:r>
              <a:rPr lang="en-US" sz="1400" dirty="0"/>
              <a:t>(5);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r.setHeight</a:t>
            </a:r>
            <a:r>
              <a:rPr lang="en-US" sz="1400" dirty="0"/>
              <a:t>(4);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System.out.println</a:t>
            </a:r>
            <a:r>
              <a:rPr lang="en-US" sz="1400" dirty="0"/>
              <a:t>(</a:t>
            </a:r>
            <a:r>
              <a:rPr lang="en-US" sz="1400" dirty="0" err="1"/>
              <a:t>r.area</a:t>
            </a:r>
            <a:r>
              <a:rPr lang="en-US" sz="1400" dirty="0"/>
              <a:t>()==20);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public static void main(String[] </a:t>
            </a:r>
            <a:r>
              <a:rPr lang="en-US" sz="1400" dirty="0" err="1"/>
              <a:t>args</a:t>
            </a:r>
            <a:r>
              <a:rPr lang="en-US" sz="1400" dirty="0"/>
              <a:t>) {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       Rectangle s = new Square();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       </a:t>
            </a:r>
            <a:r>
              <a:rPr lang="en-US" sz="1400" b="1" dirty="0" err="1">
                <a:solidFill>
                  <a:srgbClr val="FF0000"/>
                </a:solidFill>
              </a:rPr>
              <a:t>areaCalculator</a:t>
            </a:r>
            <a:r>
              <a:rPr lang="en-US" sz="1400" b="1" dirty="0">
                <a:solidFill>
                  <a:srgbClr val="FF0000"/>
                </a:solidFill>
              </a:rPr>
              <a:t>(s);</a:t>
            </a:r>
          </a:p>
          <a:p>
            <a:r>
              <a:rPr lang="en-US" sz="1400" dirty="0"/>
              <a:t>    }  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</a:rPr>
              <a:t>The Problem of using the Solution with Square Object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12</a:t>
            </a:fld>
            <a:endParaRPr lang="th-TH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071" y="207189"/>
            <a:ext cx="5596255" cy="2670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</a:rPr>
              <a:t>The Design without Violating LSP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193" y="2708920"/>
            <a:ext cx="3831232" cy="954107"/>
          </a:xfrm>
          <a:prstGeom prst="rect">
            <a:avLst/>
          </a:prstGeom>
          <a:solidFill>
            <a:srgbClr val="FBFFEB"/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public abstract class Shape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public abstract double area();</a:t>
            </a:r>
          </a:p>
          <a:p>
            <a:r>
              <a:rPr lang="en-US" sz="1400" dirty="0"/>
              <a:t>} </a:t>
            </a:r>
            <a:endParaRPr lang="th-TH" sz="1400" dirty="0"/>
          </a:p>
        </p:txBody>
      </p:sp>
      <p:sp>
        <p:nvSpPr>
          <p:cNvPr id="5" name="Rectangle 4"/>
          <p:cNvSpPr/>
          <p:nvPr/>
        </p:nvSpPr>
        <p:spPr>
          <a:xfrm>
            <a:off x="25330" y="3920683"/>
            <a:ext cx="3879095" cy="2893100"/>
          </a:xfrm>
          <a:prstGeom prst="rect">
            <a:avLst/>
          </a:prstGeom>
          <a:solidFill>
            <a:srgbClr val="FBFFEB"/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public class Square extends Shape {</a:t>
            </a:r>
          </a:p>
          <a:p>
            <a:r>
              <a:rPr lang="en-US" sz="1400" dirty="0"/>
              <a:t>    private double Side</a:t>
            </a:r>
            <a:r>
              <a:rPr lang="en-US" sz="1400" dirty="0" smtClean="0"/>
              <a:t>;</a:t>
            </a:r>
            <a:endParaRPr lang="en-US" sz="1400" dirty="0"/>
          </a:p>
          <a:p>
            <a:r>
              <a:rPr lang="en-US" sz="1400" dirty="0"/>
              <a:t>    public double </a:t>
            </a:r>
            <a:r>
              <a:rPr lang="en-US" sz="1400" dirty="0" err="1"/>
              <a:t>getSide</a:t>
            </a:r>
            <a:r>
              <a:rPr lang="en-US" sz="1400" dirty="0"/>
              <a:t>() {</a:t>
            </a:r>
          </a:p>
          <a:p>
            <a:r>
              <a:rPr lang="en-US" sz="1400" dirty="0"/>
              <a:t>        return Side;</a:t>
            </a:r>
          </a:p>
          <a:p>
            <a:r>
              <a:rPr lang="en-US" sz="1400" dirty="0"/>
              <a:t>    </a:t>
            </a:r>
            <a:r>
              <a:rPr lang="en-US" sz="1400" dirty="0" smtClean="0"/>
              <a:t>}</a:t>
            </a:r>
            <a:endParaRPr lang="en-US" sz="1400" dirty="0"/>
          </a:p>
          <a:p>
            <a:r>
              <a:rPr lang="en-US" sz="1400" dirty="0"/>
              <a:t>    public void </a:t>
            </a:r>
            <a:r>
              <a:rPr lang="en-US" sz="1400" dirty="0" err="1"/>
              <a:t>setSide</a:t>
            </a:r>
            <a:r>
              <a:rPr lang="en-US" sz="1400" dirty="0"/>
              <a:t>(double Side) {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this.Side</a:t>
            </a:r>
            <a:r>
              <a:rPr lang="en-US" sz="1400" dirty="0"/>
              <a:t> = Side;</a:t>
            </a:r>
          </a:p>
          <a:p>
            <a:r>
              <a:rPr lang="en-US" sz="1400" dirty="0"/>
              <a:t>    </a:t>
            </a:r>
            <a:r>
              <a:rPr lang="en-US" sz="1400" dirty="0" smtClean="0"/>
              <a:t>}</a:t>
            </a:r>
            <a:endParaRPr lang="en-US" sz="1400" dirty="0"/>
          </a:p>
          <a:p>
            <a:r>
              <a:rPr lang="en-US" sz="1400" dirty="0"/>
              <a:t>    @Override</a:t>
            </a:r>
          </a:p>
          <a:p>
            <a:r>
              <a:rPr lang="en-US" sz="1400" dirty="0"/>
              <a:t>    public double area() {</a:t>
            </a:r>
          </a:p>
          <a:p>
            <a:r>
              <a:rPr lang="en-US" sz="1400" dirty="0"/>
              <a:t>         return </a:t>
            </a:r>
            <a:r>
              <a:rPr lang="en-US" sz="1400" dirty="0" err="1"/>
              <a:t>this.getSide</a:t>
            </a:r>
            <a:r>
              <a:rPr lang="en-US" sz="1400" dirty="0"/>
              <a:t>()*</a:t>
            </a:r>
            <a:r>
              <a:rPr lang="en-US" sz="1400" dirty="0" err="1"/>
              <a:t>this.getSide</a:t>
            </a:r>
            <a:r>
              <a:rPr lang="en-US" sz="1400" dirty="0"/>
              <a:t>();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</a:t>
            </a:r>
            <a:endParaRPr lang="th-TH" sz="1400" dirty="0"/>
          </a:p>
        </p:txBody>
      </p:sp>
      <p:sp>
        <p:nvSpPr>
          <p:cNvPr id="6" name="Rectangle 5"/>
          <p:cNvSpPr/>
          <p:nvPr/>
        </p:nvSpPr>
        <p:spPr>
          <a:xfrm>
            <a:off x="4094527" y="2639037"/>
            <a:ext cx="4572000" cy="4185761"/>
          </a:xfrm>
          <a:prstGeom prst="rect">
            <a:avLst/>
          </a:prstGeom>
          <a:solidFill>
            <a:srgbClr val="FBFFEB"/>
          </a:solidFill>
        </p:spPr>
        <p:txBody>
          <a:bodyPr>
            <a:spAutoFit/>
          </a:bodyPr>
          <a:lstStyle/>
          <a:p>
            <a:r>
              <a:rPr lang="en-US" sz="1400" dirty="0"/>
              <a:t>public class Rectangle extends Shape  {</a:t>
            </a:r>
          </a:p>
          <a:p>
            <a:r>
              <a:rPr lang="en-US" sz="1400" dirty="0"/>
              <a:t>   private double Width;</a:t>
            </a:r>
          </a:p>
          <a:p>
            <a:r>
              <a:rPr lang="en-US" sz="1400" dirty="0"/>
              <a:t>   private double Height</a:t>
            </a:r>
            <a:r>
              <a:rPr lang="en-US" sz="1400" dirty="0" smtClean="0"/>
              <a:t>;</a:t>
            </a:r>
            <a:endParaRPr lang="en-US" sz="1400" dirty="0"/>
          </a:p>
          <a:p>
            <a:r>
              <a:rPr lang="en-US" sz="1400" dirty="0"/>
              <a:t>    public double </a:t>
            </a:r>
            <a:r>
              <a:rPr lang="en-US" sz="1400" dirty="0" err="1"/>
              <a:t>getWidth</a:t>
            </a:r>
            <a:r>
              <a:rPr lang="en-US" sz="1400" dirty="0"/>
              <a:t>() {</a:t>
            </a:r>
          </a:p>
          <a:p>
            <a:r>
              <a:rPr lang="en-US" sz="1400" dirty="0"/>
              <a:t>        return Width;</a:t>
            </a:r>
          </a:p>
          <a:p>
            <a:r>
              <a:rPr lang="en-US" sz="1400" dirty="0"/>
              <a:t>    </a:t>
            </a:r>
            <a:r>
              <a:rPr lang="en-US" sz="1400" dirty="0" smtClean="0"/>
              <a:t>}</a:t>
            </a:r>
            <a:endParaRPr lang="en-US" sz="1400" dirty="0"/>
          </a:p>
          <a:p>
            <a:r>
              <a:rPr lang="en-US" sz="1400" dirty="0"/>
              <a:t>    public double </a:t>
            </a:r>
            <a:r>
              <a:rPr lang="en-US" sz="1400" dirty="0" err="1"/>
              <a:t>getHeight</a:t>
            </a:r>
            <a:r>
              <a:rPr lang="en-US" sz="1400" dirty="0"/>
              <a:t>() {</a:t>
            </a:r>
          </a:p>
          <a:p>
            <a:r>
              <a:rPr lang="en-US" sz="1400" dirty="0"/>
              <a:t>        return Height;</a:t>
            </a:r>
          </a:p>
          <a:p>
            <a:r>
              <a:rPr lang="en-US" sz="1400" dirty="0"/>
              <a:t>    </a:t>
            </a:r>
            <a:r>
              <a:rPr lang="en-US" sz="1400" dirty="0" smtClean="0"/>
              <a:t>}</a:t>
            </a:r>
            <a:endParaRPr lang="en-US" sz="1400" dirty="0"/>
          </a:p>
          <a:p>
            <a:r>
              <a:rPr lang="en-US" sz="1400" dirty="0"/>
              <a:t>    public void </a:t>
            </a:r>
            <a:r>
              <a:rPr lang="en-US" sz="1400" dirty="0" err="1"/>
              <a:t>setWidth</a:t>
            </a:r>
            <a:r>
              <a:rPr lang="en-US" sz="1400" dirty="0"/>
              <a:t>(double Width) {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this.Width</a:t>
            </a:r>
            <a:r>
              <a:rPr lang="en-US" sz="1400" dirty="0"/>
              <a:t> = Width;</a:t>
            </a:r>
          </a:p>
          <a:p>
            <a:r>
              <a:rPr lang="en-US" sz="1400" dirty="0"/>
              <a:t>    </a:t>
            </a:r>
            <a:r>
              <a:rPr lang="en-US" sz="1400" dirty="0" smtClean="0"/>
              <a:t>}</a:t>
            </a:r>
            <a:endParaRPr lang="en-US" sz="1400" dirty="0"/>
          </a:p>
          <a:p>
            <a:r>
              <a:rPr lang="en-US" sz="1400" dirty="0"/>
              <a:t>    public void </a:t>
            </a:r>
            <a:r>
              <a:rPr lang="en-US" sz="1400" dirty="0" err="1"/>
              <a:t>setHeight</a:t>
            </a:r>
            <a:r>
              <a:rPr lang="en-US" sz="1400" dirty="0"/>
              <a:t>(double Height) {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this.Height</a:t>
            </a:r>
            <a:r>
              <a:rPr lang="en-US" sz="1400" dirty="0"/>
              <a:t> = Height;</a:t>
            </a:r>
          </a:p>
          <a:p>
            <a:r>
              <a:rPr lang="en-US" sz="1400" dirty="0"/>
              <a:t>    </a:t>
            </a:r>
            <a:r>
              <a:rPr lang="en-US" sz="1400" dirty="0" smtClean="0"/>
              <a:t>}</a:t>
            </a:r>
            <a:endParaRPr lang="en-US" sz="1400" dirty="0"/>
          </a:p>
          <a:p>
            <a:r>
              <a:rPr lang="en-US" sz="1400" dirty="0"/>
              <a:t>    @Override</a:t>
            </a:r>
          </a:p>
          <a:p>
            <a:r>
              <a:rPr lang="en-US" sz="1400" dirty="0"/>
              <a:t>    public double area() {</a:t>
            </a:r>
          </a:p>
          <a:p>
            <a:r>
              <a:rPr lang="en-US" sz="1400" dirty="0"/>
              <a:t>        return </a:t>
            </a:r>
            <a:r>
              <a:rPr lang="en-US" sz="1400" dirty="0" err="1"/>
              <a:t>this.getWidth</a:t>
            </a:r>
            <a:r>
              <a:rPr lang="en-US" sz="1400" dirty="0"/>
              <a:t>()*</a:t>
            </a:r>
            <a:r>
              <a:rPr lang="en-US" sz="1400" dirty="0" err="1"/>
              <a:t>this.getHeight</a:t>
            </a:r>
            <a:r>
              <a:rPr lang="en-US" sz="1400" dirty="0"/>
              <a:t>();</a:t>
            </a:r>
          </a:p>
          <a:p>
            <a:r>
              <a:rPr lang="en-US" sz="1400" dirty="0" smtClean="0"/>
              <a:t>}   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4169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13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</a:rPr>
              <a:t>The Design Violating LSP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19672" y="859065"/>
            <a:ext cx="6408712" cy="1169551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public class Graph2D </a:t>
            </a:r>
            <a:r>
              <a:rPr lang="en-US" sz="1400" dirty="0" smtClean="0"/>
              <a:t>{</a:t>
            </a:r>
            <a:endParaRPr lang="en-US" sz="1400" dirty="0"/>
          </a:p>
          <a:p>
            <a:r>
              <a:rPr lang="en-US" sz="1400" b="1" dirty="0">
                <a:solidFill>
                  <a:srgbClr val="FF0000"/>
                </a:solidFill>
              </a:rPr>
              <a:t>    public void draw(</a:t>
            </a:r>
            <a:r>
              <a:rPr lang="en-US" sz="1400" b="1" dirty="0" err="1">
                <a:solidFill>
                  <a:srgbClr val="FF0000"/>
                </a:solidFill>
              </a:rPr>
              <a:t>int</a:t>
            </a:r>
            <a:r>
              <a:rPr lang="en-US" sz="1400" b="1" dirty="0">
                <a:solidFill>
                  <a:srgbClr val="FF0000"/>
                </a:solidFill>
              </a:rPr>
              <a:t> x, </a:t>
            </a:r>
            <a:r>
              <a:rPr lang="en-US" sz="1400" b="1" dirty="0" err="1">
                <a:solidFill>
                  <a:srgbClr val="FF0000"/>
                </a:solidFill>
              </a:rPr>
              <a:t>int</a:t>
            </a:r>
            <a:r>
              <a:rPr lang="en-US" sz="1400" b="1" dirty="0">
                <a:solidFill>
                  <a:srgbClr val="FF0000"/>
                </a:solidFill>
              </a:rPr>
              <a:t> y) {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System.out.println</a:t>
            </a:r>
            <a:r>
              <a:rPr lang="en-US" sz="1400" dirty="0"/>
              <a:t>("drawing a 2D co-ordinate");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619672" y="2204864"/>
            <a:ext cx="6408712" cy="1169551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public class Graph3D </a:t>
            </a:r>
            <a:r>
              <a:rPr lang="en-US" sz="1400" dirty="0" smtClean="0"/>
              <a:t> extends </a:t>
            </a:r>
            <a:r>
              <a:rPr lang="en-US" sz="1400" dirty="0"/>
              <a:t>Graph2D{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	public void draw(</a:t>
            </a:r>
            <a:r>
              <a:rPr lang="en-US" sz="1400" b="1" dirty="0" err="1">
                <a:solidFill>
                  <a:srgbClr val="FF0000"/>
                </a:solidFill>
              </a:rPr>
              <a:t>int</a:t>
            </a:r>
            <a:r>
              <a:rPr lang="en-US" sz="1400" b="1" dirty="0">
                <a:solidFill>
                  <a:srgbClr val="FF0000"/>
                </a:solidFill>
              </a:rPr>
              <a:t> x, </a:t>
            </a:r>
            <a:r>
              <a:rPr lang="en-US" sz="1400" b="1" dirty="0" err="1">
                <a:solidFill>
                  <a:srgbClr val="FF0000"/>
                </a:solidFill>
              </a:rPr>
              <a:t>int</a:t>
            </a:r>
            <a:r>
              <a:rPr lang="en-US" sz="1400" b="1" dirty="0">
                <a:solidFill>
                  <a:srgbClr val="FF0000"/>
                </a:solidFill>
              </a:rPr>
              <a:t> y, </a:t>
            </a:r>
            <a:r>
              <a:rPr lang="en-US" sz="1400" b="1" dirty="0" err="1">
                <a:solidFill>
                  <a:srgbClr val="FF0000"/>
                </a:solidFill>
              </a:rPr>
              <a:t>int</a:t>
            </a:r>
            <a:r>
              <a:rPr lang="en-US" sz="1400" b="1" dirty="0">
                <a:solidFill>
                  <a:srgbClr val="FF0000"/>
                </a:solidFill>
              </a:rPr>
              <a:t> z){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System.out.println</a:t>
            </a:r>
            <a:r>
              <a:rPr lang="en-US" sz="1400" dirty="0"/>
              <a:t>("drawing a 3D co-ordinate");</a:t>
            </a:r>
          </a:p>
          <a:p>
            <a:r>
              <a:rPr lang="en-US" sz="1400" dirty="0"/>
              <a:t>	}	</a:t>
            </a:r>
          </a:p>
          <a:p>
            <a:r>
              <a:rPr lang="en-US" sz="1400" dirty="0"/>
              <a:t>}</a:t>
            </a:r>
            <a:endParaRPr lang="th-TH" sz="1400" dirty="0"/>
          </a:p>
        </p:txBody>
      </p:sp>
      <p:sp>
        <p:nvSpPr>
          <p:cNvPr id="7" name="Rectangle 6"/>
          <p:cNvSpPr/>
          <p:nvPr/>
        </p:nvSpPr>
        <p:spPr>
          <a:xfrm>
            <a:off x="1619850" y="3573016"/>
            <a:ext cx="6408712" cy="1384995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public class Plotter {</a:t>
            </a:r>
          </a:p>
          <a:p>
            <a:r>
              <a:rPr lang="en-US" sz="1400" dirty="0"/>
              <a:t>	public static void main(String[] </a:t>
            </a:r>
            <a:r>
              <a:rPr lang="en-US" sz="1400" dirty="0" err="1"/>
              <a:t>args</a:t>
            </a:r>
            <a:r>
              <a:rPr lang="en-US" sz="1400" dirty="0"/>
              <a:t>) {</a:t>
            </a:r>
          </a:p>
          <a:p>
            <a:r>
              <a:rPr lang="en-US" sz="1400" dirty="0"/>
              <a:t>		Graph3D graph = new Graph3D();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		</a:t>
            </a:r>
            <a:r>
              <a:rPr lang="en-US" sz="1400" b="1" dirty="0" err="1">
                <a:solidFill>
                  <a:srgbClr val="FF0000"/>
                </a:solidFill>
              </a:rPr>
              <a:t>graph.draw</a:t>
            </a:r>
            <a:r>
              <a:rPr lang="en-US" sz="1400" b="1" dirty="0">
                <a:solidFill>
                  <a:srgbClr val="FF0000"/>
                </a:solidFill>
              </a:rPr>
              <a:t>(4, 4, 5);</a:t>
            </a:r>
          </a:p>
          <a:p>
            <a:r>
              <a:rPr lang="en-US" sz="1400" dirty="0"/>
              <a:t>	}</a:t>
            </a:r>
          </a:p>
          <a:p>
            <a:r>
              <a:rPr lang="en-US" sz="1400" dirty="0"/>
              <a:t>}</a:t>
            </a:r>
            <a:endParaRPr lang="th-TH" sz="1400" dirty="0"/>
          </a:p>
        </p:txBody>
      </p:sp>
      <p:sp>
        <p:nvSpPr>
          <p:cNvPr id="6" name="Rectangle 5"/>
          <p:cNvSpPr/>
          <p:nvPr/>
        </p:nvSpPr>
        <p:spPr>
          <a:xfrm>
            <a:off x="179512" y="5157192"/>
            <a:ext cx="8712967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Graph3D extends Graph2D and hence it also has draw(</a:t>
            </a:r>
            <a:r>
              <a:rPr lang="en-US" sz="2400" dirty="0" err="1"/>
              <a:t>int</a:t>
            </a:r>
            <a:r>
              <a:rPr lang="en-US" sz="2400" dirty="0"/>
              <a:t> x, </a:t>
            </a:r>
            <a:r>
              <a:rPr lang="en-US" sz="2400" dirty="0" err="1"/>
              <a:t>int</a:t>
            </a:r>
            <a:r>
              <a:rPr lang="en-US" sz="2400" dirty="0"/>
              <a:t> y) method,  and the call </a:t>
            </a:r>
            <a:r>
              <a:rPr lang="en-US" sz="2400" dirty="0" err="1"/>
              <a:t>graph.draw</a:t>
            </a:r>
            <a:r>
              <a:rPr lang="en-US" sz="2400" dirty="0"/>
              <a:t>(4 , 4); is also valid. </a:t>
            </a:r>
            <a:r>
              <a:rPr lang="en-US" sz="2400" dirty="0" smtClean="0"/>
              <a:t>When </a:t>
            </a:r>
            <a:r>
              <a:rPr lang="en-US" sz="2400" dirty="0"/>
              <a:t>we call </a:t>
            </a:r>
            <a:r>
              <a:rPr lang="en-US" sz="2400" dirty="0" err="1"/>
              <a:t>graph.draw</a:t>
            </a:r>
            <a:r>
              <a:rPr lang="en-US" sz="2400" dirty="0"/>
              <a:t>(4.4) its not really drawing a 3D graph and it does not make sense at all. I</a:t>
            </a:r>
            <a:r>
              <a:rPr lang="en-US" sz="2400" dirty="0" smtClean="0"/>
              <a:t>t </a:t>
            </a:r>
            <a:r>
              <a:rPr lang="en-US" sz="2400" dirty="0"/>
              <a:t>is violation of </a:t>
            </a:r>
            <a:r>
              <a:rPr lang="en-US" sz="2400" dirty="0" smtClean="0"/>
              <a:t>LSP.</a:t>
            </a:r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153615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14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</a:rPr>
              <a:t>The Design with Delegation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94876" y="620688"/>
            <a:ext cx="6408712" cy="1169551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public class Graph2D </a:t>
            </a:r>
            <a:r>
              <a:rPr lang="en-US" sz="1400" dirty="0" smtClean="0"/>
              <a:t>{</a:t>
            </a:r>
            <a:endParaRPr lang="en-US" sz="1400" dirty="0"/>
          </a:p>
          <a:p>
            <a:r>
              <a:rPr lang="en-US" sz="1400" b="1" dirty="0">
                <a:solidFill>
                  <a:srgbClr val="FF0000"/>
                </a:solidFill>
              </a:rPr>
              <a:t>    public void draw(</a:t>
            </a:r>
            <a:r>
              <a:rPr lang="en-US" sz="1400" b="1" dirty="0" err="1">
                <a:solidFill>
                  <a:srgbClr val="FF0000"/>
                </a:solidFill>
              </a:rPr>
              <a:t>int</a:t>
            </a:r>
            <a:r>
              <a:rPr lang="en-US" sz="1400" b="1" dirty="0">
                <a:solidFill>
                  <a:srgbClr val="FF0000"/>
                </a:solidFill>
              </a:rPr>
              <a:t> x, </a:t>
            </a:r>
            <a:r>
              <a:rPr lang="en-US" sz="1400" b="1" dirty="0" err="1">
                <a:solidFill>
                  <a:srgbClr val="FF0000"/>
                </a:solidFill>
              </a:rPr>
              <a:t>int</a:t>
            </a:r>
            <a:r>
              <a:rPr lang="en-US" sz="1400" b="1" dirty="0">
                <a:solidFill>
                  <a:srgbClr val="FF0000"/>
                </a:solidFill>
              </a:rPr>
              <a:t> y) {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System.out.println</a:t>
            </a:r>
            <a:r>
              <a:rPr lang="en-US" sz="1400" dirty="0"/>
              <a:t>("drawing a 2D co-ordinate");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603616" y="1972578"/>
            <a:ext cx="6408712" cy="1600438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n-US" sz="1400" dirty="0" smtClean="0"/>
              <a:t>public class Graph3D  {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	private Graph2D </a:t>
            </a:r>
            <a:r>
              <a:rPr lang="en-US" sz="1400" b="1" dirty="0" err="1">
                <a:solidFill>
                  <a:srgbClr val="FF0000"/>
                </a:solidFill>
              </a:rPr>
              <a:t>graph2d</a:t>
            </a:r>
            <a:r>
              <a:rPr lang="en-US" sz="1400" b="1" dirty="0">
                <a:solidFill>
                  <a:srgbClr val="FF0000"/>
                </a:solidFill>
              </a:rPr>
              <a:t> = new Graph2D();	</a:t>
            </a:r>
            <a:endParaRPr lang="en-US" sz="1400" b="1" dirty="0" smtClean="0">
              <a:solidFill>
                <a:srgbClr val="FF0000"/>
              </a:solidFill>
            </a:endParaRPr>
          </a:p>
          <a:p>
            <a:r>
              <a:rPr lang="en-US" sz="1400" b="1" dirty="0" smtClean="0"/>
              <a:t>	public void draw(</a:t>
            </a:r>
            <a:r>
              <a:rPr lang="en-US" sz="1400" b="1" dirty="0" err="1" smtClean="0"/>
              <a:t>int</a:t>
            </a:r>
            <a:r>
              <a:rPr lang="en-US" sz="1400" b="1" dirty="0" smtClean="0"/>
              <a:t> x, </a:t>
            </a:r>
            <a:r>
              <a:rPr lang="en-US" sz="1400" b="1" dirty="0" err="1" smtClean="0"/>
              <a:t>int</a:t>
            </a:r>
            <a:r>
              <a:rPr lang="en-US" sz="1400" b="1" dirty="0" smtClean="0"/>
              <a:t> y, </a:t>
            </a:r>
            <a:r>
              <a:rPr lang="en-US" sz="1400" b="1" dirty="0" err="1" smtClean="0"/>
              <a:t>int</a:t>
            </a:r>
            <a:r>
              <a:rPr lang="en-US" sz="1400" b="1" dirty="0" smtClean="0"/>
              <a:t> z){</a:t>
            </a:r>
          </a:p>
          <a:p>
            <a:r>
              <a:rPr lang="en-US" sz="1400" b="1" dirty="0"/>
              <a:t>		</a:t>
            </a:r>
            <a:r>
              <a:rPr lang="en-US" sz="1400" b="1" dirty="0" smtClean="0"/>
              <a:t>graph2d.draw(x</a:t>
            </a:r>
            <a:r>
              <a:rPr lang="en-US" sz="1400" b="1" dirty="0"/>
              <a:t>, y</a:t>
            </a:r>
            <a:r>
              <a:rPr lang="en-US" sz="1400" b="1" dirty="0" smtClean="0"/>
              <a:t>);</a:t>
            </a:r>
          </a:p>
          <a:p>
            <a:r>
              <a:rPr lang="en-US" sz="1400" dirty="0" smtClean="0"/>
              <a:t>		</a:t>
            </a:r>
            <a:r>
              <a:rPr lang="en-US" sz="1400" dirty="0" err="1" smtClean="0"/>
              <a:t>System.out.println</a:t>
            </a:r>
            <a:r>
              <a:rPr lang="en-US" sz="1400" dirty="0" smtClean="0"/>
              <a:t>("drawing a 3D co-ordinate");</a:t>
            </a:r>
          </a:p>
          <a:p>
            <a:r>
              <a:rPr lang="en-US" sz="1400" dirty="0" smtClean="0"/>
              <a:t>	}	</a:t>
            </a:r>
          </a:p>
          <a:p>
            <a:r>
              <a:rPr lang="en-US" sz="1400" dirty="0" smtClean="0"/>
              <a:t>}</a:t>
            </a:r>
            <a:endParaRPr lang="th-TH" sz="1400" dirty="0"/>
          </a:p>
        </p:txBody>
      </p:sp>
      <p:sp>
        <p:nvSpPr>
          <p:cNvPr id="7" name="Rectangle 6"/>
          <p:cNvSpPr/>
          <p:nvPr/>
        </p:nvSpPr>
        <p:spPr>
          <a:xfrm>
            <a:off x="1619850" y="3772197"/>
            <a:ext cx="6408712" cy="1384995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public class Plotter {</a:t>
            </a:r>
          </a:p>
          <a:p>
            <a:r>
              <a:rPr lang="en-US" sz="1400" dirty="0"/>
              <a:t>	public static void main(String[] </a:t>
            </a:r>
            <a:r>
              <a:rPr lang="en-US" sz="1400" dirty="0" err="1"/>
              <a:t>args</a:t>
            </a:r>
            <a:r>
              <a:rPr lang="en-US" sz="1400" dirty="0"/>
              <a:t>) {</a:t>
            </a:r>
          </a:p>
          <a:p>
            <a:r>
              <a:rPr lang="en-US" sz="1400" dirty="0"/>
              <a:t>		Graph3D graph = new Graph3D();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		</a:t>
            </a:r>
            <a:r>
              <a:rPr lang="en-US" sz="1400" b="1" dirty="0" err="1">
                <a:solidFill>
                  <a:srgbClr val="FF0000"/>
                </a:solidFill>
              </a:rPr>
              <a:t>graph.draw</a:t>
            </a:r>
            <a:r>
              <a:rPr lang="en-US" sz="1400" b="1" dirty="0">
                <a:solidFill>
                  <a:srgbClr val="FF0000"/>
                </a:solidFill>
              </a:rPr>
              <a:t>(4, 4, 5);</a:t>
            </a:r>
          </a:p>
          <a:p>
            <a:r>
              <a:rPr lang="en-US" sz="1400" dirty="0"/>
              <a:t>	}</a:t>
            </a:r>
          </a:p>
          <a:p>
            <a:r>
              <a:rPr lang="en-US" sz="1400" dirty="0"/>
              <a:t>}</a:t>
            </a:r>
            <a:endParaRPr lang="th-TH" sz="1400" dirty="0"/>
          </a:p>
        </p:txBody>
      </p:sp>
      <p:sp>
        <p:nvSpPr>
          <p:cNvPr id="6" name="Rectangle 5"/>
          <p:cNvSpPr/>
          <p:nvPr/>
        </p:nvSpPr>
        <p:spPr>
          <a:xfrm>
            <a:off x="179512" y="5445224"/>
            <a:ext cx="8712967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Now </a:t>
            </a:r>
            <a:r>
              <a:rPr lang="en-US" sz="2400" dirty="0" smtClean="0"/>
              <a:t>we </a:t>
            </a:r>
            <a:r>
              <a:rPr lang="en-US" sz="2400" dirty="0"/>
              <a:t>cannot call draw(</a:t>
            </a:r>
            <a:r>
              <a:rPr lang="en-US" sz="2400" dirty="0" err="1"/>
              <a:t>int</a:t>
            </a:r>
            <a:r>
              <a:rPr lang="en-US" sz="2400" dirty="0"/>
              <a:t> x, </a:t>
            </a:r>
            <a:r>
              <a:rPr lang="en-US" sz="2400" dirty="0" err="1"/>
              <a:t>int</a:t>
            </a:r>
            <a:r>
              <a:rPr lang="en-US" sz="2400" dirty="0"/>
              <a:t> y) method on a Graph3D object which helps in reducing confusing code and solving violation </a:t>
            </a:r>
            <a:r>
              <a:rPr lang="en-US" sz="2400" dirty="0" smtClean="0"/>
              <a:t>of LSP.</a:t>
            </a:r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180228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15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827584" y="0"/>
            <a:ext cx="7632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Interface Segregation </a:t>
            </a:r>
            <a:r>
              <a:rPr lang="en-US" sz="4000" b="1" dirty="0" smtClean="0">
                <a:solidFill>
                  <a:srgbClr val="0070C0"/>
                </a:solidFill>
              </a:rPr>
              <a:t>Principle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528" y="1056043"/>
            <a:ext cx="8424936" cy="5078313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sz="4000" b="1" dirty="0" smtClean="0">
                <a:solidFill>
                  <a:srgbClr val="FF0000"/>
                </a:solidFill>
                <a:ea typeface="SimSun" pitchFamily="2" charset="-122"/>
              </a:rPr>
              <a:t>Clients </a:t>
            </a:r>
            <a:r>
              <a:rPr lang="en-US" altLang="zh-CN" sz="4000" b="1" dirty="0">
                <a:solidFill>
                  <a:srgbClr val="FF0000"/>
                </a:solidFill>
                <a:ea typeface="SimSun" pitchFamily="2" charset="-122"/>
              </a:rPr>
              <a:t>should not be forced to depend on methods that they do not use</a:t>
            </a:r>
            <a:r>
              <a:rPr lang="en-US" altLang="zh-CN" sz="4000" b="1" dirty="0" smtClean="0">
                <a:solidFill>
                  <a:srgbClr val="FF0000"/>
                </a:solidFill>
                <a:ea typeface="SimSun" pitchFamily="2" charset="-122"/>
              </a:rPr>
              <a:t>.  </a:t>
            </a:r>
            <a:endParaRPr lang="en-US" altLang="zh-CN" sz="4000" b="1" dirty="0">
              <a:solidFill>
                <a:srgbClr val="FF0000"/>
              </a:solidFill>
              <a:ea typeface="SimSun" pitchFamily="2" charset="-122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sz="4000" dirty="0" smtClean="0">
                <a:ea typeface="SimSun" pitchFamily="2" charset="-122"/>
              </a:rPr>
              <a:t>When </a:t>
            </a:r>
            <a:r>
              <a:rPr lang="en-US" altLang="zh-CN" sz="4000" dirty="0">
                <a:ea typeface="SimSun" pitchFamily="2" charset="-122"/>
              </a:rPr>
              <a:t>we </a:t>
            </a:r>
            <a:r>
              <a:rPr lang="en-US" altLang="zh-CN" sz="4000" dirty="0">
                <a:solidFill>
                  <a:srgbClr val="0070C0"/>
                </a:solidFill>
                <a:ea typeface="SimSun" pitchFamily="2" charset="-122"/>
              </a:rPr>
              <a:t>bundle functions for different clients </a:t>
            </a:r>
            <a:r>
              <a:rPr lang="en-US" altLang="zh-CN" sz="4000" dirty="0">
                <a:ea typeface="SimSun" pitchFamily="2" charset="-122"/>
              </a:rPr>
              <a:t>into </a:t>
            </a:r>
            <a:r>
              <a:rPr lang="en-US" altLang="zh-CN" sz="4000" dirty="0">
                <a:solidFill>
                  <a:srgbClr val="0070C0"/>
                </a:solidFill>
                <a:ea typeface="SimSun" pitchFamily="2" charset="-122"/>
              </a:rPr>
              <a:t>one interface/class</a:t>
            </a:r>
            <a:r>
              <a:rPr lang="en-US" altLang="zh-CN" sz="4000" dirty="0">
                <a:ea typeface="SimSun" pitchFamily="2" charset="-122"/>
              </a:rPr>
              <a:t>, we create unnecessary coupling among the </a:t>
            </a:r>
            <a:r>
              <a:rPr lang="en-US" altLang="zh-CN" sz="4000" dirty="0" smtClean="0">
                <a:ea typeface="SimSun" pitchFamily="2" charset="-122"/>
              </a:rPr>
              <a:t>clients.</a:t>
            </a:r>
          </a:p>
          <a:p>
            <a:pPr marL="571500" indent="-5715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4000" dirty="0" smtClean="0">
                <a:ea typeface="SimSun" pitchFamily="2" charset="-122"/>
              </a:rPr>
              <a:t>When </a:t>
            </a:r>
            <a:r>
              <a:rPr lang="en-US" altLang="zh-CN" sz="4000" dirty="0">
                <a:ea typeface="SimSun" pitchFamily="2" charset="-122"/>
              </a:rPr>
              <a:t>one client causes the interface to change, all other clients are forced to recompile.</a:t>
            </a:r>
            <a:endParaRPr lang="en-US" altLang="th-TH" sz="4000" dirty="0"/>
          </a:p>
        </p:txBody>
      </p:sp>
    </p:spTree>
    <p:extLst>
      <p:ext uri="{BB962C8B-B14F-4D97-AF65-F5344CB8AC3E}">
        <p14:creationId xmlns:p14="http://schemas.microsoft.com/office/powerpoint/2010/main" val="88394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16</a:t>
            </a:fld>
            <a:endParaRPr lang="th-TH"/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27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altLang="en-US" sz="4000" b="1" dirty="0" smtClean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17920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2590800"/>
          </a:xfrm>
        </p:spPr>
        <p:txBody>
          <a:bodyPr/>
          <a:lstStyle/>
          <a:p>
            <a:r>
              <a:rPr lang="en-US" altLang="en-US" sz="2800" smtClean="0"/>
              <a:t>Java has two interfaces for mouse events, one for common mouse events (MouseListener) and one for motion events (MouseMotionListener). Grouping all events into one interface would have violated the ISP.</a:t>
            </a:r>
          </a:p>
        </p:txBody>
      </p:sp>
      <p:sp>
        <p:nvSpPr>
          <p:cNvPr id="179204" name="TextBox 3"/>
          <p:cNvSpPr txBox="1">
            <a:spLocks noChangeArrowheads="1"/>
          </p:cNvSpPr>
          <p:nvPr/>
        </p:nvSpPr>
        <p:spPr bwMode="auto">
          <a:xfrm>
            <a:off x="304800" y="4114800"/>
            <a:ext cx="4154488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interface</a:t>
            </a:r>
            <a:r>
              <a:rPr lang="en-US" altLang="en-US" sz="2000"/>
              <a:t> MouseListener {</a:t>
            </a:r>
            <a:br>
              <a:rPr lang="en-US" altLang="en-US" sz="2000"/>
            </a:br>
            <a:r>
              <a:rPr lang="en-US" altLang="en-US" sz="2000"/>
              <a:t>  </a:t>
            </a:r>
            <a:r>
              <a:rPr lang="en-US" altLang="en-US" sz="2000" b="1"/>
              <a:t>void</a:t>
            </a:r>
            <a:r>
              <a:rPr lang="en-US" altLang="en-US" sz="2000"/>
              <a:t> mouseClicked(MouseEvent e);</a:t>
            </a:r>
            <a:br>
              <a:rPr lang="en-US" altLang="en-US" sz="2000"/>
            </a:br>
            <a:r>
              <a:rPr lang="en-US" altLang="en-US" sz="2000"/>
              <a:t>  </a:t>
            </a:r>
            <a:r>
              <a:rPr lang="en-US" altLang="en-US" sz="2000" b="1"/>
              <a:t>void</a:t>
            </a:r>
            <a:r>
              <a:rPr lang="en-US" altLang="en-US" sz="2000"/>
              <a:t> mousePressed(MouseEvent e);</a:t>
            </a:r>
            <a:br>
              <a:rPr lang="en-US" altLang="en-US" sz="2000"/>
            </a:br>
            <a:r>
              <a:rPr lang="en-US" altLang="en-US" sz="2000"/>
              <a:t>  </a:t>
            </a:r>
            <a:r>
              <a:rPr lang="en-US" altLang="en-US" sz="2000" b="1"/>
              <a:t>void</a:t>
            </a:r>
            <a:r>
              <a:rPr lang="en-US" altLang="en-US" sz="2000"/>
              <a:t> mouseReleased(MouseEvent e);</a:t>
            </a:r>
            <a:br>
              <a:rPr lang="en-US" altLang="en-US" sz="2000"/>
            </a:br>
            <a:r>
              <a:rPr lang="en-US" altLang="en-US" sz="2000"/>
              <a:t>  </a:t>
            </a:r>
            <a:r>
              <a:rPr lang="en-US" altLang="en-US" sz="2000" b="1"/>
              <a:t>void</a:t>
            </a:r>
            <a:r>
              <a:rPr lang="en-US" altLang="en-US" sz="2000"/>
              <a:t> mouseEntered(MouseEvent e);</a:t>
            </a:r>
            <a:br>
              <a:rPr lang="en-US" altLang="en-US" sz="2000"/>
            </a:br>
            <a:r>
              <a:rPr lang="en-US" altLang="en-US" sz="2000"/>
              <a:t>  </a:t>
            </a:r>
            <a:r>
              <a:rPr lang="en-US" altLang="en-US" sz="2000" b="1"/>
              <a:t>void</a:t>
            </a:r>
            <a:r>
              <a:rPr lang="en-US" altLang="en-US" sz="2000"/>
              <a:t> mouseExited(MouseEvent e);</a:t>
            </a:r>
            <a:br>
              <a:rPr lang="en-US" altLang="en-US" sz="2000"/>
            </a:br>
            <a:r>
              <a:rPr lang="en-US" altLang="en-US" sz="2000"/>
              <a:t>}</a:t>
            </a:r>
          </a:p>
        </p:txBody>
      </p:sp>
      <p:sp>
        <p:nvSpPr>
          <p:cNvPr id="179205" name="TextBox 4"/>
          <p:cNvSpPr txBox="1">
            <a:spLocks noChangeArrowheads="1"/>
          </p:cNvSpPr>
          <p:nvPr/>
        </p:nvSpPr>
        <p:spPr bwMode="auto">
          <a:xfrm>
            <a:off x="4724400" y="4162425"/>
            <a:ext cx="41116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interface</a:t>
            </a:r>
            <a:r>
              <a:rPr lang="en-US" altLang="en-US" sz="2000"/>
              <a:t> MouseMotionListener {</a:t>
            </a:r>
            <a:br>
              <a:rPr lang="en-US" altLang="en-US" sz="2000"/>
            </a:br>
            <a:r>
              <a:rPr lang="en-US" altLang="en-US" sz="2000"/>
              <a:t>  </a:t>
            </a:r>
            <a:r>
              <a:rPr lang="en-US" altLang="en-US" sz="2000" b="1"/>
              <a:t>void</a:t>
            </a:r>
            <a:r>
              <a:rPr lang="en-US" altLang="en-US" sz="2000"/>
              <a:t> mouseDragged(MouseEvent e);</a:t>
            </a:r>
            <a:br>
              <a:rPr lang="en-US" altLang="en-US" sz="2000"/>
            </a:br>
            <a:r>
              <a:rPr lang="en-US" altLang="en-US" sz="2000"/>
              <a:t>  </a:t>
            </a:r>
            <a:r>
              <a:rPr lang="en-US" altLang="en-US" sz="2000" b="1"/>
              <a:t>void</a:t>
            </a:r>
            <a:r>
              <a:rPr lang="en-US" altLang="en-US" sz="2000"/>
              <a:t> mouseMoved(MouseEvent e);</a:t>
            </a:r>
            <a:br>
              <a:rPr lang="en-US" altLang="en-US" sz="2000"/>
            </a:br>
            <a:r>
              <a:rPr lang="en-US" altLang="en-US" sz="20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220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18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827584" y="0"/>
            <a:ext cx="7632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</a:rPr>
              <a:t>The Design Violating ISP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8482" y="960584"/>
            <a:ext cx="3892415" cy="13849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public interface Athlete {</a:t>
            </a:r>
          </a:p>
          <a:p>
            <a:r>
              <a:rPr lang="en-US" sz="1400" dirty="0"/>
              <a:t>    void compete();</a:t>
            </a:r>
          </a:p>
          <a:p>
            <a:r>
              <a:rPr lang="en-US" sz="1400" dirty="0"/>
              <a:t>    void swim();</a:t>
            </a:r>
          </a:p>
          <a:p>
            <a:r>
              <a:rPr lang="en-US" sz="1400" dirty="0"/>
              <a:t>    void </a:t>
            </a:r>
            <a:r>
              <a:rPr lang="en-US" sz="1400" dirty="0" err="1"/>
              <a:t>highJump</a:t>
            </a:r>
            <a:r>
              <a:rPr lang="en-US" sz="1400" dirty="0"/>
              <a:t>();</a:t>
            </a:r>
          </a:p>
          <a:p>
            <a:r>
              <a:rPr lang="en-US" sz="1400" dirty="0"/>
              <a:t>    void </a:t>
            </a:r>
            <a:r>
              <a:rPr lang="en-US" sz="1400" dirty="0" err="1"/>
              <a:t>longJump</a:t>
            </a:r>
            <a:r>
              <a:rPr lang="en-US" sz="1400" dirty="0"/>
              <a:t>();</a:t>
            </a:r>
          </a:p>
          <a:p>
            <a:r>
              <a:rPr lang="en-US" sz="1400" dirty="0"/>
              <a:t>}</a:t>
            </a:r>
            <a:endParaRPr lang="th-TH" sz="1400" dirty="0"/>
          </a:p>
        </p:txBody>
      </p:sp>
      <p:sp>
        <p:nvSpPr>
          <p:cNvPr id="5" name="Rectangle 4"/>
          <p:cNvSpPr/>
          <p:nvPr/>
        </p:nvSpPr>
        <p:spPr>
          <a:xfrm>
            <a:off x="4283968" y="836712"/>
            <a:ext cx="4572000" cy="35394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dirty="0"/>
              <a:t>public class </a:t>
            </a:r>
            <a:r>
              <a:rPr lang="en-US" sz="1400" dirty="0" err="1" smtClean="0"/>
              <a:t>JohnDoeSwimmet</a:t>
            </a:r>
            <a:r>
              <a:rPr lang="en-US" sz="1400" dirty="0" smtClean="0"/>
              <a:t> </a:t>
            </a:r>
            <a:r>
              <a:rPr lang="en-US" sz="1400" dirty="0"/>
              <a:t>implements Athlete {</a:t>
            </a:r>
          </a:p>
          <a:p>
            <a:r>
              <a:rPr lang="en-US" sz="1400" dirty="0"/>
              <a:t>    @Override</a:t>
            </a:r>
          </a:p>
          <a:p>
            <a:r>
              <a:rPr lang="en-US" sz="1400" dirty="0"/>
              <a:t>    public void compete() {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System.out.println</a:t>
            </a:r>
            <a:r>
              <a:rPr lang="en-US" sz="1400" dirty="0"/>
              <a:t>("John Doe started competing");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@Override</a:t>
            </a:r>
          </a:p>
          <a:p>
            <a:r>
              <a:rPr lang="en-US" sz="1400" dirty="0"/>
              <a:t>    public void swim() {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System.out.println</a:t>
            </a:r>
            <a:r>
              <a:rPr lang="en-US" sz="1400" dirty="0"/>
              <a:t>("John Doe started swimming");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@Override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public void </a:t>
            </a:r>
            <a:r>
              <a:rPr lang="en-US" sz="1400" dirty="0" err="1">
                <a:solidFill>
                  <a:srgbClr val="FF0000"/>
                </a:solidFill>
              </a:rPr>
              <a:t>highJump</a:t>
            </a:r>
            <a:r>
              <a:rPr lang="en-US" sz="1400" dirty="0">
                <a:solidFill>
                  <a:srgbClr val="FF0000"/>
                </a:solidFill>
              </a:rPr>
              <a:t>() {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}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@Override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public void </a:t>
            </a:r>
            <a:r>
              <a:rPr lang="en-US" sz="1400" dirty="0" err="1">
                <a:solidFill>
                  <a:srgbClr val="FF0000"/>
                </a:solidFill>
              </a:rPr>
              <a:t>longJump</a:t>
            </a:r>
            <a:r>
              <a:rPr lang="en-US" sz="1400" dirty="0">
                <a:solidFill>
                  <a:srgbClr val="FF0000"/>
                </a:solidFill>
              </a:rPr>
              <a:t>() {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}</a:t>
            </a:r>
          </a:p>
          <a:p>
            <a:r>
              <a:rPr lang="en-US" sz="1400" dirty="0"/>
              <a:t>}</a:t>
            </a:r>
            <a:endParaRPr lang="th-TH" sz="1400" dirty="0"/>
          </a:p>
        </p:txBody>
      </p:sp>
      <p:sp>
        <p:nvSpPr>
          <p:cNvPr id="6" name="Rectangle 5"/>
          <p:cNvSpPr/>
          <p:nvPr/>
        </p:nvSpPr>
        <p:spPr>
          <a:xfrm>
            <a:off x="251520" y="4717923"/>
            <a:ext cx="4680520" cy="3077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public class </a:t>
            </a:r>
            <a:r>
              <a:rPr lang="en-US" sz="1400" dirty="0" err="1" smtClean="0"/>
              <a:t>JoeJumper</a:t>
            </a:r>
            <a:r>
              <a:rPr lang="en-US" sz="1400" dirty="0" smtClean="0"/>
              <a:t> </a:t>
            </a:r>
            <a:r>
              <a:rPr lang="en-US" sz="1400" dirty="0"/>
              <a:t>implements Athlete </a:t>
            </a:r>
            <a:r>
              <a:rPr lang="en-US" sz="1400" dirty="0" smtClean="0"/>
              <a:t>{ }//?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250745" y="5373216"/>
            <a:ext cx="8578825" cy="954107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n-US" dirty="0"/>
              <a:t>When one client causes the interface to change, all other clients are forced to recompile.</a:t>
            </a:r>
          </a:p>
        </p:txBody>
      </p:sp>
    </p:spTree>
    <p:extLst>
      <p:ext uri="{BB962C8B-B14F-4D97-AF65-F5344CB8AC3E}">
        <p14:creationId xmlns:p14="http://schemas.microsoft.com/office/powerpoint/2010/main" val="372538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19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827584" y="0"/>
            <a:ext cx="7632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</a:rPr>
              <a:t>The Design with ISP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8482" y="960584"/>
            <a:ext cx="3892415" cy="28931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public interface Athlete {</a:t>
            </a:r>
          </a:p>
          <a:p>
            <a:r>
              <a:rPr lang="en-US" sz="1400" dirty="0"/>
              <a:t>    void compete();</a:t>
            </a:r>
          </a:p>
          <a:p>
            <a:r>
              <a:rPr lang="en-US" sz="1400" dirty="0" smtClean="0"/>
              <a:t>}</a:t>
            </a:r>
          </a:p>
          <a:p>
            <a:endParaRPr lang="en-US" sz="1400" dirty="0"/>
          </a:p>
          <a:p>
            <a:r>
              <a:rPr lang="en-US" sz="1400" dirty="0"/>
              <a:t>public interface </a:t>
            </a:r>
            <a:r>
              <a:rPr lang="en-US" sz="1400" dirty="0" err="1"/>
              <a:t>SwimmingAthlete</a:t>
            </a:r>
            <a:r>
              <a:rPr lang="en-US" sz="1400" dirty="0"/>
              <a:t> extends Athlete {</a:t>
            </a:r>
          </a:p>
          <a:p>
            <a:r>
              <a:rPr lang="en-US" sz="1400" dirty="0"/>
              <a:t>    void swim();</a:t>
            </a:r>
          </a:p>
          <a:p>
            <a:r>
              <a:rPr lang="en-US" sz="1400" dirty="0" smtClean="0"/>
              <a:t>}</a:t>
            </a:r>
          </a:p>
          <a:p>
            <a:endParaRPr lang="en-US" sz="1400" dirty="0"/>
          </a:p>
          <a:p>
            <a:r>
              <a:rPr lang="en-US" sz="1400" dirty="0"/>
              <a:t>public interface </a:t>
            </a:r>
            <a:r>
              <a:rPr lang="en-US" sz="1400" dirty="0" err="1"/>
              <a:t>JumpingAthlete</a:t>
            </a:r>
            <a:r>
              <a:rPr lang="en-US" sz="1400" dirty="0"/>
              <a:t> extends Athlete {</a:t>
            </a:r>
          </a:p>
          <a:p>
            <a:r>
              <a:rPr lang="en-US" sz="1400" dirty="0"/>
              <a:t>    void </a:t>
            </a:r>
            <a:r>
              <a:rPr lang="en-US" sz="1400" dirty="0" err="1"/>
              <a:t>highJump</a:t>
            </a:r>
            <a:r>
              <a:rPr lang="en-US" sz="1400" dirty="0"/>
              <a:t>();</a:t>
            </a:r>
          </a:p>
          <a:p>
            <a:r>
              <a:rPr lang="en-US" sz="1400" dirty="0"/>
              <a:t>    void </a:t>
            </a:r>
            <a:r>
              <a:rPr lang="en-US" sz="1400" dirty="0" err="1"/>
              <a:t>longJump</a:t>
            </a:r>
            <a:r>
              <a:rPr lang="en-US" sz="1400" dirty="0"/>
              <a:t>();</a:t>
            </a:r>
          </a:p>
          <a:p>
            <a:r>
              <a:rPr lang="en-US" sz="1400" dirty="0"/>
              <a:t>}</a:t>
            </a:r>
            <a:endParaRPr lang="th-TH" sz="1400" dirty="0"/>
          </a:p>
        </p:txBody>
      </p:sp>
      <p:sp>
        <p:nvSpPr>
          <p:cNvPr id="5" name="Rectangle 4"/>
          <p:cNvSpPr/>
          <p:nvPr/>
        </p:nvSpPr>
        <p:spPr>
          <a:xfrm>
            <a:off x="4285812" y="1003691"/>
            <a:ext cx="4572000" cy="24622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dirty="0"/>
              <a:t>public class </a:t>
            </a:r>
            <a:r>
              <a:rPr lang="en-US" sz="1400" dirty="0" err="1" smtClean="0"/>
              <a:t>JohnDoeSwimmer</a:t>
            </a:r>
            <a:r>
              <a:rPr lang="en-US" sz="1400" dirty="0" smtClean="0"/>
              <a:t> </a:t>
            </a:r>
            <a:r>
              <a:rPr lang="en-US" sz="1400" dirty="0"/>
              <a:t>implements </a:t>
            </a:r>
            <a:r>
              <a:rPr lang="en-US" sz="1400" dirty="0" err="1"/>
              <a:t>SwimmingAthlete</a:t>
            </a:r>
            <a:r>
              <a:rPr lang="en-US" sz="1400" dirty="0"/>
              <a:t> {</a:t>
            </a:r>
          </a:p>
          <a:p>
            <a:r>
              <a:rPr lang="en-US" sz="1400" dirty="0"/>
              <a:t>    @Override</a:t>
            </a:r>
          </a:p>
          <a:p>
            <a:r>
              <a:rPr lang="en-US" sz="1400" dirty="0"/>
              <a:t>    public void compete() {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System.out.println</a:t>
            </a:r>
            <a:r>
              <a:rPr lang="en-US" sz="1400" dirty="0"/>
              <a:t>("John Doe started competing");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@Override</a:t>
            </a:r>
          </a:p>
          <a:p>
            <a:r>
              <a:rPr lang="en-US" sz="1400" dirty="0"/>
              <a:t>    public void swim() {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System.out.println</a:t>
            </a:r>
            <a:r>
              <a:rPr lang="en-US" sz="1400" dirty="0"/>
              <a:t>("John Doe started swimming");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</a:t>
            </a:r>
            <a:endParaRPr lang="th-TH" sz="1400" dirty="0"/>
          </a:p>
        </p:txBody>
      </p:sp>
      <p:sp>
        <p:nvSpPr>
          <p:cNvPr id="9" name="Rectangle 8"/>
          <p:cNvSpPr/>
          <p:nvPr/>
        </p:nvSpPr>
        <p:spPr>
          <a:xfrm>
            <a:off x="138482" y="4149080"/>
            <a:ext cx="4680520" cy="3077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public class </a:t>
            </a:r>
            <a:r>
              <a:rPr lang="en-US" sz="1400" dirty="0" err="1" smtClean="0"/>
              <a:t>JoeJumper</a:t>
            </a:r>
            <a:r>
              <a:rPr lang="en-US" sz="1400" dirty="0" smtClean="0"/>
              <a:t> </a:t>
            </a:r>
            <a:r>
              <a:rPr lang="en-US" sz="1400" dirty="0"/>
              <a:t>implements Athlete </a:t>
            </a:r>
            <a:r>
              <a:rPr lang="en-US" sz="1400" dirty="0" smtClean="0"/>
              <a:t>{ } //?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6913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116632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Design </a:t>
            </a:r>
            <a:r>
              <a:rPr lang="en-US" sz="4000" b="1" dirty="0" smtClean="0"/>
              <a:t>principles</a:t>
            </a:r>
            <a:endParaRPr lang="en-US" sz="4000" b="1" dirty="0"/>
          </a:p>
          <a:p>
            <a:pPr algn="ctr"/>
            <a:endParaRPr lang="en-US" sz="4000" b="1" dirty="0" smtClean="0"/>
          </a:p>
          <a:p>
            <a:pPr algn="ctr"/>
            <a:endParaRPr lang="en-US" sz="4000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107504" y="1012954"/>
            <a:ext cx="878497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High-level principles </a:t>
            </a:r>
            <a:endParaRPr lang="en-US" b="1" dirty="0"/>
          </a:p>
          <a:p>
            <a:r>
              <a:rPr lang="en-US" dirty="0"/>
              <a:t>‣ 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dirty="0"/>
              <a:t>ingle </a:t>
            </a:r>
            <a:r>
              <a:rPr lang="en-US" dirty="0" smtClean="0"/>
              <a:t>Responsibility</a:t>
            </a:r>
            <a:endParaRPr lang="en-US" dirty="0"/>
          </a:p>
          <a:p>
            <a:r>
              <a:rPr lang="en-US" dirty="0"/>
              <a:t>‣ </a:t>
            </a:r>
            <a:r>
              <a:rPr lang="en-US" b="1" dirty="0" smtClean="0">
                <a:solidFill>
                  <a:srgbClr val="FF0000"/>
                </a:solidFill>
              </a:rPr>
              <a:t>O</a:t>
            </a:r>
            <a:r>
              <a:rPr lang="en-US" dirty="0" smtClean="0"/>
              <a:t>pen/Closed</a:t>
            </a:r>
            <a:endParaRPr lang="en-US" dirty="0"/>
          </a:p>
          <a:p>
            <a:r>
              <a:rPr lang="en-US" dirty="0"/>
              <a:t>‣ </a:t>
            </a:r>
            <a:r>
              <a:rPr lang="en-US" b="1" dirty="0" err="1">
                <a:solidFill>
                  <a:srgbClr val="FF0000"/>
                </a:solidFill>
              </a:rPr>
              <a:t>L</a:t>
            </a:r>
            <a:r>
              <a:rPr lang="en-US" dirty="0" err="1"/>
              <a:t>iskov</a:t>
            </a:r>
            <a:r>
              <a:rPr lang="en-US" dirty="0"/>
              <a:t> Substitution Principle</a:t>
            </a:r>
          </a:p>
          <a:p>
            <a:r>
              <a:rPr lang="en-US" dirty="0"/>
              <a:t>‣ </a:t>
            </a:r>
            <a:r>
              <a:rPr lang="en-US" b="1" dirty="0">
                <a:solidFill>
                  <a:srgbClr val="FF0000"/>
                </a:solidFill>
              </a:rPr>
              <a:t>I</a:t>
            </a:r>
            <a:r>
              <a:rPr lang="en-US" dirty="0"/>
              <a:t>nterface Segregation</a:t>
            </a:r>
          </a:p>
          <a:p>
            <a:r>
              <a:rPr lang="en-US" dirty="0"/>
              <a:t>‣ </a:t>
            </a:r>
            <a:r>
              <a:rPr lang="en-US" b="1" dirty="0">
                <a:solidFill>
                  <a:srgbClr val="FF0000"/>
                </a:solidFill>
              </a:rPr>
              <a:t>D</a:t>
            </a:r>
            <a:r>
              <a:rPr lang="en-US" dirty="0"/>
              <a:t>ependency </a:t>
            </a:r>
            <a:r>
              <a:rPr lang="en-US" dirty="0" smtClean="0"/>
              <a:t>Inversion</a:t>
            </a:r>
          </a:p>
          <a:p>
            <a:endParaRPr lang="en-US" dirty="0" smtClean="0"/>
          </a:p>
          <a:p>
            <a:r>
              <a:rPr lang="en-US" b="1" dirty="0" smtClean="0"/>
              <a:t>Low-level </a:t>
            </a:r>
            <a:r>
              <a:rPr lang="en-US" b="1" dirty="0"/>
              <a:t>principles </a:t>
            </a:r>
            <a:r>
              <a:rPr lang="en-US" b="1" dirty="0" smtClean="0"/>
              <a:t> </a:t>
            </a:r>
            <a:endParaRPr lang="en-US" b="1" dirty="0"/>
          </a:p>
          <a:p>
            <a:r>
              <a:rPr lang="en-US" dirty="0"/>
              <a:t>‣ Encapsulate what varies</a:t>
            </a:r>
          </a:p>
          <a:p>
            <a:r>
              <a:rPr lang="en-US" dirty="0"/>
              <a:t>‣ </a:t>
            </a:r>
            <a:r>
              <a:rPr lang="en-US" dirty="0" smtClean="0"/>
              <a:t>Program </a:t>
            </a:r>
            <a:r>
              <a:rPr lang="en-US" dirty="0"/>
              <a:t>to interfaces, not </a:t>
            </a:r>
            <a:r>
              <a:rPr lang="en-US" dirty="0" smtClean="0"/>
              <a:t>implementations</a:t>
            </a:r>
            <a:endParaRPr lang="en-US" dirty="0"/>
          </a:p>
          <a:p>
            <a:r>
              <a:rPr lang="en-US" dirty="0"/>
              <a:t>‣ </a:t>
            </a:r>
            <a:r>
              <a:rPr lang="en-US" dirty="0" smtClean="0"/>
              <a:t>Favor </a:t>
            </a:r>
            <a:r>
              <a:rPr lang="en-US" dirty="0"/>
              <a:t>composition over inheritance</a:t>
            </a:r>
          </a:p>
          <a:p>
            <a:r>
              <a:rPr lang="en-US" dirty="0" smtClean="0"/>
              <a:t>‣ </a:t>
            </a:r>
            <a:r>
              <a:rPr lang="en-US" dirty="0"/>
              <a:t>Strive for loose coupling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17758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20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3059832" y="0"/>
            <a:ext cx="19108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prstClr val="black"/>
                </a:solidFill>
              </a:rPr>
              <a:t>Adapter</a:t>
            </a:r>
            <a:endParaRPr lang="th-TH" dirty="0"/>
          </a:p>
        </p:txBody>
      </p:sp>
      <p:sp>
        <p:nvSpPr>
          <p:cNvPr id="4" name="Rectangle 3"/>
          <p:cNvSpPr/>
          <p:nvPr/>
        </p:nvSpPr>
        <p:spPr>
          <a:xfrm>
            <a:off x="194645" y="855901"/>
            <a:ext cx="3858166" cy="3970318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n-US" sz="3600" b="1" dirty="0" smtClean="0"/>
              <a:t>Behavioral </a:t>
            </a:r>
            <a:r>
              <a:rPr lang="en-US" sz="3600" b="1" dirty="0"/>
              <a:t>Patterns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observer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decorator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</a:t>
            </a:r>
            <a:r>
              <a:rPr lang="en-US" sz="3600" dirty="0" smtClean="0"/>
              <a:t>trategy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</a:t>
            </a:r>
            <a:r>
              <a:rPr lang="en-US" sz="3600" dirty="0" smtClean="0"/>
              <a:t>ommand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</a:t>
            </a:r>
            <a:r>
              <a:rPr lang="en-US" sz="3600" dirty="0" smtClean="0"/>
              <a:t>emplate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4355976" y="855901"/>
            <a:ext cx="4572000" cy="3416320"/>
          </a:xfrm>
          <a:prstGeom prst="rect">
            <a:avLst/>
          </a:prstGeom>
          <a:solidFill>
            <a:srgbClr val="FFFFCC"/>
          </a:solidFill>
        </p:spPr>
        <p:txBody>
          <a:bodyPr>
            <a:spAutoFit/>
          </a:bodyPr>
          <a:lstStyle/>
          <a:p>
            <a:pPr lvl="0"/>
            <a:r>
              <a:rPr lang="en-US" sz="3600" b="1" dirty="0">
                <a:solidFill>
                  <a:prstClr val="black"/>
                </a:solidFill>
              </a:rPr>
              <a:t>Creational Patterns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</a:rPr>
              <a:t>factory method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</a:rPr>
              <a:t>abstract factory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</a:rPr>
              <a:t>s</a:t>
            </a:r>
            <a:r>
              <a:rPr lang="en-US" sz="3600" dirty="0" smtClean="0">
                <a:solidFill>
                  <a:prstClr val="black"/>
                </a:solidFill>
              </a:rPr>
              <a:t>ingleton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prstClr val="black"/>
              </a:solidFill>
            </a:endParaRPr>
          </a:p>
          <a:p>
            <a:pPr lvl="0"/>
            <a:endParaRPr lang="th-TH" sz="36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4645" y="5013176"/>
            <a:ext cx="8733331" cy="1631216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n-US" sz="3600" b="1" dirty="0"/>
              <a:t>Structural Patterns </a:t>
            </a:r>
            <a:r>
              <a:rPr lang="en-US" b="1" dirty="0"/>
              <a:t>~ ease design </a:t>
            </a:r>
            <a:r>
              <a:rPr lang="en-US" b="1" dirty="0" smtClean="0"/>
              <a:t>by identifying a simple </a:t>
            </a:r>
            <a:r>
              <a:rPr lang="en-US" b="1" dirty="0"/>
              <a:t>way to </a:t>
            </a:r>
            <a:r>
              <a:rPr lang="en-US" b="1" dirty="0" smtClean="0"/>
              <a:t>realize relationships </a:t>
            </a:r>
            <a:r>
              <a:rPr lang="en-US" b="1" dirty="0"/>
              <a:t>between entities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rgbClr val="FF0000"/>
                </a:solidFill>
              </a:rPr>
              <a:t>adapter</a:t>
            </a:r>
            <a:endParaRPr lang="th-TH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51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21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3419872" y="0"/>
            <a:ext cx="19865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Problem</a:t>
            </a:r>
            <a:endParaRPr lang="th-TH" sz="4000" b="1" dirty="0"/>
          </a:p>
        </p:txBody>
      </p:sp>
      <p:sp>
        <p:nvSpPr>
          <p:cNvPr id="5" name="Rectangle 4"/>
          <p:cNvSpPr/>
          <p:nvPr/>
        </p:nvSpPr>
        <p:spPr>
          <a:xfrm>
            <a:off x="278218" y="1052736"/>
            <a:ext cx="8527210" cy="1754326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Interface Incompatibility, and you</a:t>
            </a:r>
          </a:p>
          <a:p>
            <a:pPr algn="ctr"/>
            <a:r>
              <a:rPr lang="en-US" sz="3600" b="1" dirty="0"/>
              <a:t>{</a:t>
            </a:r>
            <a:r>
              <a:rPr lang="en-US" sz="3600" b="1" dirty="0">
                <a:solidFill>
                  <a:srgbClr val="FF0000"/>
                </a:solidFill>
              </a:rPr>
              <a:t>cannot</a:t>
            </a:r>
            <a:r>
              <a:rPr lang="en-US" sz="3600" b="1" dirty="0"/>
              <a:t>, </a:t>
            </a:r>
            <a:r>
              <a:rPr lang="en-US" sz="3600" b="1" dirty="0">
                <a:solidFill>
                  <a:srgbClr val="FF0000"/>
                </a:solidFill>
              </a:rPr>
              <a:t>don’t want to</a:t>
            </a:r>
            <a:r>
              <a:rPr lang="en-US" sz="3600" b="1" dirty="0"/>
              <a:t>} change the</a:t>
            </a:r>
          </a:p>
          <a:p>
            <a:pPr algn="ctr"/>
            <a:r>
              <a:rPr lang="en-US" sz="3600" b="1" dirty="0"/>
              <a:t>interface of the library you want to </a:t>
            </a:r>
            <a:r>
              <a:rPr lang="en-US" sz="3600" b="1" dirty="0" smtClean="0"/>
              <a:t>use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443" y="3284984"/>
            <a:ext cx="454342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120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22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475656" y="0"/>
            <a:ext cx="61749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Adapter / Wrapper</a:t>
            </a:r>
            <a:endParaRPr lang="th-TH" sz="4000" b="1" dirty="0"/>
          </a:p>
        </p:txBody>
      </p:sp>
      <p:sp>
        <p:nvSpPr>
          <p:cNvPr id="5" name="Rectangle 4"/>
          <p:cNvSpPr/>
          <p:nvPr/>
        </p:nvSpPr>
        <p:spPr>
          <a:xfrm>
            <a:off x="278218" y="1052736"/>
            <a:ext cx="8527210" cy="1754326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The Adapter Pattern converts the</a:t>
            </a:r>
          </a:p>
          <a:p>
            <a:pPr algn="ctr"/>
            <a:r>
              <a:rPr lang="en-US" sz="3600" b="1" dirty="0"/>
              <a:t>interface of a class into another</a:t>
            </a:r>
          </a:p>
          <a:p>
            <a:pPr algn="ctr"/>
            <a:r>
              <a:rPr lang="en-US" sz="3600" b="1" dirty="0"/>
              <a:t>interface the client expects.</a:t>
            </a:r>
            <a:endParaRPr lang="en-US" sz="3600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274909"/>
            <a:ext cx="454342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984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23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475656" y="0"/>
            <a:ext cx="61749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Example</a:t>
            </a:r>
            <a:endParaRPr lang="th-TH" sz="4000" b="1" dirty="0"/>
          </a:p>
        </p:txBody>
      </p:sp>
      <p:sp>
        <p:nvSpPr>
          <p:cNvPr id="5" name="Rectangle 4"/>
          <p:cNvSpPr/>
          <p:nvPr/>
        </p:nvSpPr>
        <p:spPr>
          <a:xfrm>
            <a:off x="278218" y="1052736"/>
            <a:ext cx="8527210" cy="1754326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n-US" sz="3600" b="1" dirty="0"/>
              <a:t>A turkey hiding among ducks</a:t>
            </a:r>
            <a:r>
              <a:rPr lang="en-US" sz="3600" b="1" dirty="0" smtClean="0"/>
              <a:t>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If it walks like a duck and quacks like a duck, then it must be a duck</a:t>
            </a:r>
            <a:r>
              <a:rPr lang="en-US" sz="3600" dirty="0" smtClean="0"/>
              <a:t>!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96952"/>
            <a:ext cx="7704137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309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24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07504" y="1052736"/>
            <a:ext cx="4284476" cy="427809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public class </a:t>
            </a:r>
            <a:r>
              <a:rPr lang="en-US" sz="1600" dirty="0" err="1"/>
              <a:t>TurkeyAdapter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FF0000"/>
                </a:solidFill>
              </a:rPr>
              <a:t>implements Duck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dirty="0"/>
              <a:t>{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	Turkey </a:t>
            </a:r>
            <a:r>
              <a:rPr lang="en-US" sz="1600" b="1" dirty="0" err="1">
                <a:solidFill>
                  <a:srgbClr val="FF0000"/>
                </a:solidFill>
              </a:rPr>
              <a:t>turkey</a:t>
            </a:r>
            <a:r>
              <a:rPr lang="en-US" sz="1600" b="1" dirty="0">
                <a:solidFill>
                  <a:srgbClr val="FF0000"/>
                </a:solidFill>
              </a:rPr>
              <a:t>;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	public </a:t>
            </a:r>
            <a:r>
              <a:rPr lang="en-US" sz="1600" dirty="0" err="1"/>
              <a:t>TurkeyAdapter</a:t>
            </a:r>
            <a:r>
              <a:rPr lang="en-US" sz="1600" dirty="0"/>
              <a:t>(Turkey turkey) {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this.turkey</a:t>
            </a:r>
            <a:r>
              <a:rPr lang="en-US" sz="1600" dirty="0"/>
              <a:t> = turkey;</a:t>
            </a:r>
          </a:p>
          <a:p>
            <a:r>
              <a:rPr lang="en-US" sz="1600" dirty="0"/>
              <a:t>	}</a:t>
            </a:r>
          </a:p>
          <a:p>
            <a:r>
              <a:rPr lang="en-US" sz="1600" dirty="0"/>
              <a:t>    </a:t>
            </a:r>
          </a:p>
          <a:p>
            <a:r>
              <a:rPr lang="en-US" sz="1600" dirty="0"/>
              <a:t>	public void quack() {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turkey.gobble</a:t>
            </a:r>
            <a:r>
              <a:rPr lang="en-US" sz="1600" dirty="0"/>
              <a:t>();</a:t>
            </a:r>
          </a:p>
          <a:p>
            <a:r>
              <a:rPr lang="en-US" sz="1600" dirty="0"/>
              <a:t>	}</a:t>
            </a:r>
          </a:p>
          <a:p>
            <a:r>
              <a:rPr lang="en-US" sz="1600" dirty="0"/>
              <a:t>  </a:t>
            </a:r>
          </a:p>
          <a:p>
            <a:r>
              <a:rPr lang="en-US" sz="1600" dirty="0"/>
              <a:t>	public void fly() {</a:t>
            </a:r>
          </a:p>
          <a:p>
            <a:r>
              <a:rPr lang="en-US" sz="1600" dirty="0"/>
              <a:t>		for(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=0; </a:t>
            </a:r>
            <a:r>
              <a:rPr lang="en-US" sz="1600" dirty="0" err="1"/>
              <a:t>i</a:t>
            </a:r>
            <a:r>
              <a:rPr lang="en-US" sz="1600" dirty="0"/>
              <a:t> &lt; 5; </a:t>
            </a:r>
            <a:r>
              <a:rPr lang="en-US" sz="1600" dirty="0" err="1"/>
              <a:t>i</a:t>
            </a:r>
            <a:r>
              <a:rPr lang="en-US" sz="1600" dirty="0"/>
              <a:t>++) {</a:t>
            </a:r>
          </a:p>
          <a:p>
            <a:r>
              <a:rPr lang="en-US" sz="1600" dirty="0"/>
              <a:t>			</a:t>
            </a:r>
            <a:r>
              <a:rPr lang="en-US" sz="1600" dirty="0" err="1"/>
              <a:t>turkey.fly</a:t>
            </a:r>
            <a:r>
              <a:rPr lang="en-US" sz="1600" dirty="0"/>
              <a:t>();</a:t>
            </a:r>
          </a:p>
          <a:p>
            <a:r>
              <a:rPr lang="en-US" sz="1600" dirty="0"/>
              <a:t>		}</a:t>
            </a:r>
          </a:p>
          <a:p>
            <a:r>
              <a:rPr lang="en-US" sz="1600" dirty="0"/>
              <a:t>	}</a:t>
            </a:r>
          </a:p>
          <a:p>
            <a:r>
              <a:rPr lang="en-US" sz="1600" dirty="0"/>
              <a:t>}</a:t>
            </a:r>
            <a:endParaRPr lang="th-TH" sz="1600" dirty="0"/>
          </a:p>
        </p:txBody>
      </p:sp>
      <p:sp>
        <p:nvSpPr>
          <p:cNvPr id="4" name="Rectangle 3"/>
          <p:cNvSpPr/>
          <p:nvPr/>
        </p:nvSpPr>
        <p:spPr>
          <a:xfrm>
            <a:off x="1475656" y="0"/>
            <a:ext cx="61749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Code</a:t>
            </a:r>
            <a:endParaRPr lang="th-TH" sz="4000" b="1" dirty="0"/>
          </a:p>
        </p:txBody>
      </p:sp>
      <p:sp>
        <p:nvSpPr>
          <p:cNvPr id="5" name="Rectangle 4"/>
          <p:cNvSpPr/>
          <p:nvPr/>
        </p:nvSpPr>
        <p:spPr>
          <a:xfrm>
            <a:off x="4548730" y="797511"/>
            <a:ext cx="4572000" cy="5262979"/>
          </a:xfrm>
          <a:prstGeom prst="rect">
            <a:avLst/>
          </a:prstGeom>
          <a:solidFill>
            <a:srgbClr val="FFFFCC"/>
          </a:solidFill>
        </p:spPr>
        <p:txBody>
          <a:bodyPr>
            <a:spAutoFit/>
          </a:bodyPr>
          <a:lstStyle/>
          <a:p>
            <a:r>
              <a:rPr lang="en-US" dirty="0"/>
              <a:t>1. Adapter </a:t>
            </a:r>
            <a:r>
              <a:rPr lang="en-US" dirty="0" smtClean="0"/>
              <a:t>implements target </a:t>
            </a:r>
            <a:r>
              <a:rPr lang="en-US" dirty="0"/>
              <a:t>interface (Duck).</a:t>
            </a:r>
          </a:p>
          <a:p>
            <a:r>
              <a:rPr lang="en-US" dirty="0"/>
              <a:t>2. </a:t>
            </a:r>
            <a:r>
              <a:rPr lang="en-US" dirty="0" err="1"/>
              <a:t>Adaptee</a:t>
            </a:r>
            <a:r>
              <a:rPr lang="en-US" dirty="0"/>
              <a:t> (turkey) </a:t>
            </a:r>
            <a:r>
              <a:rPr lang="en-US" dirty="0" smtClean="0"/>
              <a:t>is passed </a:t>
            </a:r>
            <a:r>
              <a:rPr lang="en-US" dirty="0"/>
              <a:t>via constructor </a:t>
            </a:r>
            <a:r>
              <a:rPr lang="en-US" dirty="0" smtClean="0"/>
              <a:t>and stored </a:t>
            </a:r>
            <a:r>
              <a:rPr lang="en-US" dirty="0"/>
              <a:t>internally</a:t>
            </a:r>
          </a:p>
          <a:p>
            <a:r>
              <a:rPr lang="en-US" dirty="0"/>
              <a:t>3. Calls by client code </a:t>
            </a:r>
            <a:r>
              <a:rPr lang="en-US" dirty="0" smtClean="0"/>
              <a:t>are delegated </a:t>
            </a:r>
            <a:r>
              <a:rPr lang="en-US" dirty="0"/>
              <a:t>to the </a:t>
            </a:r>
            <a:r>
              <a:rPr lang="en-US" dirty="0" smtClean="0"/>
              <a:t>appropriate</a:t>
            </a:r>
            <a:r>
              <a:rPr lang="th-TH" dirty="0" smtClean="0"/>
              <a:t> </a:t>
            </a:r>
            <a:r>
              <a:rPr lang="en-US" dirty="0" smtClean="0"/>
              <a:t>methods </a:t>
            </a:r>
            <a:r>
              <a:rPr lang="en-US" dirty="0"/>
              <a:t>in the </a:t>
            </a:r>
            <a:r>
              <a:rPr lang="en-US" dirty="0" err="1"/>
              <a:t>adaptee</a:t>
            </a:r>
            <a:endParaRPr lang="en-US" dirty="0"/>
          </a:p>
          <a:p>
            <a:r>
              <a:rPr lang="en-US" dirty="0"/>
              <a:t>4. Adapter is </a:t>
            </a:r>
            <a:r>
              <a:rPr lang="en-US" dirty="0" smtClean="0"/>
              <a:t>full-fledged class</a:t>
            </a:r>
            <a:r>
              <a:rPr lang="en-US" dirty="0"/>
              <a:t>, could </a:t>
            </a:r>
            <a:r>
              <a:rPr lang="en-US" dirty="0" smtClean="0"/>
              <a:t>contain additional </a:t>
            </a:r>
            <a:r>
              <a:rPr lang="en-US" dirty="0" err="1"/>
              <a:t>vars</a:t>
            </a:r>
            <a:r>
              <a:rPr lang="en-US" dirty="0"/>
              <a:t> and </a:t>
            </a:r>
            <a:r>
              <a:rPr lang="en-US" dirty="0" smtClean="0"/>
              <a:t>methods to </a:t>
            </a:r>
            <a:r>
              <a:rPr lang="en-US" dirty="0"/>
              <a:t>get its job done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87020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25</a:t>
            </a:fld>
            <a:endParaRPr lang="th-TH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8" y="1366838"/>
            <a:ext cx="6905625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475656" y="0"/>
            <a:ext cx="61749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Object Adapter</a:t>
            </a:r>
            <a:endParaRPr lang="th-TH" sz="4000" b="1" dirty="0"/>
          </a:p>
        </p:txBody>
      </p:sp>
    </p:spTree>
    <p:extLst>
      <p:ext uri="{BB962C8B-B14F-4D97-AF65-F5344CB8AC3E}">
        <p14:creationId xmlns:p14="http://schemas.microsoft.com/office/powerpoint/2010/main" val="136951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26</a:t>
            </a:fld>
            <a:endParaRPr lang="th-TH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07" y="726823"/>
            <a:ext cx="7000875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75656" y="0"/>
            <a:ext cx="61749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Class Adapter</a:t>
            </a:r>
            <a:endParaRPr lang="th-TH" sz="4000" b="1" dirty="0"/>
          </a:p>
        </p:txBody>
      </p:sp>
      <p:sp>
        <p:nvSpPr>
          <p:cNvPr id="3" name="Rectangle 2"/>
          <p:cNvSpPr/>
          <p:nvPr/>
        </p:nvSpPr>
        <p:spPr>
          <a:xfrm>
            <a:off x="5436096" y="3449449"/>
            <a:ext cx="3707904" cy="3046988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Requires use of </a:t>
            </a:r>
            <a:r>
              <a:rPr lang="en-US" sz="2400" dirty="0" smtClean="0"/>
              <a:t>multiple inheritance</a:t>
            </a:r>
            <a:r>
              <a:rPr lang="en-US" sz="2400" dirty="0"/>
              <a:t>, but now </a:t>
            </a:r>
            <a:r>
              <a:rPr lang="en-US" sz="2400" dirty="0" smtClean="0"/>
              <a:t>adapter does </a:t>
            </a:r>
            <a:r>
              <a:rPr lang="en-US" sz="2400" dirty="0"/>
              <a:t>not need to </a:t>
            </a:r>
            <a:r>
              <a:rPr lang="en-US" sz="2400" dirty="0" smtClean="0"/>
              <a:t>re-implement target and/or </a:t>
            </a:r>
            <a:r>
              <a:rPr lang="en-US" sz="2400" dirty="0" err="1"/>
              <a:t>adaptee</a:t>
            </a:r>
            <a:r>
              <a:rPr lang="en-US" sz="2400" dirty="0"/>
              <a:t> behavior.</a:t>
            </a:r>
          </a:p>
          <a:p>
            <a:r>
              <a:rPr lang="en-US" sz="2400" dirty="0"/>
              <a:t>It simply overrides or </a:t>
            </a:r>
            <a:r>
              <a:rPr lang="en-US" sz="2400" dirty="0" smtClean="0"/>
              <a:t>inherits that </a:t>
            </a:r>
            <a:r>
              <a:rPr lang="en-US" sz="2400" dirty="0"/>
              <a:t>behavior instead.</a:t>
            </a:r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59132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27</a:t>
            </a:fld>
            <a:endParaRPr lang="th-TH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1290638"/>
            <a:ext cx="6762750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75656" y="0"/>
            <a:ext cx="61749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Tradeoffs</a:t>
            </a:r>
            <a:endParaRPr lang="th-TH" sz="4000" b="1" dirty="0"/>
          </a:p>
        </p:txBody>
      </p:sp>
    </p:spTree>
    <p:extLst>
      <p:ext uri="{BB962C8B-B14F-4D97-AF65-F5344CB8AC3E}">
        <p14:creationId xmlns:p14="http://schemas.microsoft.com/office/powerpoint/2010/main" val="372588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28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043608" y="8554"/>
            <a:ext cx="7200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Real World Adapters</a:t>
            </a:r>
            <a:endParaRPr lang="th-TH" sz="40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FF9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727075"/>
            <a:ext cx="8547100" cy="540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629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29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8554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Difference between Adapter </a:t>
            </a:r>
            <a:r>
              <a:rPr lang="en-US" sz="4000" b="1" dirty="0" smtClean="0"/>
              <a:t>and Decorator</a:t>
            </a:r>
            <a:endParaRPr lang="th-TH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277028" y="1484784"/>
            <a:ext cx="8712968" cy="3970318"/>
          </a:xfrm>
          <a:prstGeom prst="rect">
            <a:avLst/>
          </a:prstGeom>
          <a:solidFill>
            <a:srgbClr val="FFFFCC"/>
          </a:solidFill>
          <a:ln>
            <a:solidFill>
              <a:srgbClr val="FFFF99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They both wrap objects at </a:t>
            </a:r>
            <a:r>
              <a:rPr lang="en-US" dirty="0" smtClean="0"/>
              <a:t>run-time.</a:t>
            </a:r>
            <a:endParaRPr lang="en-US" dirty="0"/>
          </a:p>
          <a:p>
            <a:r>
              <a:rPr lang="en-US" dirty="0" smtClean="0"/>
              <a:t>They </a:t>
            </a:r>
            <a:r>
              <a:rPr lang="en-US" dirty="0"/>
              <a:t>both delegate requests to their wrapped </a:t>
            </a:r>
            <a:r>
              <a:rPr lang="en-US" dirty="0" smtClean="0"/>
              <a:t>objects.</a:t>
            </a:r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How </a:t>
            </a:r>
            <a:r>
              <a:rPr lang="en-US" b="1" dirty="0">
                <a:solidFill>
                  <a:srgbClr val="FF0000"/>
                </a:solidFill>
              </a:rPr>
              <a:t>are they different</a:t>
            </a:r>
            <a:r>
              <a:rPr lang="en-US" b="1" dirty="0" smtClean="0">
                <a:solidFill>
                  <a:srgbClr val="FF0000"/>
                </a:solidFill>
              </a:rPr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Adapter </a:t>
            </a:r>
            <a:r>
              <a:rPr lang="en-US" dirty="0"/>
              <a:t>converts one interface into another while maintaining functionality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Decorator </a:t>
            </a:r>
            <a:r>
              <a:rPr lang="en-US" dirty="0"/>
              <a:t>leaves the interface alone but adds new functionality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Decorators </a:t>
            </a:r>
            <a:r>
              <a:rPr lang="en-US" dirty="0"/>
              <a:t>are designed to be “stacked”; that’s less likely to occur </a:t>
            </a:r>
            <a:r>
              <a:rPr lang="en-US" dirty="0" smtClean="0"/>
              <a:t>with adapters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19542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827584" y="0"/>
            <a:ext cx="7632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Four Design Smells</a:t>
            </a:r>
          </a:p>
        </p:txBody>
      </p:sp>
      <p:sp>
        <p:nvSpPr>
          <p:cNvPr id="4" name="Rectangle 3"/>
          <p:cNvSpPr/>
          <p:nvPr/>
        </p:nvSpPr>
        <p:spPr>
          <a:xfrm>
            <a:off x="342969" y="729915"/>
            <a:ext cx="8352928" cy="5632311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th-TH" sz="4000" b="1" dirty="0">
                <a:solidFill>
                  <a:srgbClr val="FF0000"/>
                </a:solidFill>
              </a:rPr>
              <a:t>Rigidity</a:t>
            </a:r>
            <a:r>
              <a:rPr lang="en-US" altLang="th-TH" sz="4000" dirty="0"/>
              <a:t>-One change requires many other changes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th-TH" sz="4000" b="1" dirty="0">
                <a:solidFill>
                  <a:srgbClr val="FF0000"/>
                </a:solidFill>
              </a:rPr>
              <a:t>Fragility</a:t>
            </a:r>
            <a:r>
              <a:rPr lang="en-US" altLang="th-TH" sz="4000" dirty="0"/>
              <a:t>-One change breaks other parts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th-TH" sz="4000" b="1" dirty="0">
                <a:solidFill>
                  <a:srgbClr val="FF0000"/>
                </a:solidFill>
              </a:rPr>
              <a:t>Immobility</a:t>
            </a:r>
            <a:r>
              <a:rPr lang="en-US" altLang="th-TH" sz="4000" dirty="0"/>
              <a:t>-Can't pull out a piece to reuse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th-TH" sz="4000" b="1" dirty="0">
                <a:solidFill>
                  <a:srgbClr val="FF0000"/>
                </a:solidFill>
              </a:rPr>
              <a:t>Needless Repetition</a:t>
            </a:r>
            <a:r>
              <a:rPr lang="en-US" altLang="th-TH" sz="4000" dirty="0"/>
              <a:t>-Repeated code is evil, to change the logic, change must happen in many places</a:t>
            </a:r>
          </a:p>
        </p:txBody>
      </p:sp>
    </p:spTree>
    <p:extLst>
      <p:ext uri="{BB962C8B-B14F-4D97-AF65-F5344CB8AC3E}">
        <p14:creationId xmlns:p14="http://schemas.microsoft.com/office/powerpoint/2010/main" val="81455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30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3059832" y="0"/>
            <a:ext cx="29523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</a:rPr>
              <a:t>Facade</a:t>
            </a:r>
            <a:endParaRPr lang="th-TH" dirty="0"/>
          </a:p>
        </p:txBody>
      </p:sp>
      <p:sp>
        <p:nvSpPr>
          <p:cNvPr id="4" name="Rectangle 3"/>
          <p:cNvSpPr/>
          <p:nvPr/>
        </p:nvSpPr>
        <p:spPr>
          <a:xfrm>
            <a:off x="194645" y="855901"/>
            <a:ext cx="3858166" cy="3970318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n-US" sz="3600" b="1" dirty="0" smtClean="0"/>
              <a:t>Behavioral </a:t>
            </a:r>
            <a:r>
              <a:rPr lang="en-US" sz="3600" b="1" dirty="0"/>
              <a:t>Patterns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observer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decorator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</a:t>
            </a:r>
            <a:r>
              <a:rPr lang="en-US" sz="3600" dirty="0" smtClean="0"/>
              <a:t>trategy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</a:t>
            </a:r>
            <a:r>
              <a:rPr lang="en-US" sz="3600" dirty="0" smtClean="0"/>
              <a:t>ommand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</a:t>
            </a:r>
            <a:r>
              <a:rPr lang="en-US" sz="3600" dirty="0" smtClean="0"/>
              <a:t>emplate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4355976" y="855901"/>
            <a:ext cx="4572000" cy="3416320"/>
          </a:xfrm>
          <a:prstGeom prst="rect">
            <a:avLst/>
          </a:prstGeom>
          <a:solidFill>
            <a:srgbClr val="FFFFCC"/>
          </a:solidFill>
        </p:spPr>
        <p:txBody>
          <a:bodyPr>
            <a:spAutoFit/>
          </a:bodyPr>
          <a:lstStyle/>
          <a:p>
            <a:pPr lvl="0"/>
            <a:r>
              <a:rPr lang="en-US" sz="3600" b="1" dirty="0">
                <a:solidFill>
                  <a:prstClr val="black"/>
                </a:solidFill>
              </a:rPr>
              <a:t>Creational Patterns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</a:rPr>
              <a:t>factory method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</a:rPr>
              <a:t>abstract factory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</a:rPr>
              <a:t>s</a:t>
            </a:r>
            <a:r>
              <a:rPr lang="en-US" sz="3600" dirty="0" smtClean="0">
                <a:solidFill>
                  <a:prstClr val="black"/>
                </a:solidFill>
              </a:rPr>
              <a:t>ingleton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prstClr val="black"/>
              </a:solidFill>
            </a:endParaRPr>
          </a:p>
          <a:p>
            <a:pPr lvl="0"/>
            <a:endParaRPr lang="th-TH" sz="36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4645" y="5013176"/>
            <a:ext cx="8733331" cy="1754326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n-US" sz="3600" b="1" dirty="0"/>
              <a:t>Structural Patterns </a:t>
            </a:r>
            <a:r>
              <a:rPr lang="en-US" b="1" dirty="0" smtClean="0"/>
              <a:t> </a:t>
            </a:r>
            <a:endParaRPr lang="en-US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a</a:t>
            </a:r>
            <a:r>
              <a:rPr lang="en-US" sz="3600" b="1" dirty="0" smtClean="0"/>
              <a:t>dapter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rgbClr val="FF0000"/>
                </a:solidFill>
              </a:rPr>
              <a:t>facade</a:t>
            </a:r>
            <a:endParaRPr lang="th-TH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18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31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3419872" y="0"/>
            <a:ext cx="19865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Problem</a:t>
            </a:r>
            <a:endParaRPr lang="th-TH" sz="4000" b="1" dirty="0"/>
          </a:p>
        </p:txBody>
      </p:sp>
      <p:sp>
        <p:nvSpPr>
          <p:cNvPr id="5" name="Rectangle 4"/>
          <p:cNvSpPr/>
          <p:nvPr/>
        </p:nvSpPr>
        <p:spPr>
          <a:xfrm>
            <a:off x="278218" y="1052736"/>
            <a:ext cx="8527210" cy="1200329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L</a:t>
            </a:r>
            <a:r>
              <a:rPr lang="en-US" sz="3600" b="1" dirty="0" smtClean="0"/>
              <a:t>ots </a:t>
            </a:r>
            <a:r>
              <a:rPr lang="en-US" sz="3600" b="1" dirty="0"/>
              <a:t>of different interfaces, </a:t>
            </a:r>
            <a:r>
              <a:rPr lang="en-US" sz="3600" b="1" dirty="0" smtClean="0"/>
              <a:t>and too </a:t>
            </a:r>
            <a:r>
              <a:rPr lang="en-US" sz="3600" b="1" dirty="0"/>
              <a:t>much low level complexity</a:t>
            </a:r>
            <a:endParaRPr lang="en-US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202220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32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3419872" y="0"/>
            <a:ext cx="19865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Example</a:t>
            </a:r>
            <a:endParaRPr lang="th-TH" sz="4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490663"/>
            <a:ext cx="7058025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437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33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899592" y="0"/>
            <a:ext cx="78777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Build a simpler interface</a:t>
            </a:r>
            <a:endParaRPr lang="th-TH" sz="4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1238250"/>
            <a:ext cx="7800975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413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34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899592" y="0"/>
            <a:ext cx="78777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Facade</a:t>
            </a:r>
            <a:endParaRPr lang="th-TH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395536" y="1659285"/>
            <a:ext cx="8381828" cy="3170099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n-US" sz="4000" dirty="0"/>
              <a:t>The Facade pattern provides a unified</a:t>
            </a:r>
          </a:p>
          <a:p>
            <a:r>
              <a:rPr lang="en-US" sz="4000" dirty="0"/>
              <a:t>interface to a set of interfaces in </a:t>
            </a:r>
            <a:r>
              <a:rPr lang="en-US" sz="4000" dirty="0" smtClean="0"/>
              <a:t>a subsystem</a:t>
            </a:r>
            <a:r>
              <a:rPr lang="en-US" sz="4000" dirty="0"/>
              <a:t>. Facade defines a </a:t>
            </a:r>
            <a:r>
              <a:rPr lang="en-US" sz="4000" dirty="0" smtClean="0"/>
              <a:t>higher level </a:t>
            </a:r>
            <a:r>
              <a:rPr lang="en-US" sz="4000" dirty="0"/>
              <a:t>interface that make </a:t>
            </a:r>
            <a:r>
              <a:rPr lang="en-US" sz="4000" dirty="0" smtClean="0"/>
              <a:t>the subsystem </a:t>
            </a:r>
            <a:r>
              <a:rPr lang="en-US" sz="4000" dirty="0"/>
              <a:t>easier to </a:t>
            </a:r>
            <a:r>
              <a:rPr lang="en-US" sz="4000" dirty="0" smtClean="0"/>
              <a:t>use.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244508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35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899592" y="0"/>
            <a:ext cx="78777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Class Diagram</a:t>
            </a:r>
            <a:endParaRPr lang="th-TH" sz="40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8" y="1390650"/>
            <a:ext cx="6257925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619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36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899592" y="0"/>
            <a:ext cx="78777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D</a:t>
            </a:r>
            <a:r>
              <a:rPr lang="en-US" sz="4000" b="1" dirty="0" smtClean="0"/>
              <a:t>ifference </a:t>
            </a:r>
            <a:r>
              <a:rPr lang="en-US" sz="4000" b="1" dirty="0"/>
              <a:t>with Adapter</a:t>
            </a:r>
            <a:endParaRPr lang="th-TH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467544" y="1397300"/>
            <a:ext cx="8309820" cy="1938992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n-US" sz="4000" b="1" dirty="0"/>
              <a:t>Intent: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Adapter </a:t>
            </a:r>
            <a:r>
              <a:rPr lang="en-US" sz="4000" dirty="0"/>
              <a:t>changes the interface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Facade </a:t>
            </a:r>
            <a:r>
              <a:rPr lang="en-US" sz="4000" dirty="0"/>
              <a:t>simplifies the interface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401245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37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899592" y="0"/>
            <a:ext cx="78777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Design Principle</a:t>
            </a:r>
            <a:endParaRPr lang="th-TH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467544" y="1397300"/>
            <a:ext cx="8309820" cy="1323439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Principle of Least Knowledge: </a:t>
            </a:r>
            <a:r>
              <a:rPr lang="en-US" sz="4000" b="1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n-US" sz="4000" b="1" dirty="0" smtClean="0"/>
              <a:t>Talk only to your immediate friends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160970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38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899592" y="0"/>
            <a:ext cx="78777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Not this</a:t>
            </a:r>
            <a:endParaRPr lang="th-TH" sz="40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1876425"/>
            <a:ext cx="683895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98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39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899592" y="0"/>
            <a:ext cx="78777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But this</a:t>
            </a:r>
            <a:endParaRPr lang="th-TH" sz="4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3" y="1905000"/>
            <a:ext cx="684847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963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827584" y="0"/>
            <a:ext cx="7632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Single </a:t>
            </a:r>
            <a:r>
              <a:rPr lang="en-US" sz="4000" b="1" dirty="0" smtClean="0">
                <a:solidFill>
                  <a:srgbClr val="0070C0"/>
                </a:solidFill>
              </a:rPr>
              <a:t>Responsibility Principle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1099" y="1052736"/>
            <a:ext cx="8496944" cy="4524315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Every object in your system should have a single responsibility, and all the object’s services should be focused on carrying it out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This is obviously related to the “</a:t>
            </a:r>
            <a:r>
              <a:rPr lang="en-US" sz="3200" b="1" dirty="0" smtClean="0">
                <a:solidFill>
                  <a:srgbClr val="FF0000"/>
                </a:solidFill>
              </a:rPr>
              <a:t>One Reason to Change</a:t>
            </a:r>
            <a:r>
              <a:rPr lang="en-US" sz="3200" dirty="0" smtClean="0"/>
              <a:t>” principle: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rgbClr val="FF0000"/>
                </a:solidFill>
              </a:rPr>
              <a:t>A class should have only one reason (design-related reason ) to change.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If you have implemented SRP correctly, then each class will have only one reason to change.</a:t>
            </a:r>
          </a:p>
        </p:txBody>
      </p:sp>
    </p:spTree>
    <p:extLst>
      <p:ext uri="{BB962C8B-B14F-4D97-AF65-F5344CB8AC3E}">
        <p14:creationId xmlns:p14="http://schemas.microsoft.com/office/powerpoint/2010/main" val="9440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40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899592" y="0"/>
            <a:ext cx="78777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Law of Demeter</a:t>
            </a:r>
            <a:endParaRPr lang="th-TH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323528" y="1443841"/>
            <a:ext cx="8568952" cy="3170099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n-US" sz="4000" b="1" dirty="0"/>
              <a:t>Only invoke methods that belong to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the </a:t>
            </a:r>
            <a:r>
              <a:rPr lang="en-US" sz="4000" dirty="0"/>
              <a:t>object itself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objects </a:t>
            </a:r>
            <a:r>
              <a:rPr lang="en-US" sz="4000" dirty="0"/>
              <a:t>passed as a parameter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any </a:t>
            </a:r>
            <a:r>
              <a:rPr lang="en-US" sz="4000" dirty="0"/>
              <a:t>object that the method creates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any </a:t>
            </a:r>
            <a:r>
              <a:rPr lang="en-US" sz="4000" dirty="0"/>
              <a:t>component of the object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380267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41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899592" y="0"/>
            <a:ext cx="78777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E</a:t>
            </a:r>
            <a:r>
              <a:rPr lang="en-US" sz="4000" b="1" dirty="0" smtClean="0"/>
              <a:t>xample</a:t>
            </a:r>
            <a:endParaRPr lang="th-TH" sz="40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8" y="1557338"/>
            <a:ext cx="6905625" cy="3743325"/>
          </a:xfrm>
          <a:prstGeom prst="rect">
            <a:avLst/>
          </a:prstGeom>
          <a:solidFill>
            <a:srgbClr val="FFFF00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364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42</a:t>
            </a:fld>
            <a:endParaRPr lang="th-TH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3" y="1352550"/>
            <a:ext cx="6619875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899592" y="0"/>
            <a:ext cx="78777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Avoid Spaghetti</a:t>
            </a:r>
            <a:endParaRPr lang="th-TH" sz="4000" b="1" dirty="0"/>
          </a:p>
        </p:txBody>
      </p:sp>
    </p:spTree>
    <p:extLst>
      <p:ext uri="{BB962C8B-B14F-4D97-AF65-F5344CB8AC3E}">
        <p14:creationId xmlns:p14="http://schemas.microsoft.com/office/powerpoint/2010/main" val="41428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5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827584" y="0"/>
            <a:ext cx="7632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</a:rPr>
              <a:t>Example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3528" y="707886"/>
            <a:ext cx="8568952" cy="5730260"/>
          </a:xfrm>
          <a:prstGeom prst="rect">
            <a:avLst/>
          </a:prstGeom>
          <a:solidFill>
            <a:srgbClr val="FFFFCC"/>
          </a:solidFill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>
              <a:lnSpc>
                <a:spcPct val="80000"/>
              </a:lnSpc>
              <a:defRPr/>
            </a:pPr>
            <a:r>
              <a:rPr lang="en-US" altLang="zh-CN" sz="2400" dirty="0" smtClean="0">
                <a:ea typeface="SimSun" pitchFamily="2" charset="-122"/>
              </a:rPr>
              <a:t>Often we need to sort students by their name, or </a:t>
            </a:r>
            <a:r>
              <a:rPr lang="en-US" altLang="zh-CN" sz="2400" dirty="0" err="1" smtClean="0">
                <a:ea typeface="SimSun" pitchFamily="2" charset="-122"/>
              </a:rPr>
              <a:t>ssn</a:t>
            </a:r>
            <a:r>
              <a:rPr lang="en-US" altLang="zh-CN" sz="2400" dirty="0" smtClean="0">
                <a:ea typeface="SimSun" pitchFamily="2" charset="-122"/>
              </a:rPr>
              <a:t>. So one may make Class Student implement the Java Comparable interface.</a:t>
            </a:r>
          </a:p>
          <a:p>
            <a:pPr marL="400050">
              <a:lnSpc>
                <a:spcPct val="80000"/>
              </a:lnSpc>
              <a:defRPr/>
            </a:pPr>
            <a:endParaRPr lang="en-US" altLang="zh-CN" sz="2400" dirty="0" smtClean="0">
              <a:ea typeface="SimSun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dirty="0" smtClean="0">
                <a:latin typeface="Courier New" pitchFamily="49" charset="0"/>
                <a:ea typeface="SimSun" pitchFamily="2" charset="-122"/>
              </a:rPr>
              <a:t>		</a:t>
            </a:r>
            <a:r>
              <a:rPr lang="en-US" altLang="zh-CN" sz="1800" dirty="0" smtClean="0">
                <a:solidFill>
                  <a:schemeClr val="folHlink"/>
                </a:solidFill>
                <a:latin typeface="Courier New" pitchFamily="49" charset="0"/>
                <a:ea typeface="SimSun" pitchFamily="2" charset="-122"/>
              </a:rPr>
              <a:t>class Student implements Comparable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dirty="0" smtClean="0">
                <a:solidFill>
                  <a:schemeClr val="folHlink"/>
                </a:solidFill>
                <a:latin typeface="Courier New" pitchFamily="49" charset="0"/>
                <a:ea typeface="SimSun" pitchFamily="2" charset="-122"/>
              </a:rPr>
              <a:t>			…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dirty="0" smtClean="0">
                <a:solidFill>
                  <a:schemeClr val="folHlink"/>
                </a:solidFill>
                <a:latin typeface="Courier New" pitchFamily="49" charset="0"/>
                <a:ea typeface="SimSun" pitchFamily="2" charset="-122"/>
              </a:rPr>
              <a:t>			</a:t>
            </a:r>
            <a:r>
              <a:rPr lang="en-US" altLang="zh-CN" sz="1800" dirty="0" err="1" smtClean="0">
                <a:solidFill>
                  <a:schemeClr val="folHlink"/>
                </a:solidFill>
                <a:latin typeface="Courier New" pitchFamily="49" charset="0"/>
                <a:ea typeface="SimSun" pitchFamily="2" charset="-122"/>
              </a:rPr>
              <a:t>int</a:t>
            </a:r>
            <a:r>
              <a:rPr lang="en-US" altLang="zh-CN" sz="1800" dirty="0" smtClean="0">
                <a:solidFill>
                  <a:schemeClr val="folHlink"/>
                </a:solidFill>
                <a:latin typeface="Courier New" pitchFamily="49" charset="0"/>
                <a:ea typeface="SimSun" pitchFamily="2" charset="-122"/>
              </a:rPr>
              <a:t> </a:t>
            </a:r>
            <a:r>
              <a:rPr lang="en-US" altLang="zh-CN" sz="1800" dirty="0" err="1" smtClean="0">
                <a:solidFill>
                  <a:schemeClr val="folHlink"/>
                </a:solidFill>
                <a:latin typeface="Courier New" pitchFamily="49" charset="0"/>
                <a:ea typeface="SimSun" pitchFamily="2" charset="-122"/>
              </a:rPr>
              <a:t>compareTo</a:t>
            </a:r>
            <a:r>
              <a:rPr lang="en-US" altLang="zh-CN" sz="1800" dirty="0" smtClean="0">
                <a:solidFill>
                  <a:schemeClr val="folHlink"/>
                </a:solidFill>
                <a:latin typeface="Courier New" pitchFamily="49" charset="0"/>
                <a:ea typeface="SimSun" pitchFamily="2" charset="-122"/>
              </a:rPr>
              <a:t>(Object o) { …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dirty="0" smtClean="0">
                <a:solidFill>
                  <a:schemeClr val="folHlink"/>
                </a:solidFill>
                <a:latin typeface="Courier New" pitchFamily="49" charset="0"/>
                <a:ea typeface="SimSun" pitchFamily="2" charset="-122"/>
              </a:rPr>
              <a:t>			…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dirty="0" smtClean="0">
                <a:solidFill>
                  <a:schemeClr val="folHlink"/>
                </a:solidFill>
                <a:latin typeface="Courier New" pitchFamily="49" charset="0"/>
                <a:ea typeface="SimSun" pitchFamily="2" charset="-122"/>
              </a:rPr>
              <a:t>		};</a:t>
            </a:r>
          </a:p>
          <a:p>
            <a:pPr marL="400050">
              <a:lnSpc>
                <a:spcPct val="80000"/>
              </a:lnSpc>
              <a:defRPr/>
            </a:pPr>
            <a:endParaRPr lang="en-US" altLang="zh-CN" sz="2400" dirty="0" smtClean="0">
              <a:ea typeface="SimSun" pitchFamily="2" charset="-122"/>
            </a:endParaRPr>
          </a:p>
          <a:p>
            <a:pPr marL="400050">
              <a:lnSpc>
                <a:spcPct val="80000"/>
              </a:lnSpc>
              <a:defRPr/>
            </a:pPr>
            <a:r>
              <a:rPr lang="en-US" altLang="zh-CN" sz="2400" dirty="0" smtClean="0">
                <a:ea typeface="SimSun" pitchFamily="2" charset="-122"/>
              </a:rPr>
              <a:t>Student is a business entity, it does not know in what order it should be sorted since the order of sorting is imposed by the client of Student.</a:t>
            </a:r>
          </a:p>
          <a:p>
            <a:pPr marL="400050">
              <a:lnSpc>
                <a:spcPct val="80000"/>
              </a:lnSpc>
              <a:defRPr/>
            </a:pPr>
            <a:r>
              <a:rPr lang="en-US" altLang="zh-CN" sz="2400" b="1" dirty="0" smtClean="0">
                <a:solidFill>
                  <a:srgbClr val="FF0000"/>
                </a:solidFill>
                <a:ea typeface="SimSun" pitchFamily="2" charset="-122"/>
              </a:rPr>
              <a:t>Worse:</a:t>
            </a:r>
            <a:r>
              <a:rPr lang="en-US" altLang="zh-CN" sz="2400" dirty="0" smtClean="0">
                <a:ea typeface="SimSun" pitchFamily="2" charset="-122"/>
              </a:rPr>
              <a:t> every time students need to be ordered differently, we have to recompile Student and all its client.</a:t>
            </a:r>
          </a:p>
          <a:p>
            <a:pPr marL="400050">
              <a:lnSpc>
                <a:spcPct val="80000"/>
              </a:lnSpc>
              <a:defRPr/>
            </a:pPr>
            <a:r>
              <a:rPr lang="en-US" altLang="zh-CN" sz="2400" b="1" dirty="0" smtClean="0">
                <a:solidFill>
                  <a:srgbClr val="FF0000"/>
                </a:solidFill>
                <a:ea typeface="SimSun" pitchFamily="2" charset="-122"/>
              </a:rPr>
              <a:t>Cause of the problems: </a:t>
            </a:r>
            <a:r>
              <a:rPr lang="en-US" altLang="zh-CN" sz="2400" dirty="0" smtClean="0">
                <a:ea typeface="SimSun" pitchFamily="2" charset="-122"/>
              </a:rPr>
              <a:t>we bundled two separate responsibilities (i.e., student as a business entity with ordering) into one class – a violation of SRP</a:t>
            </a:r>
            <a:endParaRPr lang="en-US" altLang="th-TH" sz="200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9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6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827584" y="0"/>
            <a:ext cx="7632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</a:rPr>
              <a:t>Example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95450"/>
            <a:ext cx="5943600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3"/>
          <p:cNvSpPr txBox="1">
            <a:spLocks noChangeArrowheads="1"/>
          </p:cNvSpPr>
          <p:nvPr/>
        </p:nvSpPr>
        <p:spPr bwMode="auto">
          <a:xfrm>
            <a:off x="1403648" y="3429000"/>
            <a:ext cx="3581400" cy="203132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>
                <a:ea typeface="SimSun" pitchFamily="2" charset="-122"/>
              </a:rPr>
              <a:t>When a new requirement needs to sort students in a different order, </a:t>
            </a:r>
            <a:r>
              <a:rPr lang="en-US" altLang="zh-CN" sz="1800" b="1" dirty="0">
                <a:ea typeface="SimSun" pitchFamily="2" charset="-122"/>
              </a:rPr>
              <a:t>Student</a:t>
            </a:r>
            <a:r>
              <a:rPr lang="en-US" altLang="zh-CN" sz="1800" dirty="0">
                <a:ea typeface="SimSun" pitchFamily="2" charset="-122"/>
              </a:rPr>
              <a:t>, </a:t>
            </a:r>
            <a:r>
              <a:rPr lang="en-US" altLang="zh-CN" sz="1800" b="1" dirty="0">
                <a:ea typeface="SimSun" pitchFamily="2" charset="-122"/>
              </a:rPr>
              <a:t>Register</a:t>
            </a:r>
            <a:r>
              <a:rPr lang="en-US" altLang="zh-CN" sz="1800" dirty="0">
                <a:ea typeface="SimSun" pitchFamily="2" charset="-122"/>
              </a:rPr>
              <a:t>, and </a:t>
            </a:r>
            <a:r>
              <a:rPr lang="en-US" altLang="zh-CN" sz="1800" b="1" dirty="0" err="1" smtClean="0">
                <a:ea typeface="SimSun" pitchFamily="2" charset="-122"/>
              </a:rPr>
              <a:t>AClient</a:t>
            </a:r>
            <a:r>
              <a:rPr lang="en-US" altLang="zh-CN" sz="1800" dirty="0" smtClean="0">
                <a:ea typeface="SimSun" pitchFamily="2" charset="-122"/>
              </a:rPr>
              <a:t> </a:t>
            </a:r>
            <a:r>
              <a:rPr lang="en-US" altLang="zh-CN" sz="1800" dirty="0">
                <a:ea typeface="SimSun" pitchFamily="2" charset="-122"/>
              </a:rPr>
              <a:t>all need to be recompiled, even Register has nothing to do with any ordering of Students.</a:t>
            </a:r>
            <a:endParaRPr lang="en-US" altLang="th-TH" sz="1800" dirty="0"/>
          </a:p>
        </p:txBody>
      </p:sp>
    </p:spTree>
    <p:extLst>
      <p:ext uri="{BB962C8B-B14F-4D97-AF65-F5344CB8AC3E}">
        <p14:creationId xmlns:p14="http://schemas.microsoft.com/office/powerpoint/2010/main" val="343728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7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827584" y="0"/>
            <a:ext cx="7632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</a:rPr>
              <a:t>Example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1576388"/>
            <a:ext cx="626745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33"/>
          <p:cNvSpPr txBox="1">
            <a:spLocks noChangeArrowheads="1"/>
          </p:cNvSpPr>
          <p:nvPr/>
        </p:nvSpPr>
        <p:spPr bwMode="auto">
          <a:xfrm>
            <a:off x="611560" y="4681448"/>
            <a:ext cx="3581400" cy="1200329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>
                <a:ea typeface="SimSun" pitchFamily="2" charset="-122"/>
              </a:rPr>
              <a:t>The solution is to separate the two responsibilities into two separate classes and use another version of </a:t>
            </a:r>
            <a:r>
              <a:rPr lang="en-US" altLang="zh-CN" sz="1800" dirty="0" err="1">
                <a:ea typeface="SimSun" pitchFamily="2" charset="-122"/>
              </a:rPr>
              <a:t>Collections.sort</a:t>
            </a:r>
            <a:r>
              <a:rPr lang="en-US" altLang="zh-CN" sz="1800" dirty="0">
                <a:ea typeface="SimSun" pitchFamily="2" charset="-122"/>
              </a:rPr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91140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8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827584" y="0"/>
            <a:ext cx="7632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err="1">
                <a:solidFill>
                  <a:srgbClr val="0070C0"/>
                </a:solidFill>
              </a:rPr>
              <a:t>Liskov</a:t>
            </a:r>
            <a:r>
              <a:rPr lang="en-US" sz="4000" b="1" dirty="0">
                <a:solidFill>
                  <a:srgbClr val="0070C0"/>
                </a:solidFill>
              </a:rPr>
              <a:t> Substitution Principle </a:t>
            </a:r>
          </a:p>
        </p:txBody>
      </p:sp>
      <p:sp>
        <p:nvSpPr>
          <p:cNvPr id="4" name="Rectangle 3"/>
          <p:cNvSpPr/>
          <p:nvPr/>
        </p:nvSpPr>
        <p:spPr>
          <a:xfrm>
            <a:off x="395536" y="797511"/>
            <a:ext cx="8496944" cy="5632311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Subtypes </a:t>
            </a:r>
            <a:r>
              <a:rPr lang="en-US" sz="4000" b="1" dirty="0">
                <a:solidFill>
                  <a:srgbClr val="FF0000"/>
                </a:solidFill>
              </a:rPr>
              <a:t>must be substitutable for their base types</a:t>
            </a:r>
          </a:p>
          <a:p>
            <a:r>
              <a:rPr lang="en-US" sz="4000" b="1" dirty="0" smtClean="0">
                <a:solidFill>
                  <a:srgbClr val="0070C0"/>
                </a:solidFill>
              </a:rPr>
              <a:t>Basic </a:t>
            </a:r>
            <a:r>
              <a:rPr lang="en-US" sz="4000" b="1" dirty="0">
                <a:solidFill>
                  <a:srgbClr val="0070C0"/>
                </a:solidFill>
              </a:rPr>
              <a:t>Idea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 smtClean="0"/>
              <a:t>Instances </a:t>
            </a:r>
            <a:r>
              <a:rPr lang="en-US" sz="4000" dirty="0"/>
              <a:t>of subclasses do not violate the behaviors exhibited </a:t>
            </a:r>
            <a:r>
              <a:rPr lang="en-US" sz="4000" dirty="0" smtClean="0"/>
              <a:t>by instances </a:t>
            </a:r>
            <a:r>
              <a:rPr lang="en-US" sz="4000" dirty="0"/>
              <a:t>of their </a:t>
            </a:r>
            <a:r>
              <a:rPr lang="en-US" sz="4000" dirty="0" err="1"/>
              <a:t>superclasses</a:t>
            </a:r>
            <a:endParaRPr lang="en-US" sz="4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 smtClean="0"/>
              <a:t>They </a:t>
            </a:r>
            <a:r>
              <a:rPr lang="en-US" sz="4000" dirty="0"/>
              <a:t>may </a:t>
            </a:r>
            <a:r>
              <a:rPr lang="en-US" sz="4000" dirty="0">
                <a:solidFill>
                  <a:srgbClr val="FF0000"/>
                </a:solidFill>
              </a:rPr>
              <a:t>constrain that behavior </a:t>
            </a:r>
            <a:r>
              <a:rPr lang="en-US" sz="4000" dirty="0"/>
              <a:t>but they do </a:t>
            </a:r>
            <a:r>
              <a:rPr lang="en-US" sz="4000" dirty="0">
                <a:solidFill>
                  <a:srgbClr val="FF0000"/>
                </a:solidFill>
              </a:rPr>
              <a:t>not contradict </a:t>
            </a:r>
            <a:r>
              <a:rPr lang="en-US" sz="4000" dirty="0" smtClean="0">
                <a:solidFill>
                  <a:srgbClr val="FF0000"/>
                </a:solidFill>
              </a:rPr>
              <a:t>that behavior</a:t>
            </a:r>
          </a:p>
          <a:p>
            <a:r>
              <a:rPr lang="en-US" sz="4000" b="1" dirty="0" smtClean="0">
                <a:solidFill>
                  <a:srgbClr val="0070C0"/>
                </a:solidFill>
              </a:rPr>
              <a:t>LSP </a:t>
            </a:r>
            <a:r>
              <a:rPr lang="en-US" sz="4000" b="1" dirty="0">
                <a:solidFill>
                  <a:srgbClr val="0070C0"/>
                </a:solidFill>
              </a:rPr>
              <a:t>is about well-designed inheritance</a:t>
            </a:r>
            <a:endParaRPr lang="th-TH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44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9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251520" y="1196752"/>
            <a:ext cx="2934072" cy="5262979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public class Rectangle {</a:t>
            </a:r>
          </a:p>
          <a:p>
            <a:r>
              <a:rPr lang="en-US" sz="1400" dirty="0"/>
              <a:t>    private double width, height;</a:t>
            </a:r>
          </a:p>
          <a:p>
            <a:r>
              <a:rPr lang="en-US" sz="1400" dirty="0"/>
              <a:t>    public Rectangle() {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Rectangle(double w, double h) {</a:t>
            </a:r>
          </a:p>
          <a:p>
            <a:r>
              <a:rPr lang="en-US" sz="1400" dirty="0"/>
              <a:t>        width = w;</a:t>
            </a:r>
          </a:p>
          <a:p>
            <a:r>
              <a:rPr lang="en-US" sz="1400" dirty="0"/>
              <a:t>        height = h;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public double area() {</a:t>
            </a:r>
          </a:p>
          <a:p>
            <a:r>
              <a:rPr lang="en-US" sz="1400" dirty="0"/>
              <a:t>        return width * height;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public void </a:t>
            </a:r>
            <a:r>
              <a:rPr lang="en-US" sz="1400" dirty="0" err="1"/>
              <a:t>setWidth</a:t>
            </a:r>
            <a:r>
              <a:rPr lang="en-US" sz="1400" dirty="0"/>
              <a:t>(double w) {</a:t>
            </a:r>
          </a:p>
          <a:p>
            <a:r>
              <a:rPr lang="en-US" sz="1400" dirty="0"/>
              <a:t>        width = w;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public void </a:t>
            </a:r>
            <a:r>
              <a:rPr lang="en-US" sz="1400" dirty="0" err="1"/>
              <a:t>setHeight</a:t>
            </a:r>
            <a:r>
              <a:rPr lang="en-US" sz="1400" dirty="0"/>
              <a:t>(double h) {</a:t>
            </a:r>
          </a:p>
          <a:p>
            <a:r>
              <a:rPr lang="en-US" sz="1400" dirty="0"/>
              <a:t>        height = h;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public double </a:t>
            </a:r>
            <a:r>
              <a:rPr lang="en-US" sz="1400" dirty="0" err="1"/>
              <a:t>getWidth</a:t>
            </a:r>
            <a:r>
              <a:rPr lang="en-US" sz="1400" dirty="0"/>
              <a:t>() {</a:t>
            </a:r>
          </a:p>
          <a:p>
            <a:r>
              <a:rPr lang="en-US" sz="1400" dirty="0"/>
              <a:t>        return width;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public double </a:t>
            </a:r>
            <a:r>
              <a:rPr lang="en-US" sz="1400" dirty="0" err="1"/>
              <a:t>getHeight</a:t>
            </a:r>
            <a:r>
              <a:rPr lang="en-US" sz="1400" dirty="0"/>
              <a:t>() {</a:t>
            </a:r>
          </a:p>
          <a:p>
            <a:r>
              <a:rPr lang="en-US" sz="1400" dirty="0"/>
              <a:t>        return height;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</a:t>
            </a:r>
            <a:endParaRPr lang="th-TH" sz="1400" dirty="0"/>
          </a:p>
        </p:txBody>
      </p:sp>
      <p:sp>
        <p:nvSpPr>
          <p:cNvPr id="4" name="Rectangle 3"/>
          <p:cNvSpPr/>
          <p:nvPr/>
        </p:nvSpPr>
        <p:spPr>
          <a:xfrm>
            <a:off x="4602266" y="1340767"/>
            <a:ext cx="3384376" cy="1169551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public class Square extends Rectangle {</a:t>
            </a:r>
          </a:p>
          <a:p>
            <a:r>
              <a:rPr lang="en-US" sz="1400" dirty="0"/>
              <a:t>    Square(double s) {</a:t>
            </a:r>
          </a:p>
          <a:p>
            <a:r>
              <a:rPr lang="en-US" sz="1400" dirty="0"/>
              <a:t>        super(s, s);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</a:t>
            </a:r>
            <a:endParaRPr lang="th-TH" sz="1400" dirty="0"/>
          </a:p>
        </p:txBody>
      </p:sp>
      <p:sp>
        <p:nvSpPr>
          <p:cNvPr id="5" name="Rectangle 4"/>
          <p:cNvSpPr/>
          <p:nvPr/>
        </p:nvSpPr>
        <p:spPr>
          <a:xfrm>
            <a:off x="3522146" y="2708920"/>
            <a:ext cx="5544616" cy="3323987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public class </a:t>
            </a:r>
            <a:r>
              <a:rPr lang="en-US" sz="1400" dirty="0" err="1"/>
              <a:t>TestLSP</a:t>
            </a:r>
            <a:r>
              <a:rPr lang="en-US" sz="1400" dirty="0"/>
              <a:t> {</a:t>
            </a:r>
          </a:p>
          <a:p>
            <a:r>
              <a:rPr lang="en-US" sz="1400" dirty="0"/>
              <a:t>   </a:t>
            </a:r>
          </a:p>
          <a:p>
            <a:r>
              <a:rPr lang="en-US" sz="1400" dirty="0"/>
              <a:t>    public static void main(String[] </a:t>
            </a:r>
            <a:r>
              <a:rPr lang="en-US" sz="1400" dirty="0" err="1"/>
              <a:t>args</a:t>
            </a:r>
            <a:r>
              <a:rPr lang="en-US" sz="1400" dirty="0"/>
              <a:t>) {</a:t>
            </a:r>
          </a:p>
          <a:p>
            <a:r>
              <a:rPr lang="en-US" sz="1400" dirty="0"/>
              <a:t>        Rectangle r = new Rectangle(); // Returns the rectangle type object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r.setWidth</a:t>
            </a:r>
            <a:r>
              <a:rPr lang="en-US" sz="1400" dirty="0"/>
              <a:t>(5);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r.setHeight</a:t>
            </a:r>
            <a:r>
              <a:rPr lang="en-US" sz="1400" dirty="0"/>
              <a:t>(4);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System.out.println</a:t>
            </a:r>
            <a:r>
              <a:rPr lang="en-US" sz="1400" dirty="0"/>
              <a:t>(</a:t>
            </a:r>
            <a:r>
              <a:rPr lang="en-US" sz="1400" dirty="0" err="1"/>
              <a:t>r.area</a:t>
            </a:r>
            <a:r>
              <a:rPr lang="en-US" sz="1400" dirty="0"/>
              <a:t>()==20);</a:t>
            </a:r>
          </a:p>
          <a:p>
            <a:r>
              <a:rPr lang="en-US" sz="1400" dirty="0"/>
              <a:t>        </a:t>
            </a:r>
          </a:p>
          <a:p>
            <a:r>
              <a:rPr lang="en-US" sz="1400" dirty="0"/>
              <a:t>        Rectangle s = new Square(5); // Returns the square type object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System.out.println</a:t>
            </a:r>
            <a:r>
              <a:rPr lang="en-US" sz="1400" dirty="0"/>
              <a:t>(</a:t>
            </a:r>
            <a:r>
              <a:rPr lang="en-US" sz="1400" dirty="0" err="1"/>
              <a:t>s.area</a:t>
            </a:r>
            <a:r>
              <a:rPr lang="en-US" sz="1400" dirty="0"/>
              <a:t>());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s.setHeight</a:t>
            </a:r>
            <a:r>
              <a:rPr lang="en-US" sz="1400" dirty="0"/>
              <a:t>(10);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       </a:t>
            </a:r>
            <a:r>
              <a:rPr lang="en-US" sz="1400" b="1" dirty="0" err="1">
                <a:solidFill>
                  <a:srgbClr val="FF0000"/>
                </a:solidFill>
              </a:rPr>
              <a:t>System.out.println</a:t>
            </a:r>
            <a:r>
              <a:rPr lang="en-US" sz="1400" b="1" dirty="0">
                <a:solidFill>
                  <a:srgbClr val="FF0000"/>
                </a:solidFill>
              </a:rPr>
              <a:t>(</a:t>
            </a:r>
            <a:r>
              <a:rPr lang="en-US" sz="1400" b="1" dirty="0" err="1">
                <a:solidFill>
                  <a:srgbClr val="FF0000"/>
                </a:solidFill>
              </a:rPr>
              <a:t>s.getWidth</a:t>
            </a:r>
            <a:r>
              <a:rPr lang="en-US" sz="1400" b="1" dirty="0">
                <a:solidFill>
                  <a:srgbClr val="FF0000"/>
                </a:solidFill>
              </a:rPr>
              <a:t>()==10</a:t>
            </a:r>
            <a:r>
              <a:rPr lang="en-US" sz="1400" b="1" dirty="0" smtClean="0">
                <a:solidFill>
                  <a:srgbClr val="FF0000"/>
                </a:solidFill>
              </a:rPr>
              <a:t>);//? False why?</a:t>
            </a:r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rgbClr val="FF0000"/>
                </a:solidFill>
              </a:rPr>
              <a:t>        </a:t>
            </a:r>
            <a:r>
              <a:rPr lang="en-US" sz="1400" b="1" dirty="0" err="1">
                <a:solidFill>
                  <a:srgbClr val="FF0000"/>
                </a:solidFill>
              </a:rPr>
              <a:t>System.out.println</a:t>
            </a:r>
            <a:r>
              <a:rPr lang="en-US" sz="1400" b="1" dirty="0">
                <a:solidFill>
                  <a:srgbClr val="FF0000"/>
                </a:solidFill>
              </a:rPr>
              <a:t>(</a:t>
            </a:r>
            <a:r>
              <a:rPr lang="en-US" sz="1400" b="1" dirty="0" err="1">
                <a:solidFill>
                  <a:srgbClr val="FF0000"/>
                </a:solidFill>
              </a:rPr>
              <a:t>s.area</a:t>
            </a:r>
            <a:r>
              <a:rPr lang="en-US" sz="1400" b="1" dirty="0" smtClean="0">
                <a:solidFill>
                  <a:srgbClr val="FF0000"/>
                </a:solidFill>
              </a:rPr>
              <a:t>());//? </a:t>
            </a:r>
            <a:r>
              <a:rPr lang="en-US" sz="1400" b="1" smtClean="0">
                <a:solidFill>
                  <a:srgbClr val="FF0000"/>
                </a:solidFill>
              </a:rPr>
              <a:t>50 why?</a:t>
            </a:r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dirty="0"/>
              <a:t>    } </a:t>
            </a:r>
          </a:p>
          <a:p>
            <a:r>
              <a:rPr lang="en-US" sz="1400" dirty="0"/>
              <a:t>}</a:t>
            </a:r>
            <a:endParaRPr lang="th-TH" sz="1400" dirty="0"/>
          </a:p>
        </p:txBody>
      </p:sp>
      <p:sp>
        <p:nvSpPr>
          <p:cNvPr id="6" name="Rectangle 5"/>
          <p:cNvSpPr/>
          <p:nvPr/>
        </p:nvSpPr>
        <p:spPr>
          <a:xfrm>
            <a:off x="827584" y="0"/>
            <a:ext cx="7632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</a:rPr>
              <a:t>Example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5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5550</TotalTime>
  <Words>1976</Words>
  <Application>Microsoft Office PowerPoint</Application>
  <PresentationFormat>On-screen Show (4:3)</PresentationFormat>
  <Paragraphs>462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Software Design and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and Architecture</dc:title>
  <dc:creator>boonjv</dc:creator>
  <cp:lastModifiedBy>boonjv</cp:lastModifiedBy>
  <cp:revision>218</cp:revision>
  <dcterms:created xsi:type="dcterms:W3CDTF">2015-01-04T08:11:00Z</dcterms:created>
  <dcterms:modified xsi:type="dcterms:W3CDTF">2019-02-19T14:39:22Z</dcterms:modified>
</cp:coreProperties>
</file>