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97" r:id="rId3"/>
    <p:sldId id="343" r:id="rId4"/>
    <p:sldId id="345" r:id="rId5"/>
    <p:sldId id="347" r:id="rId6"/>
    <p:sldId id="350" r:id="rId7"/>
    <p:sldId id="352" r:id="rId8"/>
    <p:sldId id="354" r:id="rId9"/>
    <p:sldId id="357" r:id="rId10"/>
    <p:sldId id="365" r:id="rId11"/>
    <p:sldId id="367" r:id="rId12"/>
    <p:sldId id="368" r:id="rId13"/>
    <p:sldId id="366" r:id="rId14"/>
    <p:sldId id="370" r:id="rId15"/>
    <p:sldId id="378" r:id="rId16"/>
    <p:sldId id="372" r:id="rId17"/>
    <p:sldId id="373" r:id="rId18"/>
    <p:sldId id="374" r:id="rId19"/>
    <p:sldId id="375" r:id="rId20"/>
    <p:sldId id="380" r:id="rId21"/>
    <p:sldId id="377" r:id="rId22"/>
    <p:sldId id="381" r:id="rId23"/>
    <p:sldId id="383" r:id="rId24"/>
    <p:sldId id="384" r:id="rId25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BF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EAAFD-D35A-46C4-A3CD-5236ECD9253C}" type="datetimeFigureOut">
              <a:rPr lang="th-TH" smtClean="0"/>
              <a:t>13/03/62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90A76-9179-4446-95F7-80A358F70C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0108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B172-1E45-4EAB-A57A-08A359D18A2C}" type="datetime1">
              <a:rPr lang="th-TH" smtClean="0"/>
              <a:t>13/03/62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0371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8DDC-457B-43C0-89D5-3AD83CE9E321}" type="datetime1">
              <a:rPr lang="th-TH" smtClean="0"/>
              <a:t>13/03/62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265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0620-1AA0-4DF3-95A6-C505D0F2E7C7}" type="datetime1">
              <a:rPr lang="th-TH" smtClean="0"/>
              <a:t>13/03/62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837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A24-29DD-4A8C-8B4E-F951DDEEB859}" type="datetime1">
              <a:rPr lang="th-TH" smtClean="0"/>
              <a:t>13/03/62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975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6850-3C50-4635-A053-C73C2063B7A5}" type="datetime1">
              <a:rPr lang="th-TH" smtClean="0"/>
              <a:t>13/03/62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4905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71FD-8B5E-40C8-9CD9-D2B5BE82BA2F}" type="datetime1">
              <a:rPr lang="th-TH" smtClean="0"/>
              <a:t>13/03/62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504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2CD-5ADB-437B-8389-01D4955C5BFE}" type="datetime1">
              <a:rPr lang="th-TH" smtClean="0"/>
              <a:t>13/03/62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034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694C-1930-4BA8-8E49-375DCA936F44}" type="datetime1">
              <a:rPr lang="th-TH" smtClean="0"/>
              <a:t>13/03/62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683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20FB-8F97-4A63-A3F3-B1FBB6AD2BD7}" type="datetime1">
              <a:rPr lang="th-TH" smtClean="0"/>
              <a:t>13/03/62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561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9853-3528-4111-9E35-37E933C5C532}" type="datetime1">
              <a:rPr lang="th-TH" smtClean="0"/>
              <a:t>13/03/62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963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9B79-B39F-47BF-AA92-85EB8F71FD90}" type="datetime1">
              <a:rPr lang="th-TH" smtClean="0"/>
              <a:t>13/03/62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0260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3C930-A493-4C92-9113-E553C48B311C}" type="datetime1">
              <a:rPr lang="th-TH" smtClean="0"/>
              <a:t>13/03/62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88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Software Design and Architecture</a:t>
            </a:r>
            <a:endParaRPr lang="th-TH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3886200"/>
            <a:ext cx="6984776" cy="1752600"/>
          </a:xfrm>
        </p:spPr>
        <p:txBody>
          <a:bodyPr/>
          <a:lstStyle/>
          <a:p>
            <a:r>
              <a:rPr lang="en-US" dirty="0"/>
              <a:t> State </a:t>
            </a:r>
            <a:r>
              <a:rPr lang="en-US" dirty="0" smtClean="0"/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10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0"/>
            <a:ext cx="78777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/>
              <a:t>context</a:t>
            </a:r>
            <a:endParaRPr lang="th-TH" sz="4000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8" y="1133475"/>
            <a:ext cx="42386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574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11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Example</a:t>
            </a:r>
            <a:r>
              <a:rPr lang="en-US" sz="3600" dirty="0"/>
              <a:t>: State Machines for Gumball Machines</a:t>
            </a:r>
            <a:endParaRPr lang="th-TH" sz="36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019175"/>
            <a:ext cx="7829550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384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12</a:t>
            </a:fld>
            <a:endParaRPr lang="th-TH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980728"/>
            <a:ext cx="3456383" cy="5760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Example</a:t>
            </a:r>
            <a:r>
              <a:rPr lang="en-US" sz="3600" dirty="0"/>
              <a:t>: State Machines for Gumball Machines</a:t>
            </a:r>
            <a:endParaRPr lang="th-TH" sz="3600" b="1" dirty="0"/>
          </a:p>
        </p:txBody>
      </p:sp>
    </p:spTree>
    <p:extLst>
      <p:ext uri="{BB962C8B-B14F-4D97-AF65-F5344CB8AC3E}">
        <p14:creationId xmlns:p14="http://schemas.microsoft.com/office/powerpoint/2010/main" val="288221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13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548680"/>
            <a:ext cx="9144000" cy="61247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• </a:t>
            </a:r>
            <a:r>
              <a:rPr lang="en-US" dirty="0"/>
              <a:t>Does not support </a:t>
            </a:r>
            <a:r>
              <a:rPr lang="en-US" b="1" dirty="0">
                <a:solidFill>
                  <a:srgbClr val="FF0000"/>
                </a:solidFill>
              </a:rPr>
              <a:t>Open Closed Principle</a:t>
            </a:r>
          </a:p>
          <a:p>
            <a:pPr lvl="1"/>
            <a:r>
              <a:rPr lang="en-US" dirty="0"/>
              <a:t>• A change to the state machine requires a change to the original class</a:t>
            </a:r>
          </a:p>
          <a:p>
            <a:pPr lvl="2"/>
            <a:r>
              <a:rPr lang="en-US" dirty="0"/>
              <a:t>• You can’t place new state machine behavior in an extension of </a:t>
            </a:r>
            <a:r>
              <a:rPr lang="en-US" dirty="0" smtClean="0"/>
              <a:t>the original class</a:t>
            </a:r>
          </a:p>
          <a:p>
            <a:pPr lvl="2"/>
            <a:endParaRPr lang="en-US" dirty="0"/>
          </a:p>
          <a:p>
            <a:r>
              <a:rPr lang="en-US" dirty="0"/>
              <a:t>• The design is not very object-oriented: indeed no objects at all except for </a:t>
            </a:r>
            <a:r>
              <a:rPr lang="en-US" dirty="0" smtClean="0"/>
              <a:t>the one </a:t>
            </a:r>
            <a:r>
              <a:rPr lang="en-US" dirty="0"/>
              <a:t>that represents the state machine, in our case </a:t>
            </a:r>
            <a:r>
              <a:rPr lang="en-US" dirty="0" err="1"/>
              <a:t>GumballMachine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• State transitions are not explicit; they are hidden amongst a ton of </a:t>
            </a:r>
            <a:r>
              <a:rPr lang="en-US" dirty="0" smtClean="0"/>
              <a:t>conditional code</a:t>
            </a:r>
          </a:p>
          <a:p>
            <a:endParaRPr lang="en-US" dirty="0"/>
          </a:p>
          <a:p>
            <a:r>
              <a:rPr lang="en-US" dirty="0"/>
              <a:t>• We have not “</a:t>
            </a:r>
            <a:r>
              <a:rPr lang="en-US" b="1" dirty="0">
                <a:solidFill>
                  <a:srgbClr val="FF0000"/>
                </a:solidFill>
              </a:rPr>
              <a:t>encapsulated what varies</a:t>
            </a:r>
            <a:r>
              <a:rPr lang="en-US" dirty="0"/>
              <a:t>”</a:t>
            </a:r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Problems </a:t>
            </a:r>
            <a:r>
              <a:rPr lang="en-US" sz="3600" b="1" dirty="0"/>
              <a:t>with </a:t>
            </a:r>
            <a:r>
              <a:rPr lang="en-US" sz="3600" b="1" dirty="0" smtClean="0"/>
              <a:t>the First Design</a:t>
            </a:r>
            <a:endParaRPr lang="th-TH" sz="3600" b="1" dirty="0"/>
          </a:p>
        </p:txBody>
      </p:sp>
    </p:spTree>
    <p:extLst>
      <p:ext uri="{BB962C8B-B14F-4D97-AF65-F5344CB8AC3E}">
        <p14:creationId xmlns:p14="http://schemas.microsoft.com/office/powerpoint/2010/main" val="101520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14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Design with State Pattern </a:t>
            </a:r>
            <a:endParaRPr lang="th-TH" sz="3600" dirty="0"/>
          </a:p>
        </p:txBody>
      </p:sp>
      <p:sp>
        <p:nvSpPr>
          <p:cNvPr id="6" name="Rectangle 5"/>
          <p:cNvSpPr/>
          <p:nvPr/>
        </p:nvSpPr>
        <p:spPr>
          <a:xfrm>
            <a:off x="395536" y="980728"/>
            <a:ext cx="8280920" cy="35394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1. Create </a:t>
            </a:r>
            <a:r>
              <a:rPr lang="en-US" dirty="0">
                <a:solidFill>
                  <a:srgbClr val="FF0000"/>
                </a:solidFill>
              </a:rPr>
              <a:t>a State interface </a:t>
            </a:r>
            <a:r>
              <a:rPr lang="en-US" dirty="0"/>
              <a:t>that has one method per state transition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2. Create </a:t>
            </a:r>
            <a:r>
              <a:rPr lang="en-US" dirty="0">
                <a:solidFill>
                  <a:srgbClr val="FF0000"/>
                </a:solidFill>
              </a:rPr>
              <a:t>one class per state </a:t>
            </a:r>
            <a:r>
              <a:rPr lang="en-US" dirty="0"/>
              <a:t>in state machine. Each such class implements the State interface and provides the correct behavior for each action in that </a:t>
            </a:r>
            <a:r>
              <a:rPr lang="en-US" dirty="0" smtClean="0"/>
              <a:t>state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985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15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Design with State Pattern: </a:t>
            </a:r>
            <a:r>
              <a:rPr lang="en-US" sz="3600" dirty="0" smtClean="0"/>
              <a:t>State Interface</a:t>
            </a:r>
            <a:endParaRPr lang="th-TH" sz="3600" dirty="0"/>
          </a:p>
        </p:txBody>
      </p:sp>
      <p:sp>
        <p:nvSpPr>
          <p:cNvPr id="6" name="Rectangle 5"/>
          <p:cNvSpPr/>
          <p:nvPr/>
        </p:nvSpPr>
        <p:spPr>
          <a:xfrm>
            <a:off x="2286000" y="2090172"/>
            <a:ext cx="4572000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public interface State {</a:t>
            </a:r>
          </a:p>
          <a:p>
            <a:r>
              <a:rPr lang="en-US" dirty="0"/>
              <a:t>  public void </a:t>
            </a:r>
            <a:r>
              <a:rPr lang="en-US" dirty="0" err="1"/>
              <a:t>insertQuarter</a:t>
            </a:r>
            <a:r>
              <a:rPr lang="en-US" dirty="0"/>
              <a:t>();</a:t>
            </a:r>
          </a:p>
          <a:p>
            <a:r>
              <a:rPr lang="en-US" dirty="0"/>
              <a:t>  public void </a:t>
            </a:r>
            <a:r>
              <a:rPr lang="en-US" dirty="0" err="1"/>
              <a:t>ejectQuarter</a:t>
            </a:r>
            <a:r>
              <a:rPr lang="en-US" dirty="0"/>
              <a:t>();</a:t>
            </a:r>
          </a:p>
          <a:p>
            <a:r>
              <a:rPr lang="en-US" dirty="0"/>
              <a:t>  public void </a:t>
            </a:r>
            <a:r>
              <a:rPr lang="en-US" dirty="0" err="1"/>
              <a:t>turnCrank</a:t>
            </a:r>
            <a:r>
              <a:rPr lang="en-US" dirty="0"/>
              <a:t>();</a:t>
            </a:r>
          </a:p>
          <a:p>
            <a:r>
              <a:rPr lang="en-US" dirty="0"/>
              <a:t>  public void dispense();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353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16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Design with State Pattern: </a:t>
            </a:r>
            <a:r>
              <a:rPr lang="en-US" sz="3200" dirty="0" err="1" smtClean="0"/>
              <a:t>NoQuarterState</a:t>
            </a:r>
            <a:r>
              <a:rPr lang="en-US" sz="3200" dirty="0" smtClean="0"/>
              <a:t> Class</a:t>
            </a:r>
            <a:endParaRPr lang="th-TH" sz="3200" dirty="0"/>
          </a:p>
        </p:txBody>
      </p:sp>
      <p:sp>
        <p:nvSpPr>
          <p:cNvPr id="6" name="Rectangle 5"/>
          <p:cNvSpPr/>
          <p:nvPr/>
        </p:nvSpPr>
        <p:spPr>
          <a:xfrm>
            <a:off x="395536" y="646331"/>
            <a:ext cx="8064896" cy="61247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public class </a:t>
            </a:r>
            <a:r>
              <a:rPr lang="en-US" sz="1400" dirty="0" err="1"/>
              <a:t>NoQuarterState</a:t>
            </a:r>
            <a:r>
              <a:rPr lang="en-US" sz="1400" dirty="0"/>
              <a:t> implements State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GumballMachine</a:t>
            </a:r>
            <a:r>
              <a:rPr lang="en-US" sz="1400" dirty="0"/>
              <a:t> </a:t>
            </a:r>
            <a:r>
              <a:rPr lang="en-US" sz="1400" dirty="0" err="1"/>
              <a:t>gumballMachine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    public </a:t>
            </a:r>
            <a:r>
              <a:rPr lang="en-US" sz="1400" dirty="0" err="1"/>
              <a:t>NoQuarterState</a:t>
            </a:r>
            <a:r>
              <a:rPr lang="en-US" sz="1400" dirty="0"/>
              <a:t>(</a:t>
            </a:r>
            <a:r>
              <a:rPr lang="en-US" sz="1400" dirty="0" err="1"/>
              <a:t>GumballMachine</a:t>
            </a:r>
            <a:r>
              <a:rPr lang="en-US" sz="1400" dirty="0"/>
              <a:t> </a:t>
            </a:r>
            <a:r>
              <a:rPr lang="en-US" sz="1400" dirty="0" err="1"/>
              <a:t>gumballMachine</a:t>
            </a:r>
            <a:r>
              <a:rPr lang="en-US" sz="1400" dirty="0"/>
              <a:t>)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this.gumballMachine</a:t>
            </a:r>
            <a:r>
              <a:rPr lang="en-US" sz="1400" dirty="0"/>
              <a:t> = </a:t>
            </a:r>
            <a:r>
              <a:rPr lang="en-US" sz="1400" dirty="0" err="1"/>
              <a:t>gumballMachine</a:t>
            </a:r>
            <a:r>
              <a:rPr lang="en-US" sz="1400" dirty="0"/>
              <a:t>;</a:t>
            </a:r>
          </a:p>
          <a:p>
            <a:r>
              <a:rPr lang="en-US" sz="1400" dirty="0"/>
              <a:t>    }</a:t>
            </a:r>
          </a:p>
          <a:p>
            <a:endParaRPr lang="en-US" sz="1400" dirty="0"/>
          </a:p>
          <a:p>
            <a:r>
              <a:rPr lang="en-US" sz="1400" dirty="0"/>
              <a:t>  public void </a:t>
            </a:r>
            <a:r>
              <a:rPr lang="en-US" sz="1400" dirty="0" err="1"/>
              <a:t>insertQuarter</a:t>
            </a:r>
            <a:r>
              <a:rPr lang="en-US" sz="1400" dirty="0"/>
              <a:t>()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System.out.println</a:t>
            </a:r>
            <a:r>
              <a:rPr lang="en-US" sz="1400" dirty="0"/>
              <a:t>("You inserted a quarter");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gumballMachine.setState</a:t>
            </a:r>
            <a:r>
              <a:rPr lang="en-US" sz="1400" dirty="0"/>
              <a:t>(</a:t>
            </a:r>
            <a:r>
              <a:rPr lang="en-US" sz="1400" dirty="0" err="1"/>
              <a:t>gumballMachine.getHasQuarterState</a:t>
            </a:r>
            <a:r>
              <a:rPr lang="en-US" sz="1400" dirty="0"/>
              <a:t>());</a:t>
            </a:r>
          </a:p>
          <a:p>
            <a:r>
              <a:rPr lang="en-US" sz="1400" dirty="0"/>
              <a:t>  }</a:t>
            </a:r>
          </a:p>
          <a:p>
            <a:endParaRPr lang="en-US" sz="1400" dirty="0"/>
          </a:p>
          <a:p>
            <a:r>
              <a:rPr lang="en-US" sz="1400" dirty="0"/>
              <a:t>  public void </a:t>
            </a:r>
            <a:r>
              <a:rPr lang="en-US" sz="1400" dirty="0" err="1"/>
              <a:t>ejectQuarter</a:t>
            </a:r>
            <a:r>
              <a:rPr lang="en-US" sz="1400" dirty="0"/>
              <a:t>()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System.out.println</a:t>
            </a:r>
            <a:r>
              <a:rPr lang="en-US" sz="1400" dirty="0"/>
              <a:t>("You haven't inserted a quarter");</a:t>
            </a:r>
          </a:p>
          <a:p>
            <a:r>
              <a:rPr lang="en-US" sz="1400" dirty="0"/>
              <a:t>  }</a:t>
            </a:r>
          </a:p>
          <a:p>
            <a:endParaRPr lang="en-US" sz="1400" dirty="0"/>
          </a:p>
          <a:p>
            <a:r>
              <a:rPr lang="en-US" sz="1400" dirty="0"/>
              <a:t>  public void </a:t>
            </a:r>
            <a:r>
              <a:rPr lang="en-US" sz="1400" dirty="0" err="1"/>
              <a:t>turnCrank</a:t>
            </a:r>
            <a:r>
              <a:rPr lang="en-US" sz="1400" dirty="0"/>
              <a:t>()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System.out.println</a:t>
            </a:r>
            <a:r>
              <a:rPr lang="en-US" sz="1400" dirty="0"/>
              <a:t>("You turned, but there's no quarter");</a:t>
            </a:r>
          </a:p>
          <a:p>
            <a:r>
              <a:rPr lang="en-US" sz="1400" dirty="0"/>
              <a:t>   }</a:t>
            </a:r>
          </a:p>
          <a:p>
            <a:endParaRPr lang="en-US" sz="1400" dirty="0"/>
          </a:p>
          <a:p>
            <a:r>
              <a:rPr lang="en-US" sz="1400" dirty="0"/>
              <a:t>  public void dispense()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System.out.println</a:t>
            </a:r>
            <a:r>
              <a:rPr lang="en-US" sz="1400" dirty="0"/>
              <a:t>("You need to pay first");</a:t>
            </a:r>
          </a:p>
          <a:p>
            <a:r>
              <a:rPr lang="en-US" sz="1400" dirty="0"/>
              <a:t>  }</a:t>
            </a:r>
          </a:p>
          <a:p>
            <a:endParaRPr lang="en-US" sz="1400" dirty="0"/>
          </a:p>
          <a:p>
            <a:r>
              <a:rPr lang="en-US" sz="1400" dirty="0"/>
              <a:t>  public String </a:t>
            </a:r>
            <a:r>
              <a:rPr lang="en-US" sz="1400" dirty="0" err="1"/>
              <a:t>toString</a:t>
            </a:r>
            <a:r>
              <a:rPr lang="en-US" sz="1400" dirty="0"/>
              <a:t>() {</a:t>
            </a:r>
          </a:p>
          <a:p>
            <a:r>
              <a:rPr lang="en-US" sz="1400" dirty="0"/>
              <a:t>    return "waiting for quarter";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206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17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Design with State Pattern: </a:t>
            </a:r>
            <a:r>
              <a:rPr lang="en-US" sz="3200" dirty="0" err="1" smtClean="0"/>
              <a:t>HasQuarterState</a:t>
            </a:r>
            <a:r>
              <a:rPr lang="en-US" sz="3200" dirty="0" smtClean="0"/>
              <a:t> Class</a:t>
            </a:r>
            <a:endParaRPr lang="th-TH" sz="3200" dirty="0"/>
          </a:p>
        </p:txBody>
      </p:sp>
      <p:sp>
        <p:nvSpPr>
          <p:cNvPr id="6" name="Rectangle 5"/>
          <p:cNvSpPr/>
          <p:nvPr/>
        </p:nvSpPr>
        <p:spPr>
          <a:xfrm>
            <a:off x="395536" y="646331"/>
            <a:ext cx="8064896" cy="58169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import </a:t>
            </a:r>
            <a:r>
              <a:rPr lang="en-US" sz="1200" dirty="0" err="1"/>
              <a:t>java.util.Random</a:t>
            </a:r>
            <a:r>
              <a:rPr lang="en-US" sz="1200" dirty="0" smtClean="0"/>
              <a:t>;</a:t>
            </a:r>
          </a:p>
          <a:p>
            <a:endParaRPr lang="en-US" sz="1200" dirty="0" smtClean="0"/>
          </a:p>
          <a:p>
            <a:r>
              <a:rPr lang="en-US" sz="1200" dirty="0" smtClean="0"/>
              <a:t>public </a:t>
            </a:r>
            <a:r>
              <a:rPr lang="en-US" sz="1200" dirty="0"/>
              <a:t>class </a:t>
            </a:r>
            <a:r>
              <a:rPr lang="en-US" sz="1200" dirty="0" err="1"/>
              <a:t>HasQuarterState</a:t>
            </a:r>
            <a:r>
              <a:rPr lang="en-US" sz="1200" dirty="0"/>
              <a:t> implements State {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GumballMachine</a:t>
            </a:r>
            <a:r>
              <a:rPr lang="en-US" sz="1200" dirty="0"/>
              <a:t> </a:t>
            </a:r>
            <a:r>
              <a:rPr lang="en-US" sz="1200" dirty="0" err="1"/>
              <a:t>gumballMachine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r>
              <a:rPr lang="en-US" sz="1200" dirty="0"/>
              <a:t>  public </a:t>
            </a:r>
            <a:r>
              <a:rPr lang="en-US" sz="1200" dirty="0" err="1"/>
              <a:t>HasQuarterState</a:t>
            </a:r>
            <a:r>
              <a:rPr lang="en-US" sz="1200" dirty="0"/>
              <a:t>(</a:t>
            </a:r>
            <a:r>
              <a:rPr lang="en-US" sz="1200" dirty="0" err="1"/>
              <a:t>GumballMachine</a:t>
            </a:r>
            <a:r>
              <a:rPr lang="en-US" sz="1200" dirty="0"/>
              <a:t> </a:t>
            </a:r>
            <a:r>
              <a:rPr lang="en-US" sz="1200" dirty="0" err="1"/>
              <a:t>gumballMachine</a:t>
            </a:r>
            <a:r>
              <a:rPr lang="en-US" sz="1200" dirty="0"/>
              <a:t>) 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this.gumballMachine</a:t>
            </a:r>
            <a:r>
              <a:rPr lang="en-US" sz="1200" dirty="0"/>
              <a:t> = </a:t>
            </a:r>
            <a:r>
              <a:rPr lang="en-US" sz="1200" dirty="0" err="1"/>
              <a:t>gumballMachine</a:t>
            </a:r>
            <a:r>
              <a:rPr lang="en-US" sz="1200" dirty="0"/>
              <a:t>;</a:t>
            </a:r>
          </a:p>
          <a:p>
            <a:r>
              <a:rPr lang="en-US" sz="1200" dirty="0"/>
              <a:t>  }</a:t>
            </a:r>
          </a:p>
          <a:p>
            <a:endParaRPr lang="en-US" sz="1200" dirty="0"/>
          </a:p>
          <a:p>
            <a:r>
              <a:rPr lang="en-US" sz="1200" dirty="0"/>
              <a:t>  public void </a:t>
            </a:r>
            <a:r>
              <a:rPr lang="en-US" sz="1200" dirty="0" err="1"/>
              <a:t>insertQuarter</a:t>
            </a:r>
            <a:r>
              <a:rPr lang="en-US" sz="1200" dirty="0"/>
              <a:t>() 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System.out.println</a:t>
            </a:r>
            <a:r>
              <a:rPr lang="en-US" sz="1200" dirty="0"/>
              <a:t>("You can't insert another quarter");</a:t>
            </a:r>
          </a:p>
          <a:p>
            <a:r>
              <a:rPr lang="en-US" sz="1200" dirty="0"/>
              <a:t>  }</a:t>
            </a:r>
          </a:p>
          <a:p>
            <a:endParaRPr lang="en-US" sz="1200" dirty="0"/>
          </a:p>
          <a:p>
            <a:r>
              <a:rPr lang="en-US" sz="1200" dirty="0"/>
              <a:t>  public void </a:t>
            </a:r>
            <a:r>
              <a:rPr lang="en-US" sz="1200" dirty="0" err="1"/>
              <a:t>ejectQuarter</a:t>
            </a:r>
            <a:r>
              <a:rPr lang="en-US" sz="1200" dirty="0"/>
              <a:t>() 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System.out.println</a:t>
            </a:r>
            <a:r>
              <a:rPr lang="en-US" sz="1200" dirty="0"/>
              <a:t>("Quarter returned");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gumballMachine.setState</a:t>
            </a:r>
            <a:r>
              <a:rPr lang="en-US" sz="1200" dirty="0"/>
              <a:t>(</a:t>
            </a:r>
            <a:r>
              <a:rPr lang="en-US" sz="1200" dirty="0" err="1"/>
              <a:t>gumballMachine.getNoQuarterState</a:t>
            </a:r>
            <a:r>
              <a:rPr lang="en-US" sz="1200" dirty="0"/>
              <a:t>());</a:t>
            </a:r>
          </a:p>
          <a:p>
            <a:r>
              <a:rPr lang="en-US" sz="1200" dirty="0"/>
              <a:t>  }</a:t>
            </a:r>
          </a:p>
          <a:p>
            <a:endParaRPr lang="en-US" sz="1200" dirty="0"/>
          </a:p>
          <a:p>
            <a:r>
              <a:rPr lang="en-US" sz="1200" dirty="0"/>
              <a:t>  public void </a:t>
            </a:r>
            <a:r>
              <a:rPr lang="en-US" sz="1200" dirty="0" err="1"/>
              <a:t>turnCrank</a:t>
            </a:r>
            <a:r>
              <a:rPr lang="en-US" sz="1200" dirty="0"/>
              <a:t>() 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System.out.println</a:t>
            </a:r>
            <a:r>
              <a:rPr lang="en-US" sz="1200" dirty="0"/>
              <a:t>("You turned...");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gumballMachine.setState</a:t>
            </a:r>
            <a:r>
              <a:rPr lang="en-US" sz="1200" dirty="0"/>
              <a:t>(</a:t>
            </a:r>
            <a:r>
              <a:rPr lang="en-US" sz="1200" dirty="0" err="1"/>
              <a:t>gumballMachine.getSoldState</a:t>
            </a:r>
            <a:r>
              <a:rPr lang="en-US" sz="1200" dirty="0"/>
              <a:t>());</a:t>
            </a:r>
          </a:p>
          <a:p>
            <a:r>
              <a:rPr lang="en-US" sz="1200" dirty="0"/>
              <a:t>  </a:t>
            </a:r>
            <a:r>
              <a:rPr lang="en-US" sz="1200" dirty="0" smtClean="0"/>
              <a:t>}</a:t>
            </a:r>
          </a:p>
          <a:p>
            <a:endParaRPr lang="en-US" sz="1200" dirty="0" smtClean="0"/>
          </a:p>
          <a:p>
            <a:r>
              <a:rPr lang="en-US" sz="1200" dirty="0" smtClean="0"/>
              <a:t>    </a:t>
            </a:r>
            <a:r>
              <a:rPr lang="en-US" sz="1200" dirty="0"/>
              <a:t>public void dispense() {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System.out.println</a:t>
            </a:r>
            <a:r>
              <a:rPr lang="en-US" sz="1200" dirty="0"/>
              <a:t>("No gumball dispensed");</a:t>
            </a:r>
          </a:p>
          <a:p>
            <a:r>
              <a:rPr lang="en-US" sz="1200" dirty="0"/>
              <a:t>    </a:t>
            </a:r>
            <a:r>
              <a:rPr lang="en-US" sz="1200" dirty="0" smtClean="0"/>
              <a:t>}</a:t>
            </a:r>
          </a:p>
          <a:p>
            <a:endParaRPr lang="en-US" sz="1200" dirty="0" smtClean="0"/>
          </a:p>
          <a:p>
            <a:r>
              <a:rPr lang="en-US" sz="1200" dirty="0" smtClean="0"/>
              <a:t>  </a:t>
            </a:r>
            <a:r>
              <a:rPr lang="en-US" sz="1200" dirty="0"/>
              <a:t>public String </a:t>
            </a:r>
            <a:r>
              <a:rPr lang="en-US" sz="1200" dirty="0" err="1"/>
              <a:t>toString</a:t>
            </a:r>
            <a:r>
              <a:rPr lang="en-US" sz="1200" dirty="0"/>
              <a:t>() {</a:t>
            </a:r>
          </a:p>
          <a:p>
            <a:r>
              <a:rPr lang="en-US" sz="1200" dirty="0"/>
              <a:t>    return "waiting for turn of crank";</a:t>
            </a:r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105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18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Design with State Pattern: </a:t>
            </a:r>
            <a:r>
              <a:rPr lang="en-US" sz="3200" dirty="0" err="1" smtClean="0"/>
              <a:t>SoldState</a:t>
            </a:r>
            <a:r>
              <a:rPr lang="en-US" sz="3200" dirty="0" smtClean="0"/>
              <a:t> Class</a:t>
            </a:r>
            <a:endParaRPr lang="th-TH" sz="3200" dirty="0"/>
          </a:p>
        </p:txBody>
      </p:sp>
      <p:sp>
        <p:nvSpPr>
          <p:cNvPr id="6" name="Rectangle 5"/>
          <p:cNvSpPr/>
          <p:nvPr/>
        </p:nvSpPr>
        <p:spPr>
          <a:xfrm>
            <a:off x="395536" y="476055"/>
            <a:ext cx="8064896" cy="6370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public class </a:t>
            </a:r>
            <a:r>
              <a:rPr lang="en-US" sz="1200" dirty="0" err="1"/>
              <a:t>SoldState</a:t>
            </a:r>
            <a:r>
              <a:rPr lang="en-US" sz="1200" dirty="0"/>
              <a:t> implements State {</a:t>
            </a:r>
          </a:p>
          <a:p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GumballMachine</a:t>
            </a:r>
            <a:r>
              <a:rPr lang="en-US" sz="1200" dirty="0"/>
              <a:t> </a:t>
            </a:r>
            <a:r>
              <a:rPr lang="en-US" sz="1200" dirty="0" err="1"/>
              <a:t>gumballMachine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r>
              <a:rPr lang="en-US" sz="1200" dirty="0"/>
              <a:t>    public </a:t>
            </a:r>
            <a:r>
              <a:rPr lang="en-US" sz="1200" dirty="0" err="1"/>
              <a:t>SoldState</a:t>
            </a:r>
            <a:r>
              <a:rPr lang="en-US" sz="1200" dirty="0"/>
              <a:t>(</a:t>
            </a:r>
            <a:r>
              <a:rPr lang="en-US" sz="1200" dirty="0" err="1"/>
              <a:t>GumballMachine</a:t>
            </a:r>
            <a:r>
              <a:rPr lang="en-US" sz="1200" dirty="0"/>
              <a:t> </a:t>
            </a:r>
            <a:r>
              <a:rPr lang="en-US" sz="1200" dirty="0" err="1"/>
              <a:t>gumballMachine</a:t>
            </a:r>
            <a:r>
              <a:rPr lang="en-US" sz="1200" dirty="0"/>
              <a:t>) {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this.gumballMachine</a:t>
            </a:r>
            <a:r>
              <a:rPr lang="en-US" sz="1200" dirty="0"/>
              <a:t> = </a:t>
            </a:r>
            <a:r>
              <a:rPr lang="en-US" sz="1200" dirty="0" err="1"/>
              <a:t>gumballMachine</a:t>
            </a:r>
            <a:r>
              <a:rPr lang="en-US" sz="1200" dirty="0"/>
              <a:t>;</a:t>
            </a:r>
          </a:p>
          <a:p>
            <a:r>
              <a:rPr lang="en-US" sz="1200" dirty="0"/>
              <a:t>    }</a:t>
            </a:r>
          </a:p>
          <a:p>
            <a:endParaRPr lang="en-US" sz="1200" dirty="0"/>
          </a:p>
          <a:p>
            <a:r>
              <a:rPr lang="en-US" sz="1200" dirty="0"/>
              <a:t>  public void </a:t>
            </a:r>
            <a:r>
              <a:rPr lang="en-US" sz="1200" dirty="0" err="1"/>
              <a:t>insertQuarter</a:t>
            </a:r>
            <a:r>
              <a:rPr lang="en-US" sz="1200" dirty="0"/>
              <a:t>() 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System.out.println</a:t>
            </a:r>
            <a:r>
              <a:rPr lang="en-US" sz="1200" dirty="0"/>
              <a:t>("Please wait, we're already giving you a gumball");</a:t>
            </a:r>
          </a:p>
          <a:p>
            <a:r>
              <a:rPr lang="en-US" sz="1200" dirty="0"/>
              <a:t>  }</a:t>
            </a:r>
          </a:p>
          <a:p>
            <a:endParaRPr lang="en-US" sz="1200" dirty="0"/>
          </a:p>
          <a:p>
            <a:r>
              <a:rPr lang="en-US" sz="1200" dirty="0"/>
              <a:t>  public void </a:t>
            </a:r>
            <a:r>
              <a:rPr lang="en-US" sz="1200" dirty="0" err="1"/>
              <a:t>ejectQuarter</a:t>
            </a:r>
            <a:r>
              <a:rPr lang="en-US" sz="1200" dirty="0"/>
              <a:t>() 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System.out.println</a:t>
            </a:r>
            <a:r>
              <a:rPr lang="en-US" sz="1200" dirty="0"/>
              <a:t>("Sorry, you already turned the crank");</a:t>
            </a:r>
          </a:p>
          <a:p>
            <a:r>
              <a:rPr lang="en-US" sz="1200" dirty="0"/>
              <a:t>  }</a:t>
            </a:r>
          </a:p>
          <a:p>
            <a:endParaRPr lang="en-US" sz="1200" dirty="0"/>
          </a:p>
          <a:p>
            <a:r>
              <a:rPr lang="en-US" sz="1200" dirty="0"/>
              <a:t>  public void </a:t>
            </a:r>
            <a:r>
              <a:rPr lang="en-US" sz="1200" dirty="0" err="1"/>
              <a:t>turnCrank</a:t>
            </a:r>
            <a:r>
              <a:rPr lang="en-US" sz="1200" dirty="0"/>
              <a:t>() 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System.out.println</a:t>
            </a:r>
            <a:r>
              <a:rPr lang="en-US" sz="1200" dirty="0"/>
              <a:t>("Turning twice doesn't get you another gumball!");</a:t>
            </a:r>
          </a:p>
          <a:p>
            <a:r>
              <a:rPr lang="en-US" sz="1200" dirty="0"/>
              <a:t>  }</a:t>
            </a:r>
          </a:p>
          <a:p>
            <a:endParaRPr lang="en-US" sz="1200" dirty="0"/>
          </a:p>
          <a:p>
            <a:r>
              <a:rPr lang="en-US" sz="1200" dirty="0"/>
              <a:t>  public void dispense() 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gumballMachine.releaseBall</a:t>
            </a:r>
            <a:r>
              <a:rPr lang="en-US" sz="1200" dirty="0"/>
              <a:t>();</a:t>
            </a:r>
          </a:p>
          <a:p>
            <a:r>
              <a:rPr lang="en-US" sz="1200" dirty="0"/>
              <a:t>    if (</a:t>
            </a:r>
            <a:r>
              <a:rPr lang="en-US" sz="1200" dirty="0" err="1"/>
              <a:t>gumballMachine.getCount</a:t>
            </a:r>
            <a:r>
              <a:rPr lang="en-US" sz="1200" dirty="0"/>
              <a:t>() &gt; 0) {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gumballMachine.setState</a:t>
            </a:r>
            <a:r>
              <a:rPr lang="en-US" sz="1200" dirty="0"/>
              <a:t>(</a:t>
            </a:r>
            <a:r>
              <a:rPr lang="en-US" sz="1200" dirty="0" err="1"/>
              <a:t>gumballMachine.getNoQuarterState</a:t>
            </a:r>
            <a:r>
              <a:rPr lang="en-US" sz="1200" dirty="0"/>
              <a:t>());</a:t>
            </a:r>
          </a:p>
          <a:p>
            <a:r>
              <a:rPr lang="en-US" sz="1200" dirty="0"/>
              <a:t>    } else {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System.out.println</a:t>
            </a:r>
            <a:r>
              <a:rPr lang="en-US" sz="1200" dirty="0"/>
              <a:t>("Oops, out of gumballs!");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gumballMachine.setState</a:t>
            </a:r>
            <a:r>
              <a:rPr lang="en-US" sz="1200" dirty="0"/>
              <a:t>(</a:t>
            </a:r>
            <a:r>
              <a:rPr lang="en-US" sz="1200" dirty="0" err="1"/>
              <a:t>gumballMachine.getSoldOutState</a:t>
            </a:r>
            <a:r>
              <a:rPr lang="en-US" sz="1200" dirty="0"/>
              <a:t>());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  }</a:t>
            </a:r>
          </a:p>
          <a:p>
            <a:endParaRPr lang="en-US" sz="1200" dirty="0"/>
          </a:p>
          <a:p>
            <a:r>
              <a:rPr lang="en-US" sz="1200" dirty="0"/>
              <a:t>  public String </a:t>
            </a:r>
            <a:r>
              <a:rPr lang="en-US" sz="1200" dirty="0" err="1"/>
              <a:t>toString</a:t>
            </a:r>
            <a:r>
              <a:rPr lang="en-US" sz="1200" dirty="0"/>
              <a:t>() {</a:t>
            </a:r>
          </a:p>
          <a:p>
            <a:r>
              <a:rPr lang="en-US" sz="1200" dirty="0"/>
              <a:t>    return "dispensing a gumball";</a:t>
            </a:r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766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19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Design with State Pattern: </a:t>
            </a:r>
            <a:r>
              <a:rPr lang="en-US" sz="3200" dirty="0" err="1" smtClean="0"/>
              <a:t>SoldOutState</a:t>
            </a:r>
            <a:r>
              <a:rPr lang="en-US" sz="3200" dirty="0" smtClean="0"/>
              <a:t> Class</a:t>
            </a:r>
            <a:endParaRPr lang="th-TH" sz="3200" dirty="0"/>
          </a:p>
        </p:txBody>
      </p:sp>
      <p:sp>
        <p:nvSpPr>
          <p:cNvPr id="6" name="Rectangle 5"/>
          <p:cNvSpPr/>
          <p:nvPr/>
        </p:nvSpPr>
        <p:spPr>
          <a:xfrm>
            <a:off x="357064" y="836712"/>
            <a:ext cx="8064896" cy="5078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public class </a:t>
            </a:r>
            <a:r>
              <a:rPr lang="en-US" sz="1200" dirty="0" err="1"/>
              <a:t>SoldOutState</a:t>
            </a:r>
            <a:r>
              <a:rPr lang="en-US" sz="1200" dirty="0"/>
              <a:t> implements State 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GumballMachine</a:t>
            </a:r>
            <a:r>
              <a:rPr lang="en-US" sz="1200" dirty="0"/>
              <a:t> </a:t>
            </a:r>
            <a:r>
              <a:rPr lang="en-US" sz="1200" dirty="0" err="1"/>
              <a:t>gumballMachine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r>
              <a:rPr lang="en-US" sz="1200" dirty="0"/>
              <a:t>    public </a:t>
            </a:r>
            <a:r>
              <a:rPr lang="en-US" sz="1200" dirty="0" err="1"/>
              <a:t>SoldOutState</a:t>
            </a:r>
            <a:r>
              <a:rPr lang="en-US" sz="1200" dirty="0"/>
              <a:t>(</a:t>
            </a:r>
            <a:r>
              <a:rPr lang="en-US" sz="1200" dirty="0" err="1"/>
              <a:t>GumballMachine</a:t>
            </a:r>
            <a:r>
              <a:rPr lang="en-US" sz="1200" dirty="0"/>
              <a:t> </a:t>
            </a:r>
            <a:r>
              <a:rPr lang="en-US" sz="1200" dirty="0" err="1"/>
              <a:t>gumballMachine</a:t>
            </a:r>
            <a:r>
              <a:rPr lang="en-US" sz="1200" dirty="0"/>
              <a:t>) {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this.gumballMachine</a:t>
            </a:r>
            <a:r>
              <a:rPr lang="en-US" sz="1200" dirty="0"/>
              <a:t> = </a:t>
            </a:r>
            <a:r>
              <a:rPr lang="en-US" sz="1200" dirty="0" err="1"/>
              <a:t>gumballMachine</a:t>
            </a:r>
            <a:r>
              <a:rPr lang="en-US" sz="1200" dirty="0"/>
              <a:t>;</a:t>
            </a:r>
          </a:p>
          <a:p>
            <a:r>
              <a:rPr lang="en-US" sz="1200" dirty="0"/>
              <a:t>    }</a:t>
            </a:r>
          </a:p>
          <a:p>
            <a:endParaRPr lang="en-US" sz="1200" dirty="0"/>
          </a:p>
          <a:p>
            <a:r>
              <a:rPr lang="en-US" sz="1200" dirty="0"/>
              <a:t>  public void </a:t>
            </a:r>
            <a:r>
              <a:rPr lang="en-US" sz="1200" dirty="0" err="1"/>
              <a:t>insertQuarter</a:t>
            </a:r>
            <a:r>
              <a:rPr lang="en-US" sz="1200" dirty="0"/>
              <a:t>() 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System.out.println</a:t>
            </a:r>
            <a:r>
              <a:rPr lang="en-US" sz="1200" dirty="0"/>
              <a:t>("You can't insert a quarter, the machine is sold out");</a:t>
            </a:r>
          </a:p>
          <a:p>
            <a:r>
              <a:rPr lang="en-US" sz="1200" dirty="0"/>
              <a:t>  }</a:t>
            </a:r>
          </a:p>
          <a:p>
            <a:endParaRPr lang="en-US" sz="1200" dirty="0"/>
          </a:p>
          <a:p>
            <a:r>
              <a:rPr lang="en-US" sz="1200" dirty="0"/>
              <a:t>  public void </a:t>
            </a:r>
            <a:r>
              <a:rPr lang="en-US" sz="1200" dirty="0" err="1"/>
              <a:t>ejectQuarter</a:t>
            </a:r>
            <a:r>
              <a:rPr lang="en-US" sz="1200" dirty="0"/>
              <a:t>() 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System.out.println</a:t>
            </a:r>
            <a:r>
              <a:rPr lang="en-US" sz="1200" dirty="0"/>
              <a:t>("You can't eject, you haven't inserted a quarter yet");</a:t>
            </a:r>
          </a:p>
          <a:p>
            <a:r>
              <a:rPr lang="en-US" sz="1200" dirty="0"/>
              <a:t>  }</a:t>
            </a:r>
          </a:p>
          <a:p>
            <a:endParaRPr lang="en-US" sz="1200" dirty="0"/>
          </a:p>
          <a:p>
            <a:r>
              <a:rPr lang="en-US" sz="1200" dirty="0"/>
              <a:t>  public void </a:t>
            </a:r>
            <a:r>
              <a:rPr lang="en-US" sz="1200" dirty="0" err="1"/>
              <a:t>turnCrank</a:t>
            </a:r>
            <a:r>
              <a:rPr lang="en-US" sz="1200" dirty="0"/>
              <a:t>() 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System.out.println</a:t>
            </a:r>
            <a:r>
              <a:rPr lang="en-US" sz="1200" dirty="0"/>
              <a:t>("You turned, but there are no gumballs");</a:t>
            </a:r>
          </a:p>
          <a:p>
            <a:r>
              <a:rPr lang="en-US" sz="1200" dirty="0"/>
              <a:t>  }</a:t>
            </a:r>
          </a:p>
          <a:p>
            <a:endParaRPr lang="en-US" sz="1200" dirty="0"/>
          </a:p>
          <a:p>
            <a:r>
              <a:rPr lang="en-US" sz="1200" dirty="0"/>
              <a:t>  public void dispense() 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System.out.println</a:t>
            </a:r>
            <a:r>
              <a:rPr lang="en-US" sz="1200" dirty="0"/>
              <a:t>("No gumball dispensed");</a:t>
            </a:r>
          </a:p>
          <a:p>
            <a:r>
              <a:rPr lang="en-US" sz="1200" dirty="0"/>
              <a:t>  }</a:t>
            </a:r>
          </a:p>
          <a:p>
            <a:endParaRPr lang="en-US" sz="1200" dirty="0"/>
          </a:p>
          <a:p>
            <a:r>
              <a:rPr lang="en-US" sz="1200" dirty="0"/>
              <a:t>  public String </a:t>
            </a:r>
            <a:r>
              <a:rPr lang="en-US" sz="1200" dirty="0" err="1"/>
              <a:t>toString</a:t>
            </a:r>
            <a:r>
              <a:rPr lang="en-US" sz="1200" dirty="0"/>
              <a:t>() {</a:t>
            </a:r>
          </a:p>
          <a:p>
            <a:r>
              <a:rPr lang="en-US" sz="1200" dirty="0"/>
              <a:t>    return "sold out";</a:t>
            </a:r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064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116632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Design </a:t>
            </a:r>
            <a:r>
              <a:rPr lang="en-US" sz="4000" b="1" dirty="0" smtClean="0"/>
              <a:t>principles</a:t>
            </a:r>
            <a:endParaRPr lang="en-US" sz="4000" b="1" dirty="0"/>
          </a:p>
          <a:p>
            <a:pPr algn="ctr"/>
            <a:endParaRPr lang="en-US" sz="4000" b="1" dirty="0" smtClean="0"/>
          </a:p>
          <a:p>
            <a:pPr algn="ctr"/>
            <a:endParaRPr lang="en-US" sz="40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7504" y="1012954"/>
            <a:ext cx="87849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High-level principles </a:t>
            </a:r>
            <a:endParaRPr lang="en-US" b="1" dirty="0"/>
          </a:p>
          <a:p>
            <a:r>
              <a:rPr lang="en-US" dirty="0"/>
              <a:t>‣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ingle </a:t>
            </a:r>
            <a:r>
              <a:rPr lang="en-US" dirty="0" smtClean="0"/>
              <a:t>Responsibility</a:t>
            </a:r>
            <a:endParaRPr lang="en-US" dirty="0"/>
          </a:p>
          <a:p>
            <a:r>
              <a:rPr lang="en-US" dirty="0"/>
              <a:t>‣ </a:t>
            </a:r>
            <a:r>
              <a:rPr lang="en-US" b="1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pen/Closed</a:t>
            </a:r>
            <a:endParaRPr lang="en-US" dirty="0"/>
          </a:p>
          <a:p>
            <a:r>
              <a:rPr lang="en-US" dirty="0"/>
              <a:t>‣ </a:t>
            </a:r>
            <a:r>
              <a:rPr lang="en-US" b="1" dirty="0" err="1">
                <a:solidFill>
                  <a:srgbClr val="FF0000"/>
                </a:solidFill>
              </a:rPr>
              <a:t>L</a:t>
            </a:r>
            <a:r>
              <a:rPr lang="en-US" dirty="0" err="1"/>
              <a:t>iskov</a:t>
            </a:r>
            <a:r>
              <a:rPr lang="en-US" dirty="0"/>
              <a:t> Substitution Principle</a:t>
            </a:r>
          </a:p>
          <a:p>
            <a:r>
              <a:rPr lang="en-US" dirty="0"/>
              <a:t>‣ </a:t>
            </a:r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dirty="0"/>
              <a:t>nterface Segregation</a:t>
            </a:r>
          </a:p>
          <a:p>
            <a:r>
              <a:rPr lang="en-US" dirty="0"/>
              <a:t>‣ </a:t>
            </a:r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dirty="0"/>
              <a:t>ependency </a:t>
            </a:r>
            <a:r>
              <a:rPr lang="en-US" dirty="0" smtClean="0"/>
              <a:t>Inversion</a:t>
            </a:r>
          </a:p>
          <a:p>
            <a:endParaRPr lang="en-US" dirty="0" smtClean="0"/>
          </a:p>
          <a:p>
            <a:r>
              <a:rPr lang="en-US" b="1" dirty="0" smtClean="0"/>
              <a:t>Low-level </a:t>
            </a:r>
            <a:r>
              <a:rPr lang="en-US" b="1" dirty="0"/>
              <a:t>principles </a:t>
            </a:r>
            <a:r>
              <a:rPr lang="en-US" b="1" dirty="0" smtClean="0"/>
              <a:t> </a:t>
            </a:r>
            <a:endParaRPr lang="en-US" b="1" dirty="0"/>
          </a:p>
          <a:p>
            <a:r>
              <a:rPr lang="en-US" dirty="0"/>
              <a:t>‣ Encapsulate what varies</a:t>
            </a:r>
          </a:p>
          <a:p>
            <a:r>
              <a:rPr lang="en-US" dirty="0"/>
              <a:t>‣ </a:t>
            </a:r>
            <a:r>
              <a:rPr lang="en-US" dirty="0" smtClean="0"/>
              <a:t>Program </a:t>
            </a:r>
            <a:r>
              <a:rPr lang="en-US" dirty="0"/>
              <a:t>to interfaces, not </a:t>
            </a:r>
            <a:r>
              <a:rPr lang="en-US" dirty="0" smtClean="0"/>
              <a:t>implementations</a:t>
            </a:r>
            <a:endParaRPr lang="en-US" dirty="0"/>
          </a:p>
          <a:p>
            <a:r>
              <a:rPr lang="en-US" dirty="0"/>
              <a:t>‣ </a:t>
            </a:r>
            <a:r>
              <a:rPr lang="en-US" dirty="0" smtClean="0"/>
              <a:t>Favor </a:t>
            </a:r>
            <a:r>
              <a:rPr lang="en-US" dirty="0"/>
              <a:t>composition over inheritance</a:t>
            </a:r>
          </a:p>
          <a:p>
            <a:r>
              <a:rPr lang="en-US" dirty="0" smtClean="0"/>
              <a:t>‣ </a:t>
            </a:r>
            <a:r>
              <a:rPr lang="en-US" dirty="0"/>
              <a:t>Strive for loose coupling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7758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20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Design with State Pattern </a:t>
            </a:r>
            <a:endParaRPr lang="th-TH" sz="3600" dirty="0"/>
          </a:p>
        </p:txBody>
      </p:sp>
      <p:sp>
        <p:nvSpPr>
          <p:cNvPr id="6" name="Rectangle 5"/>
          <p:cNvSpPr/>
          <p:nvPr/>
        </p:nvSpPr>
        <p:spPr>
          <a:xfrm>
            <a:off x="395536" y="980728"/>
            <a:ext cx="8280920" cy="3108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3. Change </a:t>
            </a:r>
            <a:r>
              <a:rPr lang="en-US" dirty="0" err="1">
                <a:solidFill>
                  <a:srgbClr val="FF0000"/>
                </a:solidFill>
              </a:rPr>
              <a:t>GumballMachine</a:t>
            </a:r>
            <a:r>
              <a:rPr lang="en-US" dirty="0">
                <a:solidFill>
                  <a:srgbClr val="FF0000"/>
                </a:solidFill>
              </a:rPr>
              <a:t> class to point at an instance of one of the State implementations and delegate all calls to that class. </a:t>
            </a:r>
            <a:r>
              <a:rPr lang="en-US" dirty="0"/>
              <a:t>An action may change the current state of the </a:t>
            </a:r>
            <a:r>
              <a:rPr lang="en-US" dirty="0" err="1"/>
              <a:t>GumballMachine</a:t>
            </a:r>
            <a:r>
              <a:rPr lang="en-US" dirty="0"/>
              <a:t> by making it point at a different State implementation</a:t>
            </a:r>
            <a:endParaRPr lang="th-TH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7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21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Design with State Pattern: </a:t>
            </a:r>
            <a:r>
              <a:rPr lang="en-US" sz="3200" dirty="0" err="1" smtClean="0"/>
              <a:t>GumballMachine</a:t>
            </a:r>
            <a:r>
              <a:rPr lang="en-US" sz="3200" dirty="0" smtClean="0"/>
              <a:t> Class</a:t>
            </a:r>
            <a:endParaRPr lang="th-TH" sz="3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804460"/>
            <a:ext cx="3168352" cy="5773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884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22</a:t>
            </a:fld>
            <a:endParaRPr lang="th-TH"/>
          </a:p>
        </p:txBody>
      </p:sp>
      <p:sp>
        <p:nvSpPr>
          <p:cNvPr id="5" name="Rectangle 4"/>
          <p:cNvSpPr/>
          <p:nvPr/>
        </p:nvSpPr>
        <p:spPr>
          <a:xfrm>
            <a:off x="0" y="836712"/>
            <a:ext cx="9144000" cy="5262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• </a:t>
            </a:r>
            <a:r>
              <a:rPr lang="en-US" dirty="0"/>
              <a:t>Add a new State implementation: </a:t>
            </a:r>
            <a:r>
              <a:rPr lang="en-US" dirty="0" err="1"/>
              <a:t>WinnerState</a:t>
            </a:r>
            <a:endParaRPr lang="en-US" dirty="0"/>
          </a:p>
          <a:p>
            <a:pPr lvl="1"/>
            <a:r>
              <a:rPr lang="en-US" dirty="0"/>
              <a:t>• Exactly like </a:t>
            </a:r>
            <a:r>
              <a:rPr lang="en-US" dirty="0" err="1"/>
              <a:t>SoldState</a:t>
            </a:r>
            <a:r>
              <a:rPr lang="en-US" dirty="0"/>
              <a:t> except that its dispense() method will </a:t>
            </a:r>
            <a:r>
              <a:rPr lang="en-US" dirty="0" smtClean="0"/>
              <a:t>dispense two </a:t>
            </a:r>
            <a:r>
              <a:rPr lang="en-US" dirty="0"/>
              <a:t>gumballs from the machine, checking to make sure that </a:t>
            </a:r>
            <a:r>
              <a:rPr lang="en-US" dirty="0" smtClean="0"/>
              <a:t>the gumball </a:t>
            </a:r>
            <a:r>
              <a:rPr lang="en-US" dirty="0"/>
              <a:t>machine has at least two gumballs</a:t>
            </a:r>
          </a:p>
          <a:p>
            <a:pPr lvl="2"/>
            <a:r>
              <a:rPr lang="en-US" dirty="0"/>
              <a:t>• You can have </a:t>
            </a:r>
            <a:r>
              <a:rPr lang="en-US" dirty="0" err="1"/>
              <a:t>WinnerState</a:t>
            </a:r>
            <a:r>
              <a:rPr lang="en-US" dirty="0"/>
              <a:t> be a subclass of </a:t>
            </a:r>
            <a:r>
              <a:rPr lang="en-US" dirty="0" err="1"/>
              <a:t>SoldState</a:t>
            </a:r>
            <a:r>
              <a:rPr lang="en-US" dirty="0"/>
              <a:t> and </a:t>
            </a:r>
            <a:r>
              <a:rPr lang="en-US" dirty="0" smtClean="0"/>
              <a:t>just override </a:t>
            </a:r>
            <a:r>
              <a:rPr lang="en-US" dirty="0"/>
              <a:t>the dispense() method</a:t>
            </a:r>
          </a:p>
          <a:p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Update </a:t>
            </a:r>
            <a:r>
              <a:rPr lang="en-US" dirty="0" err="1"/>
              <a:t>HasQuarterState</a:t>
            </a:r>
            <a:r>
              <a:rPr lang="en-US" dirty="0"/>
              <a:t> to generate random number between 1 and 10</a:t>
            </a:r>
          </a:p>
          <a:p>
            <a:pPr lvl="1"/>
            <a:r>
              <a:rPr lang="en-US" dirty="0"/>
              <a:t>• if number == 1, then switch to an instance of </a:t>
            </a:r>
            <a:r>
              <a:rPr lang="en-US" dirty="0" err="1"/>
              <a:t>WinnerState</a:t>
            </a:r>
            <a:r>
              <a:rPr lang="en-US" dirty="0"/>
              <a:t> else </a:t>
            </a:r>
            <a:r>
              <a:rPr lang="en-US" dirty="0" smtClean="0"/>
              <a:t>an instance </a:t>
            </a:r>
            <a:r>
              <a:rPr lang="en-US" dirty="0"/>
              <a:t>of </a:t>
            </a:r>
            <a:r>
              <a:rPr lang="en-US" dirty="0" err="1"/>
              <a:t>SoldState</a:t>
            </a:r>
            <a:endParaRPr lang="th-TH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Implement a  New State: </a:t>
            </a:r>
            <a:r>
              <a:rPr lang="en-US" sz="3200" dirty="0" err="1" smtClean="0"/>
              <a:t>WinnerState</a:t>
            </a:r>
            <a:r>
              <a:rPr lang="en-US" sz="3200" b="1" dirty="0" smtClean="0"/>
              <a:t> </a:t>
            </a: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315896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23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Design with State Pattern: </a:t>
            </a:r>
            <a:r>
              <a:rPr lang="en-US" sz="3200" dirty="0" err="1" smtClean="0"/>
              <a:t>WinnerState</a:t>
            </a:r>
            <a:r>
              <a:rPr lang="en-US" sz="3200" dirty="0" smtClean="0"/>
              <a:t> Class</a:t>
            </a:r>
            <a:endParaRPr lang="th-TH" sz="3200" dirty="0"/>
          </a:p>
        </p:txBody>
      </p:sp>
      <p:sp>
        <p:nvSpPr>
          <p:cNvPr id="6" name="Rectangle 5"/>
          <p:cNvSpPr/>
          <p:nvPr/>
        </p:nvSpPr>
        <p:spPr>
          <a:xfrm>
            <a:off x="357064" y="836712"/>
            <a:ext cx="8064896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public class </a:t>
            </a:r>
            <a:r>
              <a:rPr lang="en-US" sz="1200" dirty="0" err="1"/>
              <a:t>WinnerState</a:t>
            </a:r>
            <a:r>
              <a:rPr lang="en-US" sz="1200" dirty="0"/>
              <a:t> extends </a:t>
            </a:r>
            <a:r>
              <a:rPr lang="en-US" sz="1200" dirty="0" err="1"/>
              <a:t>SoldState</a:t>
            </a:r>
            <a:r>
              <a:rPr lang="en-US" sz="1200" dirty="0"/>
              <a:t> {</a:t>
            </a:r>
          </a:p>
          <a:p>
            <a:endParaRPr lang="en-US" sz="1200" dirty="0"/>
          </a:p>
          <a:p>
            <a:r>
              <a:rPr lang="en-US" sz="1200" dirty="0"/>
              <a:t>  public </a:t>
            </a:r>
            <a:r>
              <a:rPr lang="en-US" sz="1200" dirty="0" err="1"/>
              <a:t>WinnerState</a:t>
            </a:r>
            <a:r>
              <a:rPr lang="en-US" sz="1200" dirty="0"/>
              <a:t>(</a:t>
            </a:r>
            <a:r>
              <a:rPr lang="en-US" sz="1200" dirty="0" err="1"/>
              <a:t>GumballMachine</a:t>
            </a:r>
            <a:r>
              <a:rPr lang="en-US" sz="1200" dirty="0"/>
              <a:t> </a:t>
            </a:r>
            <a:r>
              <a:rPr lang="en-US" sz="1200" dirty="0" err="1"/>
              <a:t>gumballMachine</a:t>
            </a:r>
            <a:r>
              <a:rPr lang="en-US" sz="1200" dirty="0"/>
              <a:t>) {</a:t>
            </a:r>
          </a:p>
          <a:p>
            <a:r>
              <a:rPr lang="en-US" sz="1200" dirty="0"/>
              <a:t>    super(</a:t>
            </a:r>
            <a:r>
              <a:rPr lang="en-US" sz="1200" dirty="0" err="1"/>
              <a:t>gumballMachine</a:t>
            </a:r>
            <a:r>
              <a:rPr lang="en-US" sz="1200" dirty="0"/>
              <a:t>);</a:t>
            </a:r>
          </a:p>
          <a:p>
            <a:r>
              <a:rPr lang="en-US" sz="1200" dirty="0"/>
              <a:t>  }</a:t>
            </a:r>
          </a:p>
          <a:p>
            <a:endParaRPr lang="en-US" sz="1200" dirty="0"/>
          </a:p>
          <a:p>
            <a:r>
              <a:rPr lang="en-US" sz="1200" dirty="0"/>
              <a:t>  public void dispense() 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System.out.println</a:t>
            </a:r>
            <a:r>
              <a:rPr lang="en-US" sz="1200" dirty="0"/>
              <a:t>("YOU'RE A WINNER! Two gumballs for your quarter.");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gumballMachine.releaseBall</a:t>
            </a:r>
            <a:r>
              <a:rPr lang="en-US" sz="1200" dirty="0"/>
              <a:t>();</a:t>
            </a:r>
          </a:p>
          <a:p>
            <a:r>
              <a:rPr lang="en-US" sz="1200" dirty="0"/>
              <a:t>    if (</a:t>
            </a:r>
            <a:r>
              <a:rPr lang="en-US" sz="1200" dirty="0" err="1"/>
              <a:t>gumballMachine.getCount</a:t>
            </a:r>
            <a:r>
              <a:rPr lang="en-US" sz="1200" dirty="0"/>
              <a:t>() == 0) {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gumballMachine.setState</a:t>
            </a:r>
            <a:r>
              <a:rPr lang="en-US" sz="1200" dirty="0"/>
              <a:t>(</a:t>
            </a:r>
            <a:r>
              <a:rPr lang="en-US" sz="1200" dirty="0" err="1"/>
              <a:t>gumballMachine.getSoldOutState</a:t>
            </a:r>
            <a:r>
              <a:rPr lang="en-US" sz="1200" dirty="0"/>
              <a:t>());</a:t>
            </a:r>
          </a:p>
          <a:p>
            <a:r>
              <a:rPr lang="en-US" sz="1200" dirty="0"/>
              <a:t>    } else {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gumballMachine.releaseBall</a:t>
            </a:r>
            <a:r>
              <a:rPr lang="en-US" sz="1200" dirty="0"/>
              <a:t>();</a:t>
            </a:r>
          </a:p>
          <a:p>
            <a:r>
              <a:rPr lang="en-US" sz="1200" dirty="0"/>
              <a:t>      if (</a:t>
            </a:r>
            <a:r>
              <a:rPr lang="en-US" sz="1200" dirty="0" err="1"/>
              <a:t>gumballMachine.getCount</a:t>
            </a:r>
            <a:r>
              <a:rPr lang="en-US" sz="1200" dirty="0"/>
              <a:t>() &gt; 0) {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gumballMachine.setState</a:t>
            </a:r>
            <a:r>
              <a:rPr lang="en-US" sz="1200" dirty="0"/>
              <a:t>(</a:t>
            </a:r>
            <a:r>
              <a:rPr lang="en-US" sz="1200" dirty="0" err="1"/>
              <a:t>gumballMachine.getNoQuarterState</a:t>
            </a:r>
            <a:r>
              <a:rPr lang="en-US" sz="1200" dirty="0"/>
              <a:t>());</a:t>
            </a:r>
          </a:p>
          <a:p>
            <a:r>
              <a:rPr lang="en-US" sz="1200" dirty="0"/>
              <a:t>      } else {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System.out.println</a:t>
            </a:r>
            <a:r>
              <a:rPr lang="en-US" sz="1200" dirty="0"/>
              <a:t>("Oops, out of gumballs!");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gumballMachine.setState</a:t>
            </a:r>
            <a:r>
              <a:rPr lang="en-US" sz="1200" dirty="0"/>
              <a:t>(</a:t>
            </a:r>
            <a:r>
              <a:rPr lang="en-US" sz="1200" dirty="0" err="1"/>
              <a:t>gumballMachine.getSoldOutState</a:t>
            </a:r>
            <a:r>
              <a:rPr lang="en-US" sz="1200" dirty="0"/>
              <a:t>());</a:t>
            </a:r>
          </a:p>
          <a:p>
            <a:r>
              <a:rPr lang="en-US" sz="1200" dirty="0"/>
              <a:t>      }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52271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24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Design with State Pattern: </a:t>
            </a:r>
            <a:r>
              <a:rPr lang="en-US" sz="3200" dirty="0" err="1" smtClean="0"/>
              <a:t>GumballMachine</a:t>
            </a:r>
            <a:r>
              <a:rPr lang="en-US" sz="3200" dirty="0" smtClean="0"/>
              <a:t> Class</a:t>
            </a:r>
            <a:endParaRPr lang="th-TH" sz="3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48679"/>
            <a:ext cx="3024335" cy="6048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359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3059832" y="0"/>
            <a:ext cx="29523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</a:rPr>
              <a:t>State</a:t>
            </a:r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194645" y="855901"/>
            <a:ext cx="3858166" cy="4031873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3200" b="1" dirty="0" smtClean="0"/>
              <a:t>Behavioral </a:t>
            </a:r>
            <a:r>
              <a:rPr lang="en-US" sz="3200" b="1" dirty="0"/>
              <a:t>Patterns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observer</a:t>
            </a: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decorator</a:t>
            </a: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s</a:t>
            </a:r>
            <a:r>
              <a:rPr lang="en-US" sz="3200" dirty="0" smtClean="0"/>
              <a:t>trategy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c</a:t>
            </a:r>
            <a:r>
              <a:rPr lang="en-US" sz="3200" dirty="0" smtClean="0"/>
              <a:t>ommand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template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n</a:t>
            </a:r>
            <a:r>
              <a:rPr lang="en-US" sz="3200" dirty="0" smtClean="0"/>
              <a:t>ull object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0000"/>
                </a:solidFill>
              </a:rPr>
              <a:t>s</a:t>
            </a:r>
            <a:r>
              <a:rPr lang="en-US" sz="3200" b="1" dirty="0" smtClean="0">
                <a:solidFill>
                  <a:srgbClr val="FF0000"/>
                </a:solidFill>
              </a:rPr>
              <a:t>tate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55976" y="855901"/>
            <a:ext cx="4572000" cy="3046988"/>
          </a:xfrm>
          <a:prstGeom prst="rect">
            <a:avLst/>
          </a:prstGeom>
          <a:solidFill>
            <a:srgbClr val="FFFF99"/>
          </a:solidFill>
        </p:spPr>
        <p:txBody>
          <a:bodyPr>
            <a:spAutoFit/>
          </a:bodyPr>
          <a:lstStyle/>
          <a:p>
            <a:pPr lvl="0"/>
            <a:r>
              <a:rPr lang="en-US" sz="3200" b="1" dirty="0">
                <a:solidFill>
                  <a:prstClr val="black"/>
                </a:solidFill>
              </a:rPr>
              <a:t>Creational Patterns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factory method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abstract factory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s</a:t>
            </a:r>
            <a:r>
              <a:rPr lang="en-US" sz="3200" dirty="0" smtClean="0">
                <a:solidFill>
                  <a:prstClr val="black"/>
                </a:solidFill>
              </a:rPr>
              <a:t>ingleton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prstClr val="black"/>
              </a:solidFill>
            </a:endParaRPr>
          </a:p>
          <a:p>
            <a:pPr lvl="0"/>
            <a:endParaRPr lang="th-TH" sz="32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4645" y="5085184"/>
            <a:ext cx="8733331" cy="156966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3200" b="1" dirty="0"/>
              <a:t>Structural Patterns </a:t>
            </a:r>
            <a:r>
              <a:rPr lang="en-US" sz="3200" b="1" dirty="0" smtClean="0"/>
              <a:t> </a:t>
            </a:r>
            <a:endParaRPr lang="en-US" sz="32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</a:t>
            </a:r>
            <a:r>
              <a:rPr lang="en-US" sz="3200" dirty="0" smtClean="0"/>
              <a:t>dapter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facade</a:t>
            </a: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403718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3419872" y="0"/>
            <a:ext cx="19865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Problem</a:t>
            </a:r>
            <a:endParaRPr lang="th-TH" sz="4000" b="1" dirty="0"/>
          </a:p>
        </p:txBody>
      </p:sp>
      <p:sp>
        <p:nvSpPr>
          <p:cNvPr id="5" name="Rectangle 4"/>
          <p:cNvSpPr/>
          <p:nvPr/>
        </p:nvSpPr>
        <p:spPr>
          <a:xfrm>
            <a:off x="278218" y="1052736"/>
            <a:ext cx="8527210" cy="2308324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Methods that have large, </a:t>
            </a:r>
            <a:r>
              <a:rPr lang="en-US" sz="3600" b="1" dirty="0" smtClean="0"/>
              <a:t>multipart conditional </a:t>
            </a:r>
            <a:r>
              <a:rPr lang="en-US" sz="3600" b="1" dirty="0"/>
              <a:t>statements that </a:t>
            </a:r>
            <a:r>
              <a:rPr lang="en-US" sz="3600" b="1" dirty="0" smtClean="0"/>
              <a:t>depend on </a:t>
            </a:r>
            <a:r>
              <a:rPr lang="en-US" sz="3600" b="1" dirty="0"/>
              <a:t>the object's state are difficult </a:t>
            </a:r>
            <a:r>
              <a:rPr lang="en-US" sz="3600" b="1" dirty="0" smtClean="0"/>
              <a:t>to maintain </a:t>
            </a:r>
            <a:r>
              <a:rPr lang="en-US" sz="3600" b="1" dirty="0"/>
              <a:t>and extend</a:t>
            </a:r>
            <a:endParaRPr 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202220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5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3419872" y="0"/>
            <a:ext cx="19865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Example</a:t>
            </a:r>
            <a:endParaRPr lang="th-TH" sz="40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1052513"/>
            <a:ext cx="7153275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437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6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0"/>
            <a:ext cx="78777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State Pattern</a:t>
            </a:r>
            <a:endParaRPr lang="th-TH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423780" y="548680"/>
            <a:ext cx="8381828" cy="2554545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The State Pattern </a:t>
            </a:r>
            <a:r>
              <a:rPr lang="en-US" sz="4000" dirty="0"/>
              <a:t>allows an object to </a:t>
            </a:r>
            <a:r>
              <a:rPr lang="en-US" sz="4000" dirty="0" smtClean="0"/>
              <a:t>alter its </a:t>
            </a:r>
            <a:r>
              <a:rPr lang="en-US" sz="4000" dirty="0"/>
              <a:t>behavior when its internal state </a:t>
            </a:r>
            <a:r>
              <a:rPr lang="en-US" sz="4000" dirty="0" smtClean="0"/>
              <a:t>changes. The </a:t>
            </a:r>
            <a:r>
              <a:rPr lang="en-US" sz="4000" dirty="0"/>
              <a:t>object will appear to change its class.</a:t>
            </a:r>
            <a:endParaRPr lang="th-TH" sz="4000" dirty="0"/>
          </a:p>
        </p:txBody>
      </p:sp>
      <p:sp>
        <p:nvSpPr>
          <p:cNvPr id="5" name="Rectangle 4"/>
          <p:cNvSpPr/>
          <p:nvPr/>
        </p:nvSpPr>
        <p:spPr>
          <a:xfrm>
            <a:off x="435612" y="3284984"/>
            <a:ext cx="8381828" cy="341632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If we associate a class with behavior, then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since the state pattern allows an object to change its behavior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it will seem as if the object is an instance of a different class each time it changes state</a:t>
            </a:r>
            <a:endParaRPr lang="th-TH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08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7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0"/>
            <a:ext cx="78777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Class Diagram</a:t>
            </a:r>
            <a:endParaRPr lang="th-TH" sz="4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447800"/>
            <a:ext cx="70485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619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8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0"/>
            <a:ext cx="78777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State Interface</a:t>
            </a:r>
            <a:endParaRPr lang="th-TH" sz="4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343025"/>
            <a:ext cx="695325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245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9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0"/>
            <a:ext cx="78777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err="1"/>
              <a:t>State_A</a:t>
            </a:r>
            <a:endParaRPr lang="th-TH" sz="4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428750"/>
            <a:ext cx="69532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970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7764</TotalTime>
  <Words>1132</Words>
  <Application>Microsoft Office PowerPoint</Application>
  <PresentationFormat>On-screen Show (4:3)</PresentationFormat>
  <Paragraphs>249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Software Design and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and Architecture</dc:title>
  <dc:creator>boonjv</dc:creator>
  <cp:lastModifiedBy>boonjv</cp:lastModifiedBy>
  <cp:revision>204</cp:revision>
  <dcterms:created xsi:type="dcterms:W3CDTF">2015-01-04T08:11:00Z</dcterms:created>
  <dcterms:modified xsi:type="dcterms:W3CDTF">2019-03-13T01:04:22Z</dcterms:modified>
</cp:coreProperties>
</file>