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276" r:id="rId3"/>
    <p:sldId id="281" r:id="rId4"/>
    <p:sldId id="277" r:id="rId5"/>
    <p:sldId id="278" r:id="rId6"/>
    <p:sldId id="279" r:id="rId7"/>
    <p:sldId id="280" r:id="rId8"/>
    <p:sldId id="282" r:id="rId9"/>
    <p:sldId id="283" r:id="rId10"/>
    <p:sldId id="285" r:id="rId11"/>
    <p:sldId id="331" r:id="rId12"/>
    <p:sldId id="287" r:id="rId13"/>
    <p:sldId id="288" r:id="rId14"/>
    <p:sldId id="289" r:id="rId15"/>
    <p:sldId id="286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8" r:id="rId24"/>
    <p:sldId id="299" r:id="rId25"/>
    <p:sldId id="301" r:id="rId26"/>
    <p:sldId id="302" r:id="rId27"/>
    <p:sldId id="303" r:id="rId28"/>
    <p:sldId id="300" r:id="rId29"/>
    <p:sldId id="297" r:id="rId30"/>
    <p:sldId id="284" r:id="rId31"/>
    <p:sldId id="304" r:id="rId32"/>
    <p:sldId id="305" r:id="rId33"/>
    <p:sldId id="308" r:id="rId34"/>
    <p:sldId id="306" r:id="rId35"/>
    <p:sldId id="307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29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12/03/62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90A76-9179-4446-95F7-80A358F70C22}" type="slidenum">
              <a:rPr lang="th-TH" smtClean="0"/>
              <a:t>47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786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9575-317D-42E8-A069-3F638FF8558E}" type="datetime1">
              <a:rPr lang="th-TH" smtClean="0"/>
              <a:t>12/03/62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D7E6-BE22-491F-A0F1-0BB65FD67B0B}" type="datetime1">
              <a:rPr lang="th-TH" smtClean="0"/>
              <a:t>12/03/62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2E0-F2C8-4F74-90C2-4243F14367E6}" type="datetime1">
              <a:rPr lang="th-TH" smtClean="0"/>
              <a:t>12/03/62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5F8-43C5-4D51-967F-83691B79F9C6}" type="datetime1">
              <a:rPr lang="th-TH" smtClean="0"/>
              <a:t>12/03/62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8350-A1FB-47EF-A67A-4C69B62EC2BD}" type="datetime1">
              <a:rPr lang="th-TH" smtClean="0"/>
              <a:t>12/03/62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F6DA-5D22-44DD-BEEF-4E30BFD0919E}" type="datetime1">
              <a:rPr lang="th-TH" smtClean="0"/>
              <a:t>12/03/62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2DC9-B2A9-4731-8D1F-90003FF10573}" type="datetime1">
              <a:rPr lang="th-TH" smtClean="0"/>
              <a:t>12/03/62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DE07-1C6D-46B5-BC3B-3ED08F2C8ADC}" type="datetime1">
              <a:rPr lang="th-TH" smtClean="0"/>
              <a:t>12/03/62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90E1-4EFB-4136-8903-AA3989AF07CA}" type="datetime1">
              <a:rPr lang="th-TH" smtClean="0"/>
              <a:t>12/03/62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FDB5-C8D8-46A0-B1F5-0DA4766D1AC9}" type="datetime1">
              <a:rPr lang="th-TH" smtClean="0"/>
              <a:t>12/03/62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4381-9D74-4719-B9CA-94C9E23B51EB}" type="datetime1">
              <a:rPr lang="th-TH" smtClean="0"/>
              <a:t>12/03/62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9C96-9608-458F-A82A-818675DAA160}" type="datetime1">
              <a:rPr lang="th-TH" smtClean="0"/>
              <a:t>12/03/62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Refactoring</a:t>
            </a:r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-64264"/>
            <a:ext cx="914400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Principles in Refactoring</a:t>
            </a:r>
          </a:p>
          <a:p>
            <a:endParaRPr lang="en-US" sz="3600" dirty="0" smtClean="0"/>
          </a:p>
          <a:p>
            <a:r>
              <a:rPr lang="en-US" sz="3600" dirty="0" smtClean="0"/>
              <a:t>The </a:t>
            </a:r>
            <a:r>
              <a:rPr lang="en-US" sz="3600" dirty="0"/>
              <a:t>purpose of </a:t>
            </a:r>
            <a:r>
              <a:rPr lang="en-US" sz="3600" b="1" dirty="0"/>
              <a:t>refactoring</a:t>
            </a:r>
            <a:r>
              <a:rPr lang="en-US" sz="3600" dirty="0"/>
              <a:t> </a:t>
            </a:r>
            <a:r>
              <a:rPr lang="en-US" sz="3600" dirty="0" smtClean="0"/>
              <a:t>is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to </a:t>
            </a:r>
            <a:r>
              <a:rPr lang="en-US" sz="3600" dirty="0"/>
              <a:t>make software easier to understand and modify</a:t>
            </a:r>
          </a:p>
          <a:p>
            <a:endParaRPr lang="en-US" sz="3600" dirty="0" smtClean="0"/>
          </a:p>
          <a:p>
            <a:r>
              <a:rPr lang="en-US" sz="3600" dirty="0" smtClean="0"/>
              <a:t>contrast </a:t>
            </a:r>
            <a:r>
              <a:rPr lang="en-US" sz="3600" dirty="0"/>
              <a:t>this with </a:t>
            </a:r>
            <a:r>
              <a:rPr lang="en-US" sz="3600" b="1" dirty="0"/>
              <a:t>performance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again </a:t>
            </a:r>
            <a:r>
              <a:rPr lang="en-US" sz="3600" dirty="0"/>
              <a:t>functionality is not changed, only internal structure;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however </a:t>
            </a:r>
            <a:r>
              <a:rPr lang="en-US" sz="3600" dirty="0"/>
              <a:t>performance optimizations often involve making code harder </a:t>
            </a:r>
            <a:r>
              <a:rPr lang="en-US" sz="3600" dirty="0" smtClean="0"/>
              <a:t>to understand </a:t>
            </a:r>
            <a:r>
              <a:rPr lang="en-US" sz="3600" dirty="0"/>
              <a:t>(but faster!)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260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Useful Reference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b="1" dirty="0" smtClean="0"/>
              <a:t>for Code Performance Optimization</a:t>
            </a:r>
            <a:endParaRPr lang="th-TH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840129" y="1978039"/>
            <a:ext cx="78488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Code Complete:</a:t>
            </a:r>
            <a:r>
              <a:rPr lang="en-US" dirty="0"/>
              <a:t> A Practical Handbook of Software Construction, Second Edition 2nd </a:t>
            </a:r>
            <a:r>
              <a:rPr lang="en-US" dirty="0" smtClean="0"/>
              <a:t>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3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-64264"/>
            <a:ext cx="914400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Principles in Refactoring</a:t>
            </a:r>
          </a:p>
          <a:p>
            <a:r>
              <a:rPr lang="en-US" sz="3600" dirty="0" smtClean="0"/>
              <a:t>When </a:t>
            </a:r>
            <a:r>
              <a:rPr lang="en-US" sz="3600" dirty="0"/>
              <a:t>you systematically apply refactoring, you wear two hats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adding </a:t>
            </a:r>
            <a:r>
              <a:rPr lang="en-US" sz="3600" b="1" dirty="0"/>
              <a:t>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functionality </a:t>
            </a:r>
            <a:r>
              <a:rPr lang="en-US" sz="3600" b="1" dirty="0"/>
              <a:t>is added</a:t>
            </a:r>
            <a:r>
              <a:rPr lang="en-US" sz="3600" dirty="0"/>
              <a:t> to the system </a:t>
            </a:r>
            <a:r>
              <a:rPr lang="en-US" sz="3600" b="1" dirty="0"/>
              <a:t>without</a:t>
            </a:r>
            <a:r>
              <a:rPr lang="en-US" sz="3600" dirty="0"/>
              <a:t> spending any </a:t>
            </a:r>
            <a:r>
              <a:rPr lang="en-US" sz="3600" dirty="0" smtClean="0"/>
              <a:t>time </a:t>
            </a:r>
            <a:r>
              <a:rPr lang="en-US" sz="3600" b="1" dirty="0" smtClean="0"/>
              <a:t>cleaning </a:t>
            </a:r>
            <a:r>
              <a:rPr lang="en-US" sz="3600" b="1" dirty="0"/>
              <a:t>the code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refactoring</a:t>
            </a:r>
            <a:endParaRPr lang="en-US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no </a:t>
            </a:r>
            <a:r>
              <a:rPr lang="en-US" sz="3600" b="1" dirty="0"/>
              <a:t>functionality is added</a:t>
            </a:r>
            <a:r>
              <a:rPr lang="en-US" sz="3600" dirty="0"/>
              <a:t>, but the code is </a:t>
            </a:r>
            <a:r>
              <a:rPr lang="en-US" sz="3600" b="1" dirty="0"/>
              <a:t>cleaned up</a:t>
            </a:r>
            <a:r>
              <a:rPr lang="en-US" sz="3600" dirty="0"/>
              <a:t>, made easier </a:t>
            </a:r>
            <a:r>
              <a:rPr lang="en-US" sz="3600" dirty="0" smtClean="0"/>
              <a:t>to understand and modify</a:t>
            </a:r>
            <a:r>
              <a:rPr lang="en-US" sz="3600" dirty="0"/>
              <a:t>, and sometimes is reduced in size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5065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-64264"/>
            <a:ext cx="91440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How </a:t>
            </a:r>
            <a:r>
              <a:rPr lang="en-US" sz="4000" b="1" dirty="0"/>
              <a:t>do you make refactoring safe</a:t>
            </a:r>
            <a:r>
              <a:rPr lang="en-US" sz="4000" b="1" dirty="0" smtClean="0"/>
              <a:t>?</a:t>
            </a:r>
          </a:p>
          <a:p>
            <a:r>
              <a:rPr lang="en-US" sz="3600" dirty="0" smtClean="0"/>
              <a:t>First</a:t>
            </a:r>
            <a:r>
              <a:rPr lang="en-US" sz="3600" dirty="0"/>
              <a:t>, use refactoring “patterns”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Fowler’s </a:t>
            </a:r>
            <a:r>
              <a:rPr lang="en-US" sz="3600" dirty="0"/>
              <a:t>book assigns “names” to </a:t>
            </a:r>
            <a:r>
              <a:rPr lang="en-US" sz="3600" dirty="0" err="1"/>
              <a:t>refactorings</a:t>
            </a:r>
            <a:r>
              <a:rPr lang="en-US" sz="3600" dirty="0"/>
              <a:t> in the same way that </a:t>
            </a:r>
            <a:r>
              <a:rPr lang="en-US" sz="3600" dirty="0" smtClean="0"/>
              <a:t>the </a:t>
            </a:r>
            <a:r>
              <a:rPr lang="en-US" sz="3600" dirty="0" err="1" smtClean="0"/>
              <a:t>GoF’s</a:t>
            </a:r>
            <a:r>
              <a:rPr lang="en-US" sz="3600" dirty="0" smtClean="0"/>
              <a:t> </a:t>
            </a:r>
            <a:r>
              <a:rPr lang="en-US" sz="3600" dirty="0"/>
              <a:t>book assigned names to patterns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747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-64264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How </a:t>
            </a:r>
            <a:r>
              <a:rPr lang="en-US" sz="4000" b="1" dirty="0"/>
              <a:t>do you make refactoring safe</a:t>
            </a:r>
            <a:r>
              <a:rPr lang="en-US" sz="4000" b="1" dirty="0" smtClean="0"/>
              <a:t>?</a:t>
            </a:r>
          </a:p>
          <a:p>
            <a:r>
              <a:rPr lang="en-US" sz="3600" dirty="0"/>
              <a:t>Second, test constantly!</a:t>
            </a:r>
          </a:p>
          <a:p>
            <a:r>
              <a:rPr lang="en-US" sz="3600" dirty="0" smtClean="0"/>
              <a:t>This </a:t>
            </a:r>
            <a:r>
              <a:rPr lang="en-US" sz="3600" dirty="0"/>
              <a:t>ties into the </a:t>
            </a:r>
            <a:r>
              <a:rPr lang="en-US" sz="3600" b="1" dirty="0"/>
              <a:t>agile design paradigm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</a:t>
            </a:r>
            <a:r>
              <a:rPr lang="en-US" sz="3600" dirty="0"/>
              <a:t>write tests before you write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after </a:t>
            </a:r>
            <a:r>
              <a:rPr lang="en-US" sz="3600" dirty="0"/>
              <a:t>you refactor, you run the tests and check that they all pass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if </a:t>
            </a:r>
            <a:r>
              <a:rPr lang="en-US" sz="3600" dirty="0"/>
              <a:t>a test fails, the refactoring broke something but you </a:t>
            </a:r>
            <a:r>
              <a:rPr lang="en-US" sz="3600" dirty="0" smtClean="0"/>
              <a:t>know about </a:t>
            </a:r>
            <a:r>
              <a:rPr lang="en-US" sz="3600" dirty="0"/>
              <a:t>it right away and can fix the problem before you move 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6293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-8395" y="118705"/>
            <a:ext cx="897288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Why should you refactor</a:t>
            </a:r>
            <a:r>
              <a:rPr lang="en-US" sz="4000" b="1" dirty="0" smtClean="0"/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smtClean="0"/>
              <a:t>Refactoring </a:t>
            </a:r>
            <a:r>
              <a:rPr lang="en-US" sz="4000" b="1" dirty="0"/>
              <a:t>improves the design of software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without </a:t>
            </a:r>
            <a:r>
              <a:rPr lang="en-US" sz="4000" dirty="0"/>
              <a:t>refactoring, a design will “decay” as people make changes to </a:t>
            </a:r>
            <a:r>
              <a:rPr lang="en-US" sz="4000" dirty="0" smtClean="0"/>
              <a:t>a software </a:t>
            </a:r>
            <a:r>
              <a:rPr lang="en-US" sz="4000" dirty="0"/>
              <a:t>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smtClean="0"/>
              <a:t>Refactoring </a:t>
            </a:r>
            <a:r>
              <a:rPr lang="en-US" sz="4000" b="1" dirty="0"/>
              <a:t>makes software easier to understand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because </a:t>
            </a:r>
            <a:r>
              <a:rPr lang="en-US" sz="4000" dirty="0"/>
              <a:t>structure is improved, duplicated code is eliminated, etc.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20266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-8395" y="118705"/>
            <a:ext cx="897288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Why should you refactor</a:t>
            </a:r>
            <a:r>
              <a:rPr lang="en-US" sz="4000" b="1" dirty="0" smtClean="0"/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Refactoring helps you find bugs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Refactoring </a:t>
            </a:r>
            <a:r>
              <a:rPr lang="en-US" sz="4000" dirty="0"/>
              <a:t>promotes a deep understanding of the code at hand, and </a:t>
            </a:r>
            <a:r>
              <a:rPr lang="en-US" sz="4000" dirty="0" smtClean="0"/>
              <a:t>this understanding </a:t>
            </a:r>
            <a:r>
              <a:rPr lang="en-US" sz="4000" dirty="0"/>
              <a:t>aids the programmer in finding bugs and </a:t>
            </a:r>
            <a:r>
              <a:rPr lang="en-US" sz="4000" dirty="0" smtClean="0"/>
              <a:t>anticipating potential </a:t>
            </a:r>
            <a:r>
              <a:rPr lang="en-US" sz="4000" dirty="0"/>
              <a:t>bugs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smtClean="0"/>
              <a:t>Refactoring </a:t>
            </a:r>
            <a:r>
              <a:rPr lang="en-US" sz="4000" b="1" dirty="0"/>
              <a:t>helps you program faster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because </a:t>
            </a:r>
            <a:r>
              <a:rPr lang="en-US" sz="4000" dirty="0"/>
              <a:t>a good design enables progress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6457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44089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When should you refactor</a:t>
            </a:r>
            <a:r>
              <a:rPr lang="en-US" sz="4000" b="1" dirty="0" smtClean="0"/>
              <a:t>?</a:t>
            </a:r>
            <a:endParaRPr lang="en-US" sz="40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smtClean="0"/>
              <a:t>Refactor </a:t>
            </a:r>
            <a:r>
              <a:rPr lang="en-US" sz="4000" b="1" dirty="0"/>
              <a:t>when you add functionality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do </a:t>
            </a:r>
            <a:r>
              <a:rPr lang="en-US" sz="4000" dirty="0"/>
              <a:t>it before you add the new function to make it easier to add the function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or </a:t>
            </a:r>
            <a:r>
              <a:rPr lang="en-US" sz="4000" dirty="0"/>
              <a:t>do it after to clean up the code after the function is added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smtClean="0"/>
              <a:t>Refactor </a:t>
            </a:r>
            <a:r>
              <a:rPr lang="en-US" sz="4000" b="1" dirty="0"/>
              <a:t>when you need to fix a bug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smtClean="0"/>
              <a:t>Refactor </a:t>
            </a:r>
            <a:r>
              <a:rPr lang="en-US" sz="4000" b="1" dirty="0"/>
              <a:t>as you do a code review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222485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79513" y="260648"/>
            <a:ext cx="885698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Problems with </a:t>
            </a:r>
            <a:r>
              <a:rPr lang="en-US" sz="4000" b="1" dirty="0" smtClean="0"/>
              <a:t>Refactoring</a:t>
            </a:r>
          </a:p>
          <a:p>
            <a:r>
              <a:rPr lang="en-US" b="1" dirty="0"/>
              <a:t>Business applications are often tightly coupled to underlying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code </a:t>
            </a:r>
            <a:r>
              <a:rPr lang="en-US" dirty="0"/>
              <a:t>is easy to change; databases are not</a:t>
            </a:r>
          </a:p>
          <a:p>
            <a:r>
              <a:rPr lang="en-US" b="1" dirty="0" smtClean="0"/>
              <a:t>Changing </a:t>
            </a:r>
            <a:r>
              <a:rPr lang="en-US" b="1" dirty="0"/>
              <a:t>Interfaces (!!)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Some </a:t>
            </a:r>
            <a:r>
              <a:rPr lang="en-US" dirty="0" err="1"/>
              <a:t>refactorings</a:t>
            </a:r>
            <a:r>
              <a:rPr lang="en-US" dirty="0"/>
              <a:t> require that interfaces be changed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you own all the calling code, no problem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not, the interface is “published” and can’t change</a:t>
            </a:r>
          </a:p>
          <a:p>
            <a:r>
              <a:rPr lang="en-US" b="1" dirty="0" smtClean="0"/>
              <a:t>Major </a:t>
            </a:r>
            <a:r>
              <a:rPr lang="en-US" b="1" dirty="0"/>
              <a:t>design changes cannot be accomplished via refactoring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is why agile design says that software </a:t>
            </a:r>
            <a:r>
              <a:rPr lang="en-US" dirty="0" err="1"/>
              <a:t>devs</a:t>
            </a:r>
            <a:r>
              <a:rPr lang="en-US" dirty="0"/>
              <a:t>. need courage!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440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80388"/>
            <a:ext cx="889248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Refactoring: Where to Start</a:t>
            </a:r>
            <a:r>
              <a:rPr lang="en-US" sz="4000" b="1" dirty="0" smtClean="0"/>
              <a:t>?</a:t>
            </a:r>
          </a:p>
          <a:p>
            <a:r>
              <a:rPr lang="en-US" sz="4000" dirty="0"/>
              <a:t>How do you identify code that needs to be refactored?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smtClean="0"/>
              <a:t>Fowler </a:t>
            </a:r>
            <a:r>
              <a:rPr lang="en-US" sz="4000" b="1" dirty="0"/>
              <a:t>uses an olfactory analogy (attributed to Kent Beck)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smtClean="0"/>
              <a:t>Look </a:t>
            </a:r>
            <a:r>
              <a:rPr lang="en-US" sz="4000" b="1" dirty="0"/>
              <a:t>for “Bad Smells” in Code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A </a:t>
            </a:r>
            <a:r>
              <a:rPr lang="en-US" sz="4000" dirty="0"/>
              <a:t>very valuable chapter in Fowler’s book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It </a:t>
            </a:r>
            <a:r>
              <a:rPr lang="en-US" sz="4000" dirty="0"/>
              <a:t>presents examples of “bad smells” and then suggests </a:t>
            </a:r>
            <a:r>
              <a:rPr lang="en-US" sz="4000" dirty="0" smtClean="0"/>
              <a:t>refactoring techniques </a:t>
            </a:r>
            <a:r>
              <a:rPr lang="en-US" sz="4000" dirty="0"/>
              <a:t>to apply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440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What is Refactoring</a:t>
            </a:r>
          </a:p>
          <a:p>
            <a:r>
              <a:rPr lang="en-US" sz="4000" dirty="0" smtClean="0"/>
              <a:t>Refactoring </a:t>
            </a:r>
            <a:r>
              <a:rPr lang="en-US" sz="4000" dirty="0"/>
              <a:t>is the process of changing a software system such </a:t>
            </a:r>
            <a:r>
              <a:rPr lang="en-US" sz="4000" dirty="0" smtClean="0"/>
              <a:t>that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external behavior of the system does not change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e.g. functional requirements are maintained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but the internal structure of the system is improved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r>
              <a:rPr lang="en-US" sz="4000" dirty="0" smtClean="0"/>
              <a:t>This is sometimes called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“</a:t>
            </a:r>
            <a:r>
              <a:rPr lang="en-US" sz="3200" b="1" dirty="0" smtClean="0">
                <a:solidFill>
                  <a:srgbClr val="FF0000"/>
                </a:solidFill>
              </a:rPr>
              <a:t>Improving the design after it has been written</a:t>
            </a:r>
            <a:r>
              <a:rPr lang="en-US" sz="32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18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366623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Bad Smells in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Duplicated </a:t>
            </a:r>
            <a:r>
              <a:rPr lang="en-US" b="1" dirty="0"/>
              <a:t>Code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because if you modify one instance of duplicated code but not </a:t>
            </a:r>
            <a:r>
              <a:rPr lang="en-US" dirty="0" smtClean="0"/>
              <a:t>the others</a:t>
            </a:r>
            <a:r>
              <a:rPr lang="en-US" dirty="0"/>
              <a:t>, you (may) have introduced a bug!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Long </a:t>
            </a:r>
            <a:r>
              <a:rPr lang="en-US" b="1" dirty="0"/>
              <a:t>Method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long </a:t>
            </a:r>
            <a:r>
              <a:rPr lang="en-US" dirty="0"/>
              <a:t>methods are more difficult to understand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performance </a:t>
            </a:r>
            <a:r>
              <a:rPr lang="en-US" dirty="0"/>
              <a:t>concerns with respect to lots of short methods are </a:t>
            </a:r>
            <a:r>
              <a:rPr lang="en-US" dirty="0" smtClean="0"/>
              <a:t>largely obsolete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2860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366623"/>
            <a:ext cx="91440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Bad Smells in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Large </a:t>
            </a:r>
            <a:r>
              <a:rPr lang="en-US" b="1" dirty="0"/>
              <a:t>Class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Large </a:t>
            </a:r>
            <a:r>
              <a:rPr lang="en-US" dirty="0"/>
              <a:t>classes try to do too much, which reduces cohesion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Long </a:t>
            </a:r>
            <a:r>
              <a:rPr lang="en-US" b="1" dirty="0"/>
              <a:t>Parameter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hard </a:t>
            </a:r>
            <a:r>
              <a:rPr lang="en-US" dirty="0"/>
              <a:t>to understand, can become inconsistent if the same parameter </a:t>
            </a:r>
            <a:r>
              <a:rPr lang="en-US" dirty="0" smtClean="0"/>
              <a:t>chain is </a:t>
            </a:r>
            <a:r>
              <a:rPr lang="en-US" dirty="0"/>
              <a:t>being passed from method to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Divergent </a:t>
            </a:r>
            <a:r>
              <a:rPr lang="en-US" b="1" dirty="0"/>
              <a:t>Change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symptom</a:t>
            </a:r>
            <a:r>
              <a:rPr lang="en-US" b="1" dirty="0"/>
              <a:t>: </a:t>
            </a:r>
            <a:r>
              <a:rPr lang="en-US" dirty="0"/>
              <a:t>one type of change requires changing one subset of </a:t>
            </a:r>
            <a:r>
              <a:rPr lang="en-US" dirty="0" smtClean="0"/>
              <a:t>methods; another </a:t>
            </a:r>
            <a:r>
              <a:rPr lang="en-US" dirty="0"/>
              <a:t>type of change requires changing another subset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Related </a:t>
            </a:r>
            <a:r>
              <a:rPr lang="en-US" b="1" dirty="0"/>
              <a:t>to cohesion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326039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366623"/>
            <a:ext cx="91440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Bad Smells in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Shotgun </a:t>
            </a:r>
            <a:r>
              <a:rPr lang="en-US" b="1" dirty="0"/>
              <a:t>Surgery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change requires lots of little changes in a lot of different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Feature </a:t>
            </a:r>
            <a:r>
              <a:rPr lang="en-US" b="1" dirty="0"/>
              <a:t>Envy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method requires lots of information from some other </a:t>
            </a:r>
            <a:r>
              <a:rPr lang="en-US" dirty="0" smtClean="0"/>
              <a:t>class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Data </a:t>
            </a:r>
            <a:r>
              <a:rPr lang="en-US" b="1" dirty="0"/>
              <a:t>Clumps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attributes </a:t>
            </a:r>
            <a:r>
              <a:rPr lang="en-US" dirty="0"/>
              <a:t>that clump together (are used together) but are not part of </a:t>
            </a:r>
            <a:r>
              <a:rPr lang="en-US" dirty="0" smtClean="0"/>
              <a:t>the same </a:t>
            </a:r>
            <a:r>
              <a:rPr lang="en-US" dirty="0"/>
              <a:t>class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876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34114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Bad Smells in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Primitive </a:t>
            </a:r>
            <a:r>
              <a:rPr lang="en-US" b="1" dirty="0"/>
              <a:t>Obsession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characterized </a:t>
            </a:r>
            <a:r>
              <a:rPr lang="en-US" dirty="0"/>
              <a:t>by a reluctance to use classes instead of primitive </a:t>
            </a:r>
            <a:r>
              <a:rPr lang="en-US" dirty="0" smtClean="0"/>
              <a:t>data types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Switch </a:t>
            </a:r>
            <a:r>
              <a:rPr lang="en-US" b="1" dirty="0"/>
              <a:t>Statements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Switch </a:t>
            </a:r>
            <a:r>
              <a:rPr lang="en-US" dirty="0"/>
              <a:t>statements are often duplicated in code; they can typically </a:t>
            </a:r>
            <a:r>
              <a:rPr lang="en-US" dirty="0" smtClean="0"/>
              <a:t>be replaced </a:t>
            </a:r>
            <a:r>
              <a:rPr lang="en-US" dirty="0"/>
              <a:t>by use of polymorphism (let OO do your selection for you!)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Parallel </a:t>
            </a:r>
            <a:r>
              <a:rPr lang="en-US" b="1" dirty="0"/>
              <a:t>Inheritance Hierarchies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Similar </a:t>
            </a:r>
            <a:r>
              <a:rPr lang="en-US" dirty="0"/>
              <a:t>to Shotgun Surgery; each time </a:t>
            </a:r>
            <a:r>
              <a:rPr lang="en-US" dirty="0" smtClean="0"/>
              <a:t>we </a:t>
            </a:r>
            <a:r>
              <a:rPr lang="en-US" dirty="0"/>
              <a:t>add a subclass to one hierarchy, </a:t>
            </a:r>
            <a:r>
              <a:rPr lang="en-US" dirty="0" smtClean="0"/>
              <a:t>we need </a:t>
            </a:r>
            <a:r>
              <a:rPr lang="en-US" dirty="0"/>
              <a:t>to do it for all related hierarchies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Note</a:t>
            </a:r>
            <a:r>
              <a:rPr lang="en-US" b="1" dirty="0"/>
              <a:t>: </a:t>
            </a:r>
            <a:r>
              <a:rPr lang="en-US" dirty="0"/>
              <a:t>some design patterns encourage the creation of </a:t>
            </a:r>
            <a:r>
              <a:rPr lang="en-US" dirty="0" smtClean="0"/>
              <a:t>parallel inheritance </a:t>
            </a:r>
            <a:r>
              <a:rPr lang="en-US" dirty="0"/>
              <a:t>hierarchies (so they are not always bad!)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767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34114"/>
            <a:ext cx="91440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Bad Smells in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Lazy </a:t>
            </a:r>
            <a:r>
              <a:rPr lang="en-US" b="1" dirty="0"/>
              <a:t>Class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class that no longer “pays its way”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e.g</a:t>
            </a:r>
            <a:r>
              <a:rPr lang="en-US" dirty="0"/>
              <a:t>. may be a class that was downsized by a previous refactoring, </a:t>
            </a:r>
            <a:r>
              <a:rPr lang="en-US" dirty="0" smtClean="0"/>
              <a:t>or represented </a:t>
            </a:r>
            <a:r>
              <a:rPr lang="en-US" dirty="0"/>
              <a:t>planned functionality that did not pan 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Speculative </a:t>
            </a:r>
            <a:r>
              <a:rPr lang="en-US" b="1" dirty="0"/>
              <a:t>Generality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/>
              <a:t>Oh </a:t>
            </a:r>
            <a:r>
              <a:rPr lang="en-US" dirty="0" smtClean="0"/>
              <a:t>we </a:t>
            </a:r>
            <a:r>
              <a:rPr lang="en-US" dirty="0"/>
              <a:t>think we need the ability to do this kind of thing someday”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Temporary </a:t>
            </a:r>
            <a:r>
              <a:rPr lang="en-US" b="1" dirty="0"/>
              <a:t>Field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attribute of an object is only set/used in certain circumstances;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but </a:t>
            </a:r>
            <a:r>
              <a:rPr lang="en-US" dirty="0"/>
              <a:t>an object should need all of its attributes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8518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34114"/>
            <a:ext cx="9144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Bad Smells in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Message </a:t>
            </a:r>
            <a:r>
              <a:rPr lang="en-US" b="1" dirty="0"/>
              <a:t>Chains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client asks an object for another object and then asks that object </a:t>
            </a:r>
            <a:r>
              <a:rPr lang="en-US" dirty="0" smtClean="0"/>
              <a:t>for another </a:t>
            </a:r>
            <a:r>
              <a:rPr lang="en-US" dirty="0"/>
              <a:t>object etc. Bad because client depends on the structure of </a:t>
            </a:r>
            <a:r>
              <a:rPr lang="en-US" dirty="0" smtClean="0"/>
              <a:t>the navigation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Middle </a:t>
            </a:r>
            <a:r>
              <a:rPr lang="en-US" b="1" dirty="0"/>
              <a:t>Man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a class is delegating more than half of its responsibilities to </a:t>
            </a:r>
            <a:r>
              <a:rPr lang="en-US" dirty="0" smtClean="0"/>
              <a:t>another class</a:t>
            </a:r>
            <a:r>
              <a:rPr lang="en-US" dirty="0"/>
              <a:t>, do you really need it? Involves trade-offs, some design </a:t>
            </a:r>
            <a:r>
              <a:rPr lang="en-US" dirty="0" smtClean="0"/>
              <a:t>patterns encourage </a:t>
            </a:r>
            <a:r>
              <a:rPr lang="en-US" dirty="0"/>
              <a:t>this (e.g. Decorator)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Inappropriate </a:t>
            </a:r>
            <a:r>
              <a:rPr lang="en-US" b="1" dirty="0"/>
              <a:t>Intimacy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Pairs </a:t>
            </a:r>
            <a:r>
              <a:rPr lang="en-US" dirty="0"/>
              <a:t>of classes that know too much about each other’s </a:t>
            </a:r>
            <a:r>
              <a:rPr lang="en-US" dirty="0" smtClean="0"/>
              <a:t>implementation details </a:t>
            </a:r>
            <a:r>
              <a:rPr lang="en-US" dirty="0"/>
              <a:t>(loss of encapsulation; change one class, the other has to change)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864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34114"/>
            <a:ext cx="91440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Bad Smells in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Data </a:t>
            </a:r>
            <a:r>
              <a:rPr lang="en-US" b="1" dirty="0"/>
              <a:t>Class (information holder)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/>
              <a:t>are classes that have fields, getting and setting methods for </a:t>
            </a:r>
            <a:r>
              <a:rPr lang="en-US" dirty="0" smtClean="0"/>
              <a:t>the fields</a:t>
            </a:r>
            <a:r>
              <a:rPr lang="en-US" dirty="0"/>
              <a:t>, and nothing else; they are data holders, but objects should be </a:t>
            </a:r>
            <a:r>
              <a:rPr lang="en-US" dirty="0" smtClean="0"/>
              <a:t>about data </a:t>
            </a:r>
            <a:r>
              <a:rPr lang="en-US" dirty="0"/>
              <a:t>AND behavior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Refused </a:t>
            </a:r>
            <a:r>
              <a:rPr lang="en-US" b="1" dirty="0"/>
              <a:t>Bequest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subclass ignores most of the functionality provided by its superclass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Subclass </a:t>
            </a:r>
            <a:r>
              <a:rPr lang="en-US" dirty="0"/>
              <a:t>may not pass the “IS-A”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Comments </a:t>
            </a:r>
            <a:r>
              <a:rPr lang="en-US" b="1" dirty="0"/>
              <a:t>(!)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Comments </a:t>
            </a:r>
            <a:r>
              <a:rPr lang="en-US" dirty="0"/>
              <a:t>are sometimes used to hide bad code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“…</a:t>
            </a:r>
            <a:r>
              <a:rPr lang="en-US" dirty="0"/>
              <a:t>comments often are used as a deodorant” </a:t>
            </a:r>
            <a:r>
              <a:rPr lang="en-US" dirty="0" smtClean="0"/>
              <a:t>(!)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3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95536" y="824518"/>
            <a:ext cx="4038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refactoring book has </a:t>
            </a:r>
            <a:r>
              <a:rPr lang="en-US" dirty="0" smtClean="0"/>
              <a:t>72 refactoring </a:t>
            </a:r>
            <a:r>
              <a:rPr lang="en-US" dirty="0"/>
              <a:t>patterns!</a:t>
            </a:r>
          </a:p>
          <a:p>
            <a:pPr marL="0" indent="0">
              <a:buNone/>
            </a:pPr>
            <a:r>
              <a:rPr lang="en-US" dirty="0" smtClean="0"/>
              <a:t>Some of </a:t>
            </a:r>
            <a:r>
              <a:rPr lang="en-US" dirty="0"/>
              <a:t>common </a:t>
            </a:r>
            <a:r>
              <a:rPr lang="en-US" dirty="0" smtClean="0"/>
              <a:t>ones:</a:t>
            </a:r>
            <a:endParaRPr lang="en-US" dirty="0"/>
          </a:p>
          <a:p>
            <a:r>
              <a:rPr lang="en-US" dirty="0" smtClean="0"/>
              <a:t>Extract </a:t>
            </a:r>
            <a:r>
              <a:rPr lang="en-US" dirty="0"/>
              <a:t>Method</a:t>
            </a:r>
          </a:p>
          <a:p>
            <a:r>
              <a:rPr lang="en-US" dirty="0" smtClean="0"/>
              <a:t>Replace </a:t>
            </a:r>
            <a:r>
              <a:rPr lang="en-US" dirty="0"/>
              <a:t>Temp with Query</a:t>
            </a:r>
          </a:p>
          <a:p>
            <a:r>
              <a:rPr lang="en-US" dirty="0" smtClean="0"/>
              <a:t>Move </a:t>
            </a:r>
            <a:r>
              <a:rPr lang="en-US" dirty="0"/>
              <a:t>Method</a:t>
            </a:r>
          </a:p>
          <a:p>
            <a:r>
              <a:rPr lang="en-US" dirty="0" smtClean="0"/>
              <a:t>Replace </a:t>
            </a:r>
            <a:r>
              <a:rPr lang="en-US" dirty="0"/>
              <a:t>Conditional </a:t>
            </a:r>
            <a:r>
              <a:rPr lang="en-US" dirty="0" smtClean="0"/>
              <a:t>with Polymorphism</a:t>
            </a:r>
            <a:endParaRPr lang="en-US" dirty="0"/>
          </a:p>
          <a:p>
            <a:r>
              <a:rPr lang="en-US" dirty="0" smtClean="0"/>
              <a:t>Introduce </a:t>
            </a:r>
            <a:r>
              <a:rPr lang="en-US" dirty="0"/>
              <a:t>Null Object</a:t>
            </a:r>
            <a:endParaRPr lang="th-T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Separate </a:t>
            </a:r>
            <a:r>
              <a:rPr lang="en-US" dirty="0"/>
              <a:t>Query for Modifier</a:t>
            </a:r>
          </a:p>
          <a:p>
            <a:r>
              <a:rPr lang="en-US" dirty="0" smtClean="0"/>
              <a:t>Introduce </a:t>
            </a:r>
            <a:r>
              <a:rPr lang="en-US" dirty="0"/>
              <a:t>Parameter Object</a:t>
            </a:r>
          </a:p>
          <a:p>
            <a:r>
              <a:rPr lang="en-US" dirty="0" smtClean="0"/>
              <a:t>Encapsulate </a:t>
            </a:r>
            <a:r>
              <a:rPr lang="en-US" dirty="0"/>
              <a:t>Collection</a:t>
            </a:r>
          </a:p>
          <a:p>
            <a:r>
              <a:rPr lang="en-US" dirty="0" smtClean="0"/>
              <a:t>Replace </a:t>
            </a:r>
            <a:r>
              <a:rPr lang="en-US" dirty="0"/>
              <a:t>Nested </a:t>
            </a:r>
            <a:r>
              <a:rPr lang="en-US" dirty="0" smtClean="0"/>
              <a:t>Conditional with </a:t>
            </a:r>
            <a:r>
              <a:rPr lang="en-US" dirty="0"/>
              <a:t>Guard Clauses</a:t>
            </a:r>
            <a:endParaRPr lang="th-T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0801" y="116632"/>
            <a:ext cx="26788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The Catalog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20267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179512" y="188640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Extract Method</a:t>
            </a:r>
          </a:p>
          <a:p>
            <a:r>
              <a:rPr lang="en-US" sz="4000" dirty="0"/>
              <a:t>• You have a code fragment that can be grouped together</a:t>
            </a:r>
          </a:p>
          <a:p>
            <a:r>
              <a:rPr lang="en-US" sz="4000" dirty="0"/>
              <a:t>• Turn the fragment into a method whose name explains the purpose of the</a:t>
            </a:r>
          </a:p>
          <a:p>
            <a:r>
              <a:rPr lang="en-US" sz="4000" dirty="0"/>
              <a:t>fragment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30071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1945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Example</a:t>
            </a:r>
            <a:endParaRPr lang="th-TH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" y="1052736"/>
            <a:ext cx="8262127" cy="440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58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1012954"/>
            <a:ext cx="89289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The idea behind refactoring </a:t>
            </a:r>
            <a:r>
              <a:rPr lang="en-US" sz="4000" dirty="0"/>
              <a:t>is to acknowledge that it will be difficult to get </a:t>
            </a:r>
            <a:r>
              <a:rPr lang="en-US" sz="4000" dirty="0" smtClean="0"/>
              <a:t>a design </a:t>
            </a:r>
            <a:r>
              <a:rPr lang="en-US" sz="4000" dirty="0"/>
              <a:t>right the first time and, as </a:t>
            </a:r>
            <a:r>
              <a:rPr lang="en-US" sz="4000" dirty="0" smtClean="0"/>
              <a:t>a program’s </a:t>
            </a:r>
            <a:r>
              <a:rPr lang="en-US" sz="4000" dirty="0"/>
              <a:t>requirements change, </a:t>
            </a:r>
            <a:r>
              <a:rPr lang="en-US" sz="4000" dirty="0" smtClean="0"/>
              <a:t>the design </a:t>
            </a:r>
            <a:r>
              <a:rPr lang="en-US" sz="4000" dirty="0"/>
              <a:t>may need to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FF0000"/>
                </a:solidFill>
              </a:rPr>
              <a:t>refactoring</a:t>
            </a:r>
            <a:r>
              <a:rPr lang="en-US" sz="4000" dirty="0" smtClean="0"/>
              <a:t> </a:t>
            </a:r>
            <a:r>
              <a:rPr lang="en-US" sz="4000" dirty="0"/>
              <a:t>provides techniques for </a:t>
            </a:r>
            <a:r>
              <a:rPr lang="en-US" sz="4000" dirty="0">
                <a:solidFill>
                  <a:srgbClr val="FF0000"/>
                </a:solidFill>
              </a:rPr>
              <a:t>evolving the design in </a:t>
            </a:r>
            <a:r>
              <a:rPr lang="en-US" sz="4000" dirty="0" smtClean="0">
                <a:solidFill>
                  <a:srgbClr val="FF0000"/>
                </a:solidFill>
              </a:rPr>
              <a:t>small incremental </a:t>
            </a:r>
            <a:r>
              <a:rPr lang="en-US" sz="4000" dirty="0">
                <a:solidFill>
                  <a:srgbClr val="FF0000"/>
                </a:solidFill>
              </a:rPr>
              <a:t>steps</a:t>
            </a:r>
            <a:endParaRPr lang="th-TH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5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3854" y="0"/>
            <a:ext cx="902264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Replace Temp with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You </a:t>
            </a:r>
            <a:r>
              <a:rPr lang="en-US" sz="4000" dirty="0"/>
              <a:t>are using a temporary variable to hold the result of an expression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Extract </a:t>
            </a:r>
            <a:r>
              <a:rPr lang="en-US" sz="4000" dirty="0"/>
              <a:t>the expression into a method;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Replace </a:t>
            </a:r>
            <a:r>
              <a:rPr lang="en-US" sz="4000" dirty="0"/>
              <a:t>all references to the temp with the expression.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The </a:t>
            </a:r>
            <a:r>
              <a:rPr lang="en-US" sz="4000" dirty="0"/>
              <a:t>new method can then be used in other methods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0316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1945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Example</a:t>
            </a:r>
            <a:endParaRPr lang="th-TH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80713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9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51520" y="188641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Move </a:t>
            </a:r>
            <a:r>
              <a:rPr lang="en-US" sz="4000" b="1" dirty="0" smtClean="0"/>
              <a:t>Method</a:t>
            </a:r>
            <a:endParaRPr lang="en-US" sz="40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A </a:t>
            </a:r>
            <a:r>
              <a:rPr lang="en-US" sz="4000" dirty="0"/>
              <a:t>method is using more features (attributes and operations) of another </a:t>
            </a:r>
            <a:r>
              <a:rPr lang="en-US" sz="4000" dirty="0" smtClean="0"/>
              <a:t>class than </a:t>
            </a:r>
            <a:r>
              <a:rPr lang="en-US" sz="4000" dirty="0"/>
              <a:t>the class on which it is defined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Create </a:t>
            </a:r>
            <a:r>
              <a:rPr lang="en-US" sz="4000" dirty="0"/>
              <a:t>a new method with a similar body in the class it uses most. </a:t>
            </a:r>
            <a:r>
              <a:rPr lang="en-US" sz="4000" dirty="0" smtClean="0"/>
              <a:t>Either turn </a:t>
            </a:r>
            <a:r>
              <a:rPr lang="en-US" sz="4000" dirty="0"/>
              <a:t>the old method into a simple delegation, or remove it altogether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10177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51520" y="188641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Move </a:t>
            </a:r>
            <a:r>
              <a:rPr lang="en-US" sz="4000" b="1" dirty="0" smtClean="0"/>
              <a:t>Method</a:t>
            </a:r>
            <a:endParaRPr lang="en-US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17309"/>
            <a:ext cx="8291152" cy="481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12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260648"/>
            <a:ext cx="8856984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Move </a:t>
            </a:r>
            <a:r>
              <a:rPr lang="en-US" sz="4000" b="1" dirty="0" smtClean="0"/>
              <a:t>Method</a:t>
            </a:r>
            <a:endParaRPr lang="en-US" sz="4000" b="1" dirty="0"/>
          </a:p>
          <a:p>
            <a:r>
              <a:rPr lang="en-US" sz="3200" dirty="0" smtClean="0"/>
              <a:t>When </a:t>
            </a:r>
            <a:r>
              <a:rPr lang="en-US" sz="3200" dirty="0"/>
              <a:t>moving a method to a new class, we examine its code to see if </a:t>
            </a:r>
            <a:r>
              <a:rPr lang="en-US" sz="3200" dirty="0" smtClean="0"/>
              <a:t>makes use </a:t>
            </a:r>
            <a:r>
              <a:rPr lang="en-US" sz="3200" dirty="0"/>
              <a:t>of internal attributes of its original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In </a:t>
            </a:r>
            <a:r>
              <a:rPr lang="en-US" sz="3200" dirty="0"/>
              <a:t>this case, </a:t>
            </a:r>
            <a:r>
              <a:rPr lang="en-US" sz="3200" dirty="0" err="1"/>
              <a:t>overdraftCharge</a:t>
            </a:r>
            <a:r>
              <a:rPr lang="en-US" sz="3200" dirty="0"/>
              <a:t>() makes use </a:t>
            </a:r>
            <a:r>
              <a:rPr lang="en-US" sz="3200" dirty="0" smtClean="0"/>
              <a:t>of </a:t>
            </a:r>
            <a:r>
              <a:rPr lang="en-US" sz="3200" dirty="0" smtClean="0">
                <a:solidFill>
                  <a:srgbClr val="FF0000"/>
                </a:solidFill>
              </a:rPr>
              <a:t>_</a:t>
            </a:r>
            <a:r>
              <a:rPr lang="en-US" sz="3200" dirty="0" err="1" smtClean="0">
                <a:solidFill>
                  <a:srgbClr val="FF0000"/>
                </a:solidFill>
              </a:rPr>
              <a:t>daysOverdrawn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 smtClean="0"/>
              <a:t>All </a:t>
            </a:r>
            <a:r>
              <a:rPr lang="en-US" sz="3200" dirty="0"/>
              <a:t>such attributes become parameters to the method in its new home. (If </a:t>
            </a:r>
            <a:r>
              <a:rPr lang="en-US" sz="3200" dirty="0" smtClean="0"/>
              <a:t>the method </a:t>
            </a:r>
            <a:r>
              <a:rPr lang="en-US" sz="3200" dirty="0"/>
              <a:t>already had parameters, the new parameters get tacked on to </a:t>
            </a:r>
            <a:r>
              <a:rPr lang="en-US" sz="3200" dirty="0" smtClean="0"/>
              <a:t>the end </a:t>
            </a:r>
            <a:r>
              <a:rPr lang="en-US" sz="3200" dirty="0"/>
              <a:t>of its existing parameter list.)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In </a:t>
            </a:r>
            <a:r>
              <a:rPr lang="en-US" sz="3200" dirty="0"/>
              <a:t>this case, </a:t>
            </a:r>
            <a:r>
              <a:rPr lang="en-US" sz="3200" dirty="0">
                <a:solidFill>
                  <a:srgbClr val="FF0000"/>
                </a:solidFill>
              </a:rPr>
              <a:t>_</a:t>
            </a:r>
            <a:r>
              <a:rPr lang="en-US" sz="3200" dirty="0" err="1">
                <a:solidFill>
                  <a:srgbClr val="FF0000"/>
                </a:solidFill>
              </a:rPr>
              <a:t>daysOverdrawn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will stay in the Account class and </a:t>
            </a:r>
            <a:r>
              <a:rPr lang="en-US" sz="3200" dirty="0" smtClean="0"/>
              <a:t>be passed </a:t>
            </a:r>
            <a:r>
              <a:rPr lang="en-US" sz="3200" dirty="0"/>
              <a:t>as a parameter to </a:t>
            </a:r>
            <a:r>
              <a:rPr lang="en-US" sz="3200" dirty="0" err="1"/>
              <a:t>AccountType.overdraftCharge</a:t>
            </a:r>
            <a:r>
              <a:rPr lang="en-US" sz="3200" dirty="0"/>
              <a:t>().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421504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188640"/>
            <a:ext cx="885698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Move </a:t>
            </a:r>
            <a:r>
              <a:rPr lang="en-US" sz="4000" b="1" dirty="0" smtClean="0"/>
              <a:t>Method</a:t>
            </a:r>
          </a:p>
          <a:p>
            <a:r>
              <a:rPr lang="en-US" sz="3200" dirty="0" smtClean="0"/>
              <a:t>Note</a:t>
            </a:r>
            <a:r>
              <a:rPr lang="en-US" sz="3200" dirty="0"/>
              <a:t>, also, that since we are moving this method to the </a:t>
            </a:r>
            <a:r>
              <a:rPr lang="en-US" sz="3200" dirty="0" err="1"/>
              <a:t>AccountType</a:t>
            </a:r>
            <a:r>
              <a:rPr lang="en-US" sz="3200" dirty="0"/>
              <a:t> </a:t>
            </a:r>
            <a:r>
              <a:rPr lang="en-US" sz="3200" dirty="0" smtClean="0"/>
              <a:t>class, all </a:t>
            </a:r>
            <a:r>
              <a:rPr lang="en-US" sz="3200" dirty="0"/>
              <a:t>calls to its methods that previously required a variable reference, can </a:t>
            </a:r>
            <a:r>
              <a:rPr lang="en-US" sz="3200" dirty="0" smtClean="0"/>
              <a:t>now be </a:t>
            </a:r>
            <a:r>
              <a:rPr lang="en-US" sz="3200" dirty="0"/>
              <a:t>made directly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Thus</a:t>
            </a:r>
            <a:r>
              <a:rPr lang="en-US" sz="3200" dirty="0"/>
              <a:t>, _</a:t>
            </a:r>
            <a:r>
              <a:rPr lang="en-US" sz="3200" dirty="0" err="1"/>
              <a:t>type.isPremium</a:t>
            </a:r>
            <a:r>
              <a:rPr lang="en-US" sz="3200" dirty="0"/>
              <a:t>() becomes simply </a:t>
            </a:r>
            <a:r>
              <a:rPr lang="en-US" sz="3200" dirty="0" err="1"/>
              <a:t>isPremium</a:t>
            </a:r>
            <a:r>
              <a:rPr lang="en-US" sz="3200" dirty="0"/>
              <a:t>() in </a:t>
            </a:r>
            <a:r>
              <a:rPr lang="en-US" sz="3200" dirty="0" smtClean="0"/>
              <a:t>the method’s </a:t>
            </a:r>
            <a:r>
              <a:rPr lang="en-US" sz="3200" dirty="0"/>
              <a:t>new home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12096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562" y="188640"/>
            <a:ext cx="8712968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Move </a:t>
            </a:r>
            <a:r>
              <a:rPr lang="en-US" sz="4000" b="1" dirty="0" smtClean="0"/>
              <a:t>Method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is the method in its new home. It has a </a:t>
            </a:r>
            <a:r>
              <a:rPr lang="en-US" dirty="0" err="1"/>
              <a:t>daysOverdrawn</a:t>
            </a:r>
            <a:r>
              <a:rPr lang="en-US" dirty="0"/>
              <a:t> </a:t>
            </a:r>
            <a:r>
              <a:rPr lang="en-US" dirty="0" smtClean="0"/>
              <a:t>parameter, which </a:t>
            </a:r>
            <a:r>
              <a:rPr lang="en-US" dirty="0"/>
              <a:t>is used instead of _</a:t>
            </a:r>
            <a:r>
              <a:rPr lang="en-US" dirty="0" err="1"/>
              <a:t>daysOverdrawn</a:t>
            </a:r>
            <a:r>
              <a:rPr lang="en-US" dirty="0"/>
              <a:t>, throughout the method.</a:t>
            </a:r>
          </a:p>
          <a:p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 err="1">
                <a:solidFill>
                  <a:srgbClr val="FF0000"/>
                </a:solidFill>
              </a:rPr>
              <a:t>type.isPremium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is now just </a:t>
            </a:r>
            <a:r>
              <a:rPr lang="en-US" dirty="0" err="1">
                <a:solidFill>
                  <a:srgbClr val="FF0000"/>
                </a:solidFill>
              </a:rPr>
              <a:t>isPremium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, as advertised.</a:t>
            </a:r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5976664" cy="333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571" y="116632"/>
            <a:ext cx="9025926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Move </a:t>
            </a:r>
            <a:r>
              <a:rPr lang="en-US" sz="4000" b="1" dirty="0" smtClean="0"/>
              <a:t>Method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Back </a:t>
            </a:r>
            <a:r>
              <a:rPr lang="en-US" dirty="0"/>
              <a:t>in the Account class, we update </a:t>
            </a:r>
            <a:r>
              <a:rPr lang="en-US" dirty="0" err="1"/>
              <a:t>overdraftCharge</a:t>
            </a:r>
            <a:r>
              <a:rPr lang="en-US" dirty="0"/>
              <a:t>() to delegate to </a:t>
            </a:r>
            <a:r>
              <a:rPr lang="en-US" dirty="0" smtClean="0"/>
              <a:t>the </a:t>
            </a:r>
            <a:r>
              <a:rPr lang="en-US" dirty="0" err="1" smtClean="0"/>
              <a:t>overdraftCharge</a:t>
            </a:r>
            <a:r>
              <a:rPr lang="en-US" dirty="0"/>
              <a:t>() method in the </a:t>
            </a:r>
            <a:r>
              <a:rPr lang="en-US" dirty="0" err="1"/>
              <a:t>AccountType</a:t>
            </a:r>
            <a:r>
              <a:rPr lang="en-US" dirty="0"/>
              <a:t> class. </a:t>
            </a:r>
            <a:r>
              <a:rPr lang="en-US" dirty="0">
                <a:solidFill>
                  <a:srgbClr val="FF0000"/>
                </a:solidFill>
              </a:rPr>
              <a:t>Or, we could…</a:t>
            </a:r>
            <a:endParaRPr lang="th-TH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05925"/>
            <a:ext cx="53625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72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990"/>
            <a:ext cx="9144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Move </a:t>
            </a:r>
            <a:r>
              <a:rPr lang="en-US" sz="4000" b="1" dirty="0" smtClean="0"/>
              <a:t>Method</a:t>
            </a:r>
          </a:p>
          <a:p>
            <a:endParaRPr lang="en-US" sz="4000" b="1" dirty="0"/>
          </a:p>
          <a:p>
            <a:endParaRPr lang="en-US" sz="4000" b="1" dirty="0" smtClean="0"/>
          </a:p>
          <a:p>
            <a:endParaRPr lang="en-US" sz="4000" b="1" dirty="0"/>
          </a:p>
          <a:p>
            <a:endParaRPr lang="en-US" sz="4000" b="1" dirty="0" smtClean="0"/>
          </a:p>
          <a:p>
            <a:endParaRPr lang="en-US" sz="4000" b="1" dirty="0"/>
          </a:p>
          <a:p>
            <a:endParaRPr lang="en-US" sz="4000" b="1" dirty="0" smtClean="0"/>
          </a:p>
          <a:p>
            <a:endParaRPr lang="en-US" sz="4000" b="1" dirty="0"/>
          </a:p>
          <a:p>
            <a:r>
              <a:rPr lang="en-US" dirty="0" smtClean="0">
                <a:solidFill>
                  <a:srgbClr val="FF0000"/>
                </a:solidFill>
              </a:rPr>
              <a:t>…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get rid of the </a:t>
            </a:r>
            <a:r>
              <a:rPr lang="en-US" dirty="0" err="1">
                <a:solidFill>
                  <a:srgbClr val="FF0000"/>
                </a:solidFill>
              </a:rPr>
              <a:t>overdraftCharge</a:t>
            </a:r>
            <a:r>
              <a:rPr lang="en-US" dirty="0">
                <a:solidFill>
                  <a:srgbClr val="FF0000"/>
                </a:solidFill>
              </a:rPr>
              <a:t>() method in Account entirely. </a:t>
            </a:r>
            <a:r>
              <a:rPr lang="en-US" dirty="0"/>
              <a:t>In that </a:t>
            </a:r>
            <a:r>
              <a:rPr lang="en-US" dirty="0" smtClean="0"/>
              <a:t>case, we </a:t>
            </a:r>
            <a:r>
              <a:rPr lang="en-US" dirty="0"/>
              <a:t>move the call </a:t>
            </a:r>
            <a:r>
              <a:rPr lang="en-US" dirty="0" smtClean="0"/>
              <a:t>to </a:t>
            </a:r>
            <a:r>
              <a:rPr lang="en-US" dirty="0" err="1" smtClean="0"/>
              <a:t>AccountType.overdraftCharge</a:t>
            </a:r>
            <a:r>
              <a:rPr lang="en-US" dirty="0"/>
              <a:t>() to </a:t>
            </a:r>
            <a:r>
              <a:rPr lang="en-US" dirty="0" err="1"/>
              <a:t>bankCharge</a:t>
            </a:r>
            <a:r>
              <a:rPr lang="en-US" dirty="0"/>
              <a:t>()</a:t>
            </a:r>
            <a:endParaRPr lang="th-T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017967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842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-18791" y="116632"/>
            <a:ext cx="896448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Replace Conditional with </a:t>
            </a:r>
            <a:r>
              <a:rPr lang="en-US" sz="4000" b="1" dirty="0" smtClean="0"/>
              <a:t>Polymorphism</a:t>
            </a:r>
            <a:endParaRPr lang="en-US" sz="4000" b="1" dirty="0"/>
          </a:p>
          <a:p>
            <a:endParaRPr lang="en-US" sz="3600" dirty="0" smtClean="0"/>
          </a:p>
          <a:p>
            <a:r>
              <a:rPr lang="en-US" sz="3600" dirty="0" smtClean="0"/>
              <a:t>You </a:t>
            </a:r>
            <a:r>
              <a:rPr lang="en-US" sz="3600" dirty="0"/>
              <a:t>have a conditional that chooses different behavior depending on the </a:t>
            </a:r>
            <a:r>
              <a:rPr lang="en-US" sz="3600" dirty="0" smtClean="0"/>
              <a:t>type of </a:t>
            </a:r>
            <a:r>
              <a:rPr lang="en-US" sz="3600" dirty="0"/>
              <a:t>an 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Move </a:t>
            </a:r>
            <a:r>
              <a:rPr lang="en-US" sz="3600" dirty="0"/>
              <a:t>each “leg” of the conditional to an overriding method in a </a:t>
            </a:r>
            <a:r>
              <a:rPr lang="en-US" sz="3600" dirty="0" smtClean="0"/>
              <a:t>subclass. Make </a:t>
            </a:r>
            <a:r>
              <a:rPr lang="en-US" sz="3600" dirty="0"/>
              <a:t>the original method abstract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898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51520" y="116632"/>
            <a:ext cx="871296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(Very) Simple </a:t>
            </a:r>
            <a:r>
              <a:rPr lang="en-US" sz="4000" b="1" dirty="0" smtClean="0"/>
              <a:t>Example</a:t>
            </a:r>
          </a:p>
          <a:p>
            <a:r>
              <a:rPr lang="en-US" sz="3200" dirty="0" smtClean="0"/>
              <a:t>Consolidate </a:t>
            </a:r>
            <a:r>
              <a:rPr lang="en-US" sz="3200" dirty="0"/>
              <a:t>Duplicate Conditional </a:t>
            </a:r>
            <a:r>
              <a:rPr lang="en-US" sz="3200" dirty="0" smtClean="0"/>
              <a:t>Fragments; </a:t>
            </a:r>
            <a:r>
              <a:rPr lang="en-US" sz="3200" dirty="0"/>
              <a:t>This</a:t>
            </a:r>
          </a:p>
          <a:p>
            <a:r>
              <a:rPr lang="en-US" dirty="0"/>
              <a:t>  </a:t>
            </a:r>
            <a:r>
              <a:rPr lang="en-US" sz="2000" dirty="0"/>
              <a:t>if (</a:t>
            </a:r>
            <a:r>
              <a:rPr lang="en-US" sz="2000" dirty="0" err="1"/>
              <a:t>isSpecialDeal</a:t>
            </a:r>
            <a:r>
              <a:rPr lang="en-US" sz="2000" dirty="0"/>
              <a:t>()) {</a:t>
            </a:r>
          </a:p>
          <a:p>
            <a:r>
              <a:rPr lang="en-US" sz="2000" dirty="0"/>
              <a:t>            total = price * 0.95;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    send()</a:t>
            </a:r>
          </a:p>
          <a:p>
            <a:r>
              <a:rPr lang="en-US" sz="2000" dirty="0"/>
              <a:t>        } else {</a:t>
            </a:r>
          </a:p>
          <a:p>
            <a:r>
              <a:rPr lang="en-US" sz="2000" dirty="0"/>
              <a:t>            total = price * 0.98;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    send()</a:t>
            </a:r>
          </a:p>
          <a:p>
            <a:r>
              <a:rPr lang="en-US" sz="2000" dirty="0"/>
              <a:t>        </a:t>
            </a:r>
            <a:r>
              <a:rPr lang="en-US" sz="2000" dirty="0" smtClean="0"/>
              <a:t>}</a:t>
            </a:r>
          </a:p>
          <a:p>
            <a:r>
              <a:rPr lang="en-US" sz="3200" dirty="0" smtClean="0"/>
              <a:t>becomes </a:t>
            </a:r>
            <a:r>
              <a:rPr lang="en-US" sz="3200" dirty="0"/>
              <a:t>this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if </a:t>
            </a:r>
            <a:r>
              <a:rPr lang="en-US" sz="2000" dirty="0"/>
              <a:t>(</a:t>
            </a:r>
            <a:r>
              <a:rPr lang="en-US" sz="2000" dirty="0" err="1"/>
              <a:t>isSpecialDeal</a:t>
            </a:r>
            <a:r>
              <a:rPr lang="en-US" sz="2000" dirty="0"/>
              <a:t>()) {</a:t>
            </a:r>
          </a:p>
          <a:p>
            <a:r>
              <a:rPr lang="en-US" sz="2000" dirty="0"/>
              <a:t>            total = price * 0.95;</a:t>
            </a:r>
          </a:p>
          <a:p>
            <a:r>
              <a:rPr lang="en-US" sz="2000" dirty="0"/>
              <a:t>        } else {</a:t>
            </a:r>
          </a:p>
          <a:p>
            <a:r>
              <a:rPr lang="en-US" sz="2000" dirty="0"/>
              <a:t>            total = price * 0.98;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send();</a:t>
            </a:r>
            <a:endParaRPr lang="th-TH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5826" y="28638"/>
            <a:ext cx="91381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Replace Conditional with </a:t>
            </a:r>
            <a:r>
              <a:rPr lang="en-US" sz="4000" b="1" dirty="0" smtClean="0"/>
              <a:t>Polymorphism</a:t>
            </a:r>
            <a:endParaRPr lang="th-TH" sz="4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62100"/>
            <a:ext cx="72675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3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41</a:t>
            </a:fld>
            <a:endParaRPr lang="th-T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79533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09120"/>
            <a:ext cx="78771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26" y="28638"/>
            <a:ext cx="913817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Replace Conditional with </a:t>
            </a:r>
            <a:r>
              <a:rPr lang="en-US" sz="4000" b="1" dirty="0" smtClean="0"/>
              <a:t>Polymorphism</a:t>
            </a:r>
          </a:p>
          <a:p>
            <a:endParaRPr lang="en-US" sz="4000" b="1" dirty="0"/>
          </a:p>
          <a:p>
            <a:endParaRPr lang="en-US" sz="4000" b="1" dirty="0" smtClean="0"/>
          </a:p>
          <a:p>
            <a:endParaRPr lang="en-US" sz="4000" b="1" dirty="0"/>
          </a:p>
          <a:p>
            <a:endParaRPr lang="en-US" sz="4000" b="1" dirty="0" smtClean="0"/>
          </a:p>
          <a:p>
            <a:endParaRPr lang="en-US" sz="4000" b="1" dirty="0"/>
          </a:p>
          <a:p>
            <a:endParaRPr lang="en-US" sz="2400" dirty="0" smtClean="0"/>
          </a:p>
          <a:p>
            <a:r>
              <a:rPr lang="en-US" sz="2400" dirty="0" smtClean="0"/>
              <a:t>With </a:t>
            </a:r>
            <a:r>
              <a:rPr lang="en-US" sz="2400" dirty="0"/>
              <a:t>this configuration, you can now write code that looks like this:</a:t>
            </a:r>
            <a:endParaRPr lang="en-US" sz="2400" dirty="0" smtClean="0"/>
          </a:p>
          <a:p>
            <a:endParaRPr lang="en-US" sz="4000" b="1" dirty="0"/>
          </a:p>
          <a:p>
            <a:endParaRPr lang="en-US" sz="4000" b="1" dirty="0"/>
          </a:p>
          <a:p>
            <a:r>
              <a:rPr lang="en-US" sz="2400" dirty="0"/>
              <a:t>and everything will work correctly via polymorphism and will be easy to extend: just add a </a:t>
            </a:r>
            <a:r>
              <a:rPr lang="en-US" sz="2400" dirty="0" smtClean="0"/>
              <a:t>new subclass </a:t>
            </a:r>
            <a:r>
              <a:rPr lang="en-US" sz="2400" dirty="0"/>
              <a:t>to support a new type of bird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150793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2950" y="18220"/>
            <a:ext cx="912104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Introduce Null </a:t>
            </a:r>
            <a:r>
              <a:rPr lang="en-US" sz="4000" b="1" dirty="0" smtClean="0"/>
              <a:t>Object</a:t>
            </a:r>
            <a:endParaRPr lang="en-US" sz="4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Repeated </a:t>
            </a:r>
            <a:r>
              <a:rPr lang="en-US" dirty="0"/>
              <a:t>checks for a null value (see below)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Rather </a:t>
            </a:r>
            <a:r>
              <a:rPr lang="en-US" dirty="0"/>
              <a:t>than returning a null value from </a:t>
            </a:r>
            <a:r>
              <a:rPr lang="en-US" dirty="0" err="1"/>
              <a:t>findCustomer</a:t>
            </a:r>
            <a:r>
              <a:rPr lang="en-US" dirty="0"/>
              <a:t>() return an instance of </a:t>
            </a:r>
            <a:r>
              <a:rPr lang="en-US" dirty="0" smtClean="0"/>
              <a:t>a “null </a:t>
            </a:r>
            <a:r>
              <a:rPr lang="en-US" dirty="0"/>
              <a:t>customer” object</a:t>
            </a:r>
            <a:endParaRPr lang="th-T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003457"/>
            <a:ext cx="84963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929"/>
            <a:ext cx="90364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Introduce Null Object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conditional goes away entirely!!</a:t>
            </a:r>
            <a:endParaRPr lang="th-TH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749617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45889"/>
            <a:ext cx="23717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22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44</a:t>
            </a:fld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90940"/>
            <a:ext cx="5616624" cy="62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929"/>
            <a:ext cx="903649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Null Object Design Pattern</a:t>
            </a:r>
            <a:endParaRPr lang="en-US" sz="4000" b="1" dirty="0"/>
          </a:p>
          <a:p>
            <a:r>
              <a:rPr lang="en-US" dirty="0" smtClean="0"/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385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79512" y="366623"/>
            <a:ext cx="896448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Separate Query for Modifier</a:t>
            </a:r>
          </a:p>
          <a:p>
            <a:endParaRPr lang="en-US" sz="3200" dirty="0" smtClean="0"/>
          </a:p>
          <a:p>
            <a:r>
              <a:rPr lang="en-US" sz="3200" dirty="0" smtClean="0"/>
              <a:t>Sometimes </a:t>
            </a:r>
            <a:r>
              <a:rPr lang="en-US" sz="3200" dirty="0"/>
              <a:t>you will encounter code that does something like this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solidFill>
                  <a:srgbClr val="FF0000"/>
                </a:solidFill>
              </a:rPr>
              <a:t>get</a:t>
            </a:r>
            <a:r>
              <a:rPr lang="en-US" sz="3200" dirty="0" err="1" smtClean="0"/>
              <a:t>TotalOutstandingAnd</a:t>
            </a:r>
            <a:r>
              <a:rPr lang="en-US" sz="3200" b="1" dirty="0" err="1" smtClean="0">
                <a:solidFill>
                  <a:srgbClr val="FF0000"/>
                </a:solidFill>
              </a:rPr>
              <a:t>Set</a:t>
            </a:r>
            <a:r>
              <a:rPr lang="en-US" sz="3200" dirty="0" err="1" smtClean="0"/>
              <a:t>ReadyForSummaries</a:t>
            </a:r>
            <a:r>
              <a:rPr lang="en-US" sz="3200" dirty="0"/>
              <a:t>()</a:t>
            </a:r>
          </a:p>
          <a:p>
            <a:endParaRPr lang="en-US" sz="3200" dirty="0" smtClean="0"/>
          </a:p>
          <a:p>
            <a:r>
              <a:rPr lang="en-US" sz="3200" dirty="0" smtClean="0"/>
              <a:t>It </a:t>
            </a:r>
            <a:r>
              <a:rPr lang="en-US" sz="3200" dirty="0"/>
              <a:t>is a query method but it is also changing the state of the object being called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This </a:t>
            </a:r>
            <a:r>
              <a:rPr lang="en-US" sz="3200" dirty="0"/>
              <a:t>change is known as a “side effect” because it’s not the </a:t>
            </a:r>
            <a:r>
              <a:rPr lang="en-US" sz="3200" dirty="0" smtClean="0"/>
              <a:t>primary purpose </a:t>
            </a:r>
            <a:r>
              <a:rPr lang="en-US" sz="3200" dirty="0"/>
              <a:t>of the method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195875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79512" y="366623"/>
            <a:ext cx="896448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Separate Query for Modifier</a:t>
            </a:r>
          </a:p>
          <a:p>
            <a:endParaRPr lang="en-US" sz="3200" dirty="0" smtClean="0"/>
          </a:p>
          <a:p>
            <a:r>
              <a:rPr lang="en-US" sz="3200" dirty="0" smtClean="0"/>
              <a:t>It </a:t>
            </a:r>
            <a:r>
              <a:rPr lang="en-US" sz="3200" dirty="0"/>
              <a:t>is generally accepted practice that queries should not have side effects </a:t>
            </a:r>
            <a:r>
              <a:rPr lang="en-US" sz="3200" dirty="0" smtClean="0"/>
              <a:t>so this </a:t>
            </a:r>
            <a:r>
              <a:rPr lang="en-US" sz="3200" dirty="0"/>
              <a:t>refactoring says to split methods like this into: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solidFill>
                  <a:srgbClr val="FF0000"/>
                </a:solidFill>
              </a:rPr>
              <a:t>get</a:t>
            </a:r>
            <a:r>
              <a:rPr lang="en-US" sz="3200" dirty="0" err="1" smtClean="0"/>
              <a:t>TotalOutstanding</a:t>
            </a:r>
            <a:r>
              <a:rPr lang="en-US" sz="3200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solidFill>
                  <a:srgbClr val="FF0000"/>
                </a:solidFill>
              </a:rPr>
              <a:t>set</a:t>
            </a:r>
            <a:r>
              <a:rPr lang="en-US" sz="3200" dirty="0" err="1" smtClean="0"/>
              <a:t>ReadyForSummaries</a:t>
            </a:r>
            <a:r>
              <a:rPr lang="en-US" sz="3200" dirty="0"/>
              <a:t>()</a:t>
            </a:r>
          </a:p>
          <a:p>
            <a:endParaRPr lang="en-US" sz="3200" dirty="0" smtClean="0"/>
          </a:p>
          <a:p>
            <a:r>
              <a:rPr lang="en-US" sz="3200" dirty="0" smtClean="0"/>
              <a:t>Try </a:t>
            </a:r>
            <a:r>
              <a:rPr lang="en-US" sz="3200" dirty="0"/>
              <a:t>as best as possible to avoid side effects in query methods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66017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93828" y="116632"/>
            <a:ext cx="892899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Introduce Parameter Object</a:t>
            </a:r>
          </a:p>
          <a:p>
            <a:r>
              <a:rPr lang="en-US" sz="3200" dirty="0" smtClean="0"/>
              <a:t>You </a:t>
            </a:r>
            <a:r>
              <a:rPr lang="en-US" sz="3200" dirty="0"/>
              <a:t>have a group of parameters that go naturally together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Stick </a:t>
            </a:r>
            <a:r>
              <a:rPr lang="en-US" sz="3200" dirty="0"/>
              <a:t>them in an object and pass the object</a:t>
            </a:r>
          </a:p>
          <a:p>
            <a:r>
              <a:rPr lang="en-US" sz="3200" dirty="0" smtClean="0"/>
              <a:t>Imagine </a:t>
            </a:r>
            <a:r>
              <a:rPr lang="en-US" sz="3200" dirty="0"/>
              <a:t>methods like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amountInvoicedIn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FF0000"/>
                </a:solidFill>
              </a:rPr>
              <a:t>start</a:t>
            </a:r>
            <a:r>
              <a:rPr lang="en-US" sz="3200" dirty="0">
                <a:solidFill>
                  <a:srgbClr val="FF0000"/>
                </a:solidFill>
              </a:rPr>
              <a:t>: Date; end: Date</a:t>
            </a:r>
            <a:r>
              <a:rPr lang="en-US" sz="3200" dirty="0"/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amountOverdueIn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FF0000"/>
                </a:solidFill>
              </a:rPr>
              <a:t>start</a:t>
            </a:r>
            <a:r>
              <a:rPr lang="en-US" sz="3200" dirty="0">
                <a:solidFill>
                  <a:srgbClr val="FF0000"/>
                </a:solidFill>
              </a:rPr>
              <a:t>: Date; end: Date</a:t>
            </a:r>
            <a:r>
              <a:rPr lang="en-US" sz="3200" dirty="0"/>
              <a:t>);</a:t>
            </a:r>
          </a:p>
          <a:p>
            <a:r>
              <a:rPr lang="en-US" sz="3200" dirty="0" smtClean="0"/>
              <a:t>This </a:t>
            </a:r>
            <a:r>
              <a:rPr lang="en-US" sz="3200" dirty="0"/>
              <a:t>refactoring says replace them with something like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amountInvoicedIn</a:t>
            </a:r>
            <a:r>
              <a:rPr lang="en-US" sz="3200" dirty="0" smtClean="0"/>
              <a:t>(</a:t>
            </a:r>
            <a:r>
              <a:rPr lang="en-US" sz="3200" b="1" dirty="0" err="1" smtClean="0">
                <a:solidFill>
                  <a:srgbClr val="FF0000"/>
                </a:solidFill>
              </a:rPr>
              <a:t>dateRange</a:t>
            </a:r>
            <a:r>
              <a:rPr lang="en-US" sz="3200" b="1" dirty="0">
                <a:solidFill>
                  <a:srgbClr val="FF0000"/>
                </a:solidFill>
              </a:rPr>
              <a:t>: </a:t>
            </a:r>
            <a:r>
              <a:rPr lang="en-US" sz="3200" b="1" dirty="0" err="1">
                <a:solidFill>
                  <a:srgbClr val="FF0000"/>
                </a:solidFill>
              </a:rPr>
              <a:t>DateRange</a:t>
            </a:r>
            <a:r>
              <a:rPr lang="en-US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new class starts out as a data holder but will likely attract methods to it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307805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48</a:t>
            </a:fld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107504" y="366623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Encapsulate Collection</a:t>
            </a:r>
          </a:p>
          <a:p>
            <a:r>
              <a:rPr lang="en-US" sz="3200" dirty="0" smtClean="0"/>
              <a:t>A </a:t>
            </a:r>
            <a:r>
              <a:rPr lang="en-US" sz="3200" dirty="0"/>
              <a:t>method returns 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Make </a:t>
            </a:r>
            <a:r>
              <a:rPr lang="en-US" sz="3200" dirty="0"/>
              <a:t>it return a read-only version of the collection and provide </a:t>
            </a:r>
            <a:r>
              <a:rPr lang="en-US" sz="3200" dirty="0" smtClean="0"/>
              <a:t>add/remove </a:t>
            </a:r>
            <a:r>
              <a:rPr lang="en-US" sz="3200" dirty="0"/>
              <a:t>methods</a:t>
            </a:r>
          </a:p>
          <a:p>
            <a:r>
              <a:rPr lang="en-US" sz="3200" dirty="0" smtClean="0"/>
              <a:t>Student </a:t>
            </a:r>
            <a:r>
              <a:rPr lang="en-US" sz="3200" dirty="0"/>
              <a:t>class with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getCourses</a:t>
            </a:r>
            <a:r>
              <a:rPr lang="en-US" sz="3200" dirty="0"/>
              <a:t>(): Map;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setCourses</a:t>
            </a:r>
            <a:r>
              <a:rPr lang="en-US" sz="3200" dirty="0" smtClean="0"/>
              <a:t>(courses</a:t>
            </a:r>
            <a:r>
              <a:rPr lang="en-US" sz="3200" dirty="0"/>
              <a:t>: Map);</a:t>
            </a:r>
          </a:p>
          <a:p>
            <a:r>
              <a:rPr lang="en-US" sz="3200" dirty="0" smtClean="0"/>
              <a:t>Change </a:t>
            </a:r>
            <a:r>
              <a:rPr lang="en-US" sz="3200" dirty="0"/>
              <a:t>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getCourses</a:t>
            </a:r>
            <a:r>
              <a:rPr lang="en-US" sz="3200" dirty="0"/>
              <a:t>(): </a:t>
            </a:r>
            <a:r>
              <a:rPr lang="en-US" sz="3200" dirty="0" err="1"/>
              <a:t>ReadOnlyList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addCourse</a:t>
            </a:r>
            <a:r>
              <a:rPr lang="en-US" sz="3200" dirty="0" smtClean="0"/>
              <a:t>(c </a:t>
            </a:r>
            <a:r>
              <a:rPr lang="en-US" sz="3200" dirty="0"/>
              <a:t>: Course)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removeCourse</a:t>
            </a:r>
            <a:r>
              <a:rPr lang="en-US" sz="3200" dirty="0" smtClean="0"/>
              <a:t>(c </a:t>
            </a:r>
            <a:r>
              <a:rPr lang="en-US" sz="3200" dirty="0"/>
              <a:t>: Course)</a:t>
            </a:r>
            <a:endParaRPr lang="th-TH" sz="3200" dirty="0"/>
          </a:p>
        </p:txBody>
      </p:sp>
      <p:sp>
        <p:nvSpPr>
          <p:cNvPr id="4" name="Rectangle 3"/>
          <p:cNvSpPr/>
          <p:nvPr/>
        </p:nvSpPr>
        <p:spPr>
          <a:xfrm>
            <a:off x="5220072" y="4509120"/>
            <a:ext cx="3923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Changing the externally </a:t>
            </a:r>
            <a:r>
              <a:rPr lang="en-US" sz="2400" b="1" dirty="0" smtClean="0">
                <a:solidFill>
                  <a:srgbClr val="FF0000"/>
                </a:solidFill>
              </a:rPr>
              <a:t>visible collection</a:t>
            </a:r>
            <a:r>
              <a:rPr lang="en-US" sz="2400" b="1" dirty="0">
                <a:solidFill>
                  <a:srgbClr val="FF0000"/>
                </a:solidFill>
              </a:rPr>
              <a:t>, too, is a good idea </a:t>
            </a:r>
            <a:r>
              <a:rPr lang="en-US" sz="2400" b="1" dirty="0" smtClean="0">
                <a:solidFill>
                  <a:srgbClr val="FF0000"/>
                </a:solidFill>
              </a:rPr>
              <a:t>to protect </a:t>
            </a:r>
            <a:r>
              <a:rPr lang="en-US" sz="2400" b="1" dirty="0">
                <a:solidFill>
                  <a:srgbClr val="FF0000"/>
                </a:solidFill>
              </a:rPr>
              <a:t>clients from depending on </a:t>
            </a:r>
            <a:r>
              <a:rPr lang="en-US" sz="2400" b="1" dirty="0" smtClean="0">
                <a:solidFill>
                  <a:srgbClr val="FF0000"/>
                </a:solidFill>
              </a:rPr>
              <a:t>the internals </a:t>
            </a:r>
            <a:r>
              <a:rPr lang="en-US" sz="2400" b="1" dirty="0">
                <a:solidFill>
                  <a:srgbClr val="FF0000"/>
                </a:solidFill>
              </a:rPr>
              <a:t>of the Student class</a:t>
            </a:r>
            <a:endParaRPr lang="th-TH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0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-1009"/>
            <a:ext cx="896448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Replace Nested Conditional with Guard Clauses</a:t>
            </a:r>
          </a:p>
          <a:p>
            <a:r>
              <a:rPr lang="en-US" dirty="0" smtClean="0"/>
              <a:t>This </a:t>
            </a:r>
            <a:r>
              <a:rPr lang="en-US" dirty="0"/>
              <a:t>refactoring relates to the purpose of conditional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type of conditional checks for a variation in “normal” behavior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system will either do A or B, both are considered “normal” behavior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other type of conditional checks for </a:t>
            </a:r>
            <a:r>
              <a:rPr lang="en-US" dirty="0">
                <a:solidFill>
                  <a:srgbClr val="FF0000"/>
                </a:solidFill>
              </a:rPr>
              <a:t>unusual circumstances </a:t>
            </a:r>
            <a:r>
              <a:rPr lang="en-US" dirty="0" smtClean="0">
                <a:solidFill>
                  <a:srgbClr val="FF0000"/>
                </a:solidFill>
              </a:rPr>
              <a:t>that require </a:t>
            </a:r>
            <a:r>
              <a:rPr lang="en-US" dirty="0">
                <a:solidFill>
                  <a:srgbClr val="FF0000"/>
                </a:solidFill>
              </a:rPr>
              <a:t>special behavior</a:t>
            </a:r>
            <a:r>
              <a:rPr lang="en-US" dirty="0"/>
              <a:t>; if all of these checks fail then the </a:t>
            </a:r>
            <a:r>
              <a:rPr lang="en-US" dirty="0" smtClean="0"/>
              <a:t>system proceeds </a:t>
            </a:r>
            <a:r>
              <a:rPr lang="en-US" dirty="0"/>
              <a:t>with “normal behavior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want to apply this refactoring when we discover the latter type </a:t>
            </a:r>
            <a:r>
              <a:rPr lang="en-US" dirty="0" smtClean="0"/>
              <a:t>of conditional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6733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03649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(Another) Simple </a:t>
            </a:r>
            <a:r>
              <a:rPr lang="en-US" sz="4000" b="1" dirty="0" smtClean="0"/>
              <a:t>Example</a:t>
            </a:r>
          </a:p>
          <a:p>
            <a:endParaRPr lang="en-US" sz="4000" b="1" dirty="0"/>
          </a:p>
          <a:p>
            <a:r>
              <a:rPr lang="en-US" sz="3200" dirty="0" smtClean="0"/>
              <a:t>Replace </a:t>
            </a:r>
            <a:r>
              <a:rPr lang="en-US" sz="3200" dirty="0"/>
              <a:t>Magic Number with Symbolic Constant</a:t>
            </a:r>
          </a:p>
          <a:p>
            <a:r>
              <a:rPr lang="en-US" sz="2000" dirty="0"/>
              <a:t>double </a:t>
            </a:r>
            <a:r>
              <a:rPr lang="en-US" sz="2000" dirty="0" err="1"/>
              <a:t>potentialEnergy</a:t>
            </a:r>
            <a:r>
              <a:rPr lang="en-US" sz="2000" dirty="0"/>
              <a:t>(double mass, double height) {</a:t>
            </a:r>
          </a:p>
          <a:p>
            <a:r>
              <a:rPr lang="en-US" sz="2000" dirty="0"/>
              <a:t>return mass * </a:t>
            </a:r>
            <a:r>
              <a:rPr lang="en-US" sz="2000" b="1" dirty="0">
                <a:solidFill>
                  <a:srgbClr val="FF0000"/>
                </a:solidFill>
              </a:rPr>
              <a:t>9.81</a:t>
            </a:r>
            <a:r>
              <a:rPr lang="en-US" sz="2000" dirty="0"/>
              <a:t> * height;</a:t>
            </a:r>
          </a:p>
          <a:p>
            <a:r>
              <a:rPr lang="en-US" sz="2000" dirty="0"/>
              <a:t>}</a:t>
            </a:r>
          </a:p>
          <a:p>
            <a:endParaRPr lang="en-US" sz="3200" dirty="0" smtClean="0"/>
          </a:p>
          <a:p>
            <a:r>
              <a:rPr lang="en-US" sz="3200" dirty="0" smtClean="0"/>
              <a:t>becomes </a:t>
            </a:r>
            <a:r>
              <a:rPr lang="en-US" sz="3200" dirty="0"/>
              <a:t>this</a:t>
            </a:r>
          </a:p>
          <a:p>
            <a:r>
              <a:rPr lang="en-US" sz="2000" dirty="0"/>
              <a:t>double </a:t>
            </a:r>
            <a:r>
              <a:rPr lang="en-US" sz="2000" dirty="0" err="1"/>
              <a:t>potentialEnergy</a:t>
            </a:r>
            <a:r>
              <a:rPr lang="en-US" sz="2000" dirty="0"/>
              <a:t>(double mass, double height) {</a:t>
            </a:r>
          </a:p>
          <a:p>
            <a:r>
              <a:rPr lang="en-US" sz="2000" dirty="0"/>
              <a:t>return mass * </a:t>
            </a:r>
            <a:r>
              <a:rPr lang="en-US" sz="2000" b="1" dirty="0">
                <a:solidFill>
                  <a:srgbClr val="FF0000"/>
                </a:solidFill>
              </a:rPr>
              <a:t>GRAVITATIONAL_CONSTANT</a:t>
            </a:r>
            <a:r>
              <a:rPr lang="en-US" sz="2000" dirty="0"/>
              <a:t> * height;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static final double </a:t>
            </a:r>
            <a:r>
              <a:rPr lang="en-US" sz="2000" b="1" dirty="0">
                <a:solidFill>
                  <a:srgbClr val="FF0000"/>
                </a:solidFill>
              </a:rPr>
              <a:t>GRAVITATIONAL_CONSTANT = 9.81</a:t>
            </a:r>
            <a:r>
              <a:rPr lang="en-US" sz="2000" dirty="0"/>
              <a:t>;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2999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22408"/>
            <a:ext cx="19928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Example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5415880" y="836712"/>
            <a:ext cx="37079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Note: This type of </a:t>
            </a:r>
            <a:r>
              <a:rPr lang="en-US" b="1" dirty="0" smtClean="0"/>
              <a:t>code may </a:t>
            </a:r>
            <a:r>
              <a:rPr lang="en-US" b="1" dirty="0"/>
              <a:t>be the result of </a:t>
            </a:r>
            <a:r>
              <a:rPr lang="en-US" b="1" dirty="0" smtClean="0"/>
              <a:t>a novice </a:t>
            </a:r>
            <a:r>
              <a:rPr lang="en-US" b="1" dirty="0"/>
              <a:t>programmer </a:t>
            </a:r>
            <a:r>
              <a:rPr lang="en-US" b="1" dirty="0" smtClean="0"/>
              <a:t>or due </a:t>
            </a:r>
            <a:r>
              <a:rPr lang="en-US" b="1" dirty="0"/>
              <a:t>to a </a:t>
            </a:r>
            <a:r>
              <a:rPr lang="en-US" b="1" dirty="0" smtClean="0"/>
              <a:t>programming constraint </a:t>
            </a:r>
            <a:r>
              <a:rPr lang="en-US" b="1" dirty="0"/>
              <a:t>imposed by</a:t>
            </a:r>
          </a:p>
          <a:p>
            <a:r>
              <a:rPr lang="en-US" b="1" dirty="0"/>
              <a:t>some companies that </a:t>
            </a:r>
            <a:r>
              <a:rPr lang="en-US" b="1" dirty="0" smtClean="0"/>
              <a:t>a method </a:t>
            </a:r>
            <a:r>
              <a:rPr lang="en-US" b="1" dirty="0"/>
              <a:t>can only have </a:t>
            </a:r>
            <a:r>
              <a:rPr lang="en-US" b="1" dirty="0" smtClean="0"/>
              <a:t>a single </a:t>
            </a:r>
            <a:r>
              <a:rPr lang="en-US" b="1" dirty="0"/>
              <a:t>return.</a:t>
            </a:r>
          </a:p>
          <a:p>
            <a:endParaRPr lang="en-US" b="1" dirty="0" smtClean="0"/>
          </a:p>
          <a:p>
            <a:r>
              <a:rPr lang="en-US" b="1" dirty="0" smtClean="0"/>
              <a:t>Often </a:t>
            </a:r>
            <a:r>
              <a:rPr lang="en-US" b="1" dirty="0"/>
              <a:t>this constraint</a:t>
            </a:r>
          </a:p>
          <a:p>
            <a:r>
              <a:rPr lang="en-US" b="1" dirty="0"/>
              <a:t>causes more confusion</a:t>
            </a:r>
          </a:p>
          <a:p>
            <a:r>
              <a:rPr lang="en-US" b="1" dirty="0"/>
              <a:t>than its worth</a:t>
            </a:r>
            <a:endParaRPr lang="th-TH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38766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06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2369"/>
            <a:ext cx="914400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Example </a:t>
            </a:r>
            <a:endParaRPr lang="en-US" sz="2400" dirty="0" smtClean="0"/>
          </a:p>
          <a:p>
            <a:r>
              <a:rPr lang="en-US" sz="2400" dirty="0" smtClean="0"/>
              <a:t>double </a:t>
            </a:r>
            <a:r>
              <a:rPr lang="en-US" sz="2400" dirty="0" err="1"/>
              <a:t>getAmount</a:t>
            </a:r>
            <a:r>
              <a:rPr lang="en-US" sz="2400" dirty="0"/>
              <a:t>() {</a:t>
            </a:r>
          </a:p>
          <a:p>
            <a:pPr lvl="1"/>
            <a:r>
              <a:rPr lang="en-US" sz="2400" dirty="0"/>
              <a:t>if (_</a:t>
            </a:r>
            <a:r>
              <a:rPr lang="en-US" sz="2400" dirty="0" err="1"/>
              <a:t>isDead</a:t>
            </a:r>
            <a:r>
              <a:rPr lang="en-US" sz="2400" dirty="0"/>
              <a:t>) return </a:t>
            </a:r>
            <a:r>
              <a:rPr lang="en-US" sz="2400" dirty="0" err="1"/>
              <a:t>deadAmount</a:t>
            </a:r>
            <a:r>
              <a:rPr lang="en-US" sz="2400" dirty="0"/>
              <a:t>();</a:t>
            </a:r>
          </a:p>
          <a:p>
            <a:pPr lvl="1"/>
            <a:r>
              <a:rPr lang="en-US" sz="2400" dirty="0"/>
              <a:t>if (_</a:t>
            </a:r>
            <a:r>
              <a:rPr lang="en-US" sz="2400" dirty="0" err="1"/>
              <a:t>isSeparated</a:t>
            </a:r>
            <a:r>
              <a:rPr lang="en-US" sz="2400" dirty="0"/>
              <a:t>) return </a:t>
            </a:r>
            <a:r>
              <a:rPr lang="en-US" sz="2400" dirty="0" err="1"/>
              <a:t>separatedAmount</a:t>
            </a:r>
            <a:r>
              <a:rPr lang="en-US" sz="2400" dirty="0"/>
              <a:t>();</a:t>
            </a:r>
          </a:p>
          <a:p>
            <a:pPr lvl="1"/>
            <a:r>
              <a:rPr lang="en-US" sz="2400" dirty="0"/>
              <a:t>if (_</a:t>
            </a:r>
            <a:r>
              <a:rPr lang="en-US" sz="2400" dirty="0" err="1"/>
              <a:t>isRetired</a:t>
            </a:r>
            <a:r>
              <a:rPr lang="en-US" sz="2400" dirty="0"/>
              <a:t>) return </a:t>
            </a:r>
            <a:r>
              <a:rPr lang="en-US" sz="2400" dirty="0" err="1"/>
              <a:t>retiredAmount</a:t>
            </a:r>
            <a:r>
              <a:rPr lang="en-US" sz="2400" dirty="0"/>
              <a:t>();</a:t>
            </a:r>
          </a:p>
          <a:p>
            <a:pPr lvl="1"/>
            <a:r>
              <a:rPr lang="en-US" sz="2400" dirty="0"/>
              <a:t>return </a:t>
            </a:r>
            <a:r>
              <a:rPr lang="en-US" sz="2400" dirty="0" err="1"/>
              <a:t>normalAmount</a:t>
            </a:r>
            <a:r>
              <a:rPr lang="en-US" sz="2400" dirty="0"/>
              <a:t>();</a:t>
            </a:r>
          </a:p>
          <a:p>
            <a:r>
              <a:rPr lang="en-US" sz="2400" dirty="0" smtClean="0"/>
              <a:t>}</a:t>
            </a:r>
          </a:p>
          <a:p>
            <a:endParaRPr lang="en-US" dirty="0"/>
          </a:p>
          <a:p>
            <a:r>
              <a:rPr lang="en-US" dirty="0"/>
              <a:t>With this refactoring, all of the code trying to identify special</a:t>
            </a:r>
          </a:p>
          <a:p>
            <a:r>
              <a:rPr lang="en-US" dirty="0"/>
              <a:t>conditions are turned into one-line statements that </a:t>
            </a:r>
            <a:r>
              <a:rPr lang="en-US" dirty="0" smtClean="0"/>
              <a:t>determine whether </a:t>
            </a:r>
            <a:r>
              <a:rPr lang="en-US" dirty="0"/>
              <a:t>the condition applies and if so handles it</a:t>
            </a:r>
          </a:p>
          <a:p>
            <a:endParaRPr lang="en-US" dirty="0" smtClean="0"/>
          </a:p>
          <a:p>
            <a:r>
              <a:rPr lang="en-US" dirty="0" smtClean="0"/>
              <a:t>That’s </a:t>
            </a:r>
            <a:r>
              <a:rPr lang="en-US" dirty="0"/>
              <a:t>why these statements are called “guard clauses”</a:t>
            </a:r>
          </a:p>
          <a:p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though this method has four returns, its easier to</a:t>
            </a:r>
          </a:p>
          <a:p>
            <a:r>
              <a:rPr lang="en-US" dirty="0"/>
              <a:t>understand than the method before the refactoring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5881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8535" y="64616"/>
            <a:ext cx="89289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Common Situation: Need to reverse </a:t>
            </a:r>
            <a:r>
              <a:rPr lang="en-US" sz="4000" b="1" dirty="0" smtClean="0"/>
              <a:t>conditionals</a:t>
            </a:r>
          </a:p>
          <a:p>
            <a:endParaRPr lang="en-US" sz="4000" b="1" dirty="0"/>
          </a:p>
          <a:p>
            <a:r>
              <a:rPr lang="en-US" sz="3600" dirty="0" smtClean="0"/>
              <a:t>Sometimes </a:t>
            </a:r>
            <a:r>
              <a:rPr lang="en-US" sz="3600" dirty="0"/>
              <a:t>complex compound conditionals can be converted into </a:t>
            </a:r>
            <a:r>
              <a:rPr lang="en-US" sz="3600" dirty="0" smtClean="0"/>
              <a:t>guard clauses </a:t>
            </a:r>
            <a:r>
              <a:rPr lang="en-US" sz="3600" dirty="0"/>
              <a:t>by reversing the condition that is being </a:t>
            </a:r>
            <a:r>
              <a:rPr lang="en-US" sz="3600" dirty="0" smtClean="0"/>
              <a:t>tested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 smtClean="0"/>
              <a:t>By </a:t>
            </a:r>
            <a:r>
              <a:rPr lang="en-US" sz="3600" dirty="0"/>
              <a:t>reversing the conditionals and “</a:t>
            </a:r>
            <a:r>
              <a:rPr lang="en-US" sz="3600" dirty="0">
                <a:solidFill>
                  <a:srgbClr val="FF0000"/>
                </a:solidFill>
              </a:rPr>
              <a:t>failing early</a:t>
            </a:r>
            <a:r>
              <a:rPr lang="en-US" sz="3600" dirty="0"/>
              <a:t>” you simplify the code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16609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7887" y="22408"/>
            <a:ext cx="19928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Example</a:t>
            </a:r>
            <a:endParaRPr lang="th-TH" sz="40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208912" cy="465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7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9928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Example</a:t>
            </a:r>
            <a:endParaRPr lang="th-TH" sz="40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74390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24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Example</a:t>
            </a:r>
          </a:p>
          <a:p>
            <a:endParaRPr lang="en-US" sz="4000" b="1" dirty="0"/>
          </a:p>
          <a:p>
            <a:endParaRPr lang="en-US" sz="4000" b="1" dirty="0" smtClean="0"/>
          </a:p>
          <a:p>
            <a:endParaRPr lang="en-US" sz="4000" b="1" dirty="0"/>
          </a:p>
          <a:p>
            <a:r>
              <a:rPr lang="en-US" sz="3200" dirty="0"/>
              <a:t>In this final step</a:t>
            </a:r>
          </a:p>
          <a:p>
            <a:r>
              <a:rPr lang="en-US" sz="3200" dirty="0"/>
              <a:t>we can eliminate the temporary variable altogether,</a:t>
            </a:r>
          </a:p>
          <a:p>
            <a:r>
              <a:rPr lang="en-US" sz="3200" dirty="0"/>
              <a:t>replace 0.0 with a constant that provides semantic </a:t>
            </a:r>
            <a:r>
              <a:rPr lang="en-US" sz="3200" dirty="0" smtClean="0"/>
              <a:t>meaning, and </a:t>
            </a:r>
            <a:r>
              <a:rPr lang="en-US" sz="3200" dirty="0"/>
              <a:t>just return the adjusted capital without storing it in </a:t>
            </a:r>
            <a:r>
              <a:rPr lang="en-US" sz="3200" dirty="0" smtClean="0"/>
              <a:t>a temp </a:t>
            </a:r>
            <a:r>
              <a:rPr lang="en-US" sz="3200" dirty="0"/>
              <a:t>first.</a:t>
            </a:r>
          </a:p>
          <a:p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resulting method is simpler, shorter, easier to understand</a:t>
            </a:r>
            <a:endParaRPr lang="th-TH" sz="3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73914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8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1981" y="188640"/>
            <a:ext cx="88569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Refactoring is thus Dangerous!</a:t>
            </a:r>
          </a:p>
          <a:p>
            <a:r>
              <a:rPr lang="en-US" sz="4000" dirty="0" smtClean="0"/>
              <a:t>Manager’s </a:t>
            </a:r>
            <a:r>
              <a:rPr lang="en-US" sz="4000" dirty="0"/>
              <a:t>point-of-view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If </a:t>
            </a:r>
            <a:r>
              <a:rPr lang="en-US" sz="4000" dirty="0"/>
              <a:t>my programmers spend time “cleaning up the code” then that’s less </a:t>
            </a:r>
            <a:r>
              <a:rPr lang="en-US" sz="4000" dirty="0" smtClean="0"/>
              <a:t>time implementing </a:t>
            </a:r>
            <a:r>
              <a:rPr lang="en-US" sz="4000" dirty="0"/>
              <a:t>required functionality (and my schedule is slipping as it is</a:t>
            </a:r>
            <a:r>
              <a:rPr lang="en-US" sz="4000" dirty="0" smtClean="0"/>
              <a:t>!)</a:t>
            </a:r>
          </a:p>
          <a:p>
            <a:endParaRPr lang="en-US" sz="4000" dirty="0" smtClean="0"/>
          </a:p>
          <a:p>
            <a:r>
              <a:rPr lang="en-US" sz="4000" dirty="0" smtClean="0">
                <a:solidFill>
                  <a:srgbClr val="FF0000"/>
                </a:solidFill>
              </a:rPr>
              <a:t>Refactoring </a:t>
            </a:r>
            <a:r>
              <a:rPr lang="en-US" sz="4000" dirty="0">
                <a:solidFill>
                  <a:srgbClr val="FF0000"/>
                </a:solidFill>
              </a:rPr>
              <a:t>needs to be </a:t>
            </a:r>
            <a:r>
              <a:rPr lang="en-US" sz="4000" b="1" dirty="0">
                <a:solidFill>
                  <a:srgbClr val="FF0000"/>
                </a:solidFill>
              </a:rPr>
              <a:t>systematic, incremental, and safe</a:t>
            </a:r>
            <a:endParaRPr lang="th-TH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31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24449"/>
            <a:ext cx="88569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Refactoring Benefits</a:t>
            </a:r>
            <a:endParaRPr lang="en-US" sz="4000" b="1" dirty="0"/>
          </a:p>
          <a:p>
            <a:endParaRPr lang="en-US" sz="4000" dirty="0" smtClean="0"/>
          </a:p>
          <a:p>
            <a:r>
              <a:rPr lang="en-US" sz="4000" dirty="0" smtClean="0"/>
              <a:t>Often </a:t>
            </a:r>
            <a:r>
              <a:rPr lang="en-US" sz="4000" dirty="0"/>
              <a:t>code size is reduced after a refactoring</a:t>
            </a:r>
          </a:p>
          <a:p>
            <a:endParaRPr lang="en-US" sz="4000" dirty="0"/>
          </a:p>
          <a:p>
            <a:r>
              <a:rPr lang="en-US" sz="4000" dirty="0" smtClean="0"/>
              <a:t>Confusing </a:t>
            </a:r>
            <a:r>
              <a:rPr lang="en-US" sz="4000" dirty="0"/>
              <a:t>structures are transformed into simpler structures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which </a:t>
            </a:r>
            <a:r>
              <a:rPr lang="en-US" sz="4000" dirty="0"/>
              <a:t>are easier to maintain and understand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33249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1012954"/>
            <a:ext cx="892899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 “cookbook” can be useful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FF0000"/>
                </a:solidFill>
              </a:rPr>
              <a:t>Refactoring</a:t>
            </a:r>
            <a:r>
              <a:rPr lang="en-US" sz="3600" b="1" dirty="0"/>
              <a:t>: Improving the Design of Existing </a:t>
            </a:r>
            <a:r>
              <a:rPr lang="en-US" sz="3600" b="1" dirty="0" smtClean="0"/>
              <a:t>Code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by </a:t>
            </a:r>
            <a:r>
              <a:rPr lang="en-US" sz="3600" dirty="0"/>
              <a:t>Martin Fowler (and Kent Beck, John Brant, William </a:t>
            </a:r>
            <a:r>
              <a:rPr lang="en-US" sz="3600" dirty="0" err="1"/>
              <a:t>Opdyke</a:t>
            </a:r>
            <a:r>
              <a:rPr lang="en-US" sz="3600" dirty="0"/>
              <a:t>, and </a:t>
            </a:r>
            <a:r>
              <a:rPr lang="en-US" sz="3600" dirty="0" smtClean="0"/>
              <a:t>Don Roberts</a:t>
            </a:r>
            <a:r>
              <a:rPr lang="en-US" sz="36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Similar </a:t>
            </a:r>
            <a:r>
              <a:rPr lang="en-US" sz="3600" dirty="0"/>
              <a:t>to the Gang of Four’s Design Patterns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Provides </a:t>
            </a:r>
            <a:r>
              <a:rPr lang="en-US" sz="3600" dirty="0"/>
              <a:t>“refactoring patterns”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28636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-64264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Principles in Refactoring</a:t>
            </a:r>
          </a:p>
          <a:p>
            <a:r>
              <a:rPr lang="en-US" sz="3600" b="1" dirty="0" smtClean="0"/>
              <a:t>Fowler’s </a:t>
            </a:r>
            <a:r>
              <a:rPr lang="en-US" sz="3600" b="1" dirty="0"/>
              <a:t>definition</a:t>
            </a:r>
          </a:p>
          <a:p>
            <a:r>
              <a:rPr lang="en-US" sz="3600" b="1" dirty="0" smtClean="0"/>
              <a:t>Refactoring </a:t>
            </a:r>
            <a:r>
              <a:rPr lang="en-US" sz="3600" b="1" dirty="0"/>
              <a:t>(noun)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change made to the internal structure of software to make </a:t>
            </a:r>
            <a:r>
              <a:rPr lang="en-US" dirty="0" smtClean="0"/>
              <a:t>it easier </a:t>
            </a:r>
            <a:r>
              <a:rPr lang="en-US" dirty="0"/>
              <a:t>to understand and cheaper to modify without changing </a:t>
            </a:r>
            <a:r>
              <a:rPr lang="en-US" dirty="0" smtClean="0"/>
              <a:t>its observable </a:t>
            </a:r>
            <a:r>
              <a:rPr lang="en-US" dirty="0"/>
              <a:t>behavior</a:t>
            </a:r>
          </a:p>
          <a:p>
            <a:r>
              <a:rPr lang="en-US" sz="3600" b="1" dirty="0" smtClean="0"/>
              <a:t>Refactoring </a:t>
            </a:r>
            <a:r>
              <a:rPr lang="en-US" sz="3600" b="1" dirty="0"/>
              <a:t>(verb)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restructure software by applying a series of </a:t>
            </a:r>
            <a:r>
              <a:rPr lang="en-US" dirty="0" err="1"/>
              <a:t>refactorings</a:t>
            </a:r>
            <a:r>
              <a:rPr lang="en-US" dirty="0"/>
              <a:t> </a:t>
            </a:r>
            <a:r>
              <a:rPr lang="en-US" dirty="0" smtClean="0"/>
              <a:t>without changing </a:t>
            </a:r>
            <a:r>
              <a:rPr lang="en-US" dirty="0"/>
              <a:t>its observable behavior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769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2552</Words>
  <Application>Microsoft Office PowerPoint</Application>
  <PresentationFormat>On-screen Show (4:3)</PresentationFormat>
  <Paragraphs>399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Software Design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Reference  for Code Performance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boonjv</cp:lastModifiedBy>
  <cp:revision>47</cp:revision>
  <dcterms:created xsi:type="dcterms:W3CDTF">2015-01-04T08:11:00Z</dcterms:created>
  <dcterms:modified xsi:type="dcterms:W3CDTF">2019-03-13T01:47:10Z</dcterms:modified>
</cp:coreProperties>
</file>