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6" r:id="rId3"/>
    <p:sldId id="326" r:id="rId4"/>
    <p:sldId id="277" r:id="rId5"/>
    <p:sldId id="327" r:id="rId6"/>
    <p:sldId id="279" r:id="rId7"/>
    <p:sldId id="328" r:id="rId8"/>
    <p:sldId id="330" r:id="rId9"/>
    <p:sldId id="331" r:id="rId10"/>
    <p:sldId id="329" r:id="rId11"/>
    <p:sldId id="280" r:id="rId12"/>
    <p:sldId id="332" r:id="rId13"/>
    <p:sldId id="333" r:id="rId14"/>
    <p:sldId id="334" r:id="rId15"/>
    <p:sldId id="281" r:id="rId16"/>
    <p:sldId id="283" r:id="rId17"/>
    <p:sldId id="284" r:id="rId18"/>
    <p:sldId id="285" r:id="rId19"/>
    <p:sldId id="335" r:id="rId20"/>
    <p:sldId id="287" r:id="rId21"/>
    <p:sldId id="288" r:id="rId22"/>
    <p:sldId id="289" r:id="rId23"/>
    <p:sldId id="336" r:id="rId24"/>
    <p:sldId id="290" r:id="rId25"/>
    <p:sldId id="291" r:id="rId26"/>
    <p:sldId id="337" r:id="rId27"/>
    <p:sldId id="292" r:id="rId28"/>
    <p:sldId id="338" r:id="rId29"/>
    <p:sldId id="339" r:id="rId30"/>
    <p:sldId id="340" r:id="rId31"/>
    <p:sldId id="341" r:id="rId32"/>
    <p:sldId id="342" r:id="rId33"/>
    <p:sldId id="343" r:id="rId34"/>
    <p:sldId id="345" r:id="rId3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03/04/62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D4F3-9632-48E4-8470-5DE7A84A4795}" type="datetime1">
              <a:rPr lang="th-TH" smtClean="0"/>
              <a:t>03/04/62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5B65-C639-4D1B-A66D-86A3BEB2F165}" type="datetime1">
              <a:rPr lang="th-TH" smtClean="0"/>
              <a:t>03/04/62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D24-ABC1-441D-A0CA-0890505F82DC}" type="datetime1">
              <a:rPr lang="th-TH" smtClean="0"/>
              <a:t>03/04/62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509E-F737-487D-8438-EEC521394B5E}" type="datetime1">
              <a:rPr lang="th-TH" smtClean="0"/>
              <a:t>03/04/62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6AF2-EED0-4CF0-AC6C-83E7C56FDBE9}" type="datetime1">
              <a:rPr lang="th-TH" smtClean="0"/>
              <a:t>03/04/62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A97A-F0EB-4AFD-B8B0-1ACB2A80EA67}" type="datetime1">
              <a:rPr lang="th-TH" smtClean="0"/>
              <a:t>03/04/62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94BC-B054-41EF-BBD0-82F1513D63D2}" type="datetime1">
              <a:rPr lang="th-TH" smtClean="0"/>
              <a:t>03/04/62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C3D-154B-4043-9BD8-420B30C1739A}" type="datetime1">
              <a:rPr lang="th-TH" smtClean="0"/>
              <a:t>03/04/62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E5B4-450E-45EF-899F-A1D835CFF2DA}" type="datetime1">
              <a:rPr lang="th-TH" smtClean="0"/>
              <a:t>03/04/62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3710-570B-4E80-ACDE-3B8AD701DF53}" type="datetime1">
              <a:rPr lang="th-TH" smtClean="0"/>
              <a:t>03/04/62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FD64-6D3C-4E40-9387-8A0887975200}" type="datetime1">
              <a:rPr lang="th-TH" smtClean="0"/>
              <a:t>03/04/62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4FBA-E091-4B0D-AB34-B2D8A724CDD5}" type="datetime1">
              <a:rPr lang="th-TH" smtClean="0"/>
              <a:t>03/04/62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Object Relational </a:t>
            </a:r>
            <a:r>
              <a:rPr lang="en-US" b="1" dirty="0" smtClean="0">
                <a:solidFill>
                  <a:srgbClr val="0070C0"/>
                </a:solidFill>
              </a:rPr>
              <a:t>Mapping: A Persistence Mechanism for OO Applications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36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 complication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600200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4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How </a:t>
            </a:r>
            <a:r>
              <a:rPr lang="en-US" sz="4000" b="1" dirty="0">
                <a:solidFill>
                  <a:srgbClr val="0070C0"/>
                </a:solidFill>
              </a:rPr>
              <a:t>is inheritance handled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The answer is “it varies across object-relational mapping systems</a:t>
            </a:r>
            <a:r>
              <a:rPr lang="en-US" dirty="0" smtClean="0"/>
              <a:t>”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Hibernate</a:t>
            </a:r>
            <a:r>
              <a:rPr lang="en-US" dirty="0"/>
              <a:t>, </a:t>
            </a:r>
            <a:r>
              <a:rPr lang="en-US" dirty="0" smtClean="0"/>
              <a:t>has options </a:t>
            </a:r>
            <a:r>
              <a:rPr lang="en-US" dirty="0"/>
              <a:t>to embed the attributes </a:t>
            </a:r>
            <a:r>
              <a:rPr lang="en-US" dirty="0" smtClean="0"/>
              <a:t>of the </a:t>
            </a:r>
            <a:r>
              <a:rPr lang="en-US" dirty="0"/>
              <a:t>superclass into the tables of the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Rather </a:t>
            </a:r>
            <a:r>
              <a:rPr lang="en-US" dirty="0"/>
              <a:t>than one table per class, no table is generated for the </a:t>
            </a:r>
            <a:r>
              <a:rPr lang="en-US" dirty="0" smtClean="0"/>
              <a:t>superclass; instead </a:t>
            </a:r>
            <a:r>
              <a:rPr lang="en-US" dirty="0"/>
              <a:t>one table per (leaf) subclass is 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subclass table then has columns for each of the superclass </a:t>
            </a:r>
            <a:r>
              <a:rPr lang="en-US" dirty="0" err="1" smtClean="0"/>
              <a:t>atts</a:t>
            </a:r>
            <a:endParaRPr lang="en-US" dirty="0" smtClean="0"/>
          </a:p>
          <a:p>
            <a:r>
              <a:rPr lang="en-US" dirty="0" smtClean="0"/>
              <a:t> 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0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How </a:t>
            </a:r>
            <a:r>
              <a:rPr lang="en-US" sz="4000" b="1" dirty="0">
                <a:solidFill>
                  <a:srgbClr val="0070C0"/>
                </a:solidFill>
              </a:rPr>
              <a:t>is inheritance handled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The answer is “it varies across object-relational mapping systems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>
                <a:solidFill>
                  <a:srgbClr val="FF0000"/>
                </a:solidFill>
              </a:rPr>
              <a:t>ActiveRecord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(for Ruby on Rails) </a:t>
            </a:r>
            <a:r>
              <a:rPr lang="en-US" dirty="0" smtClean="0"/>
              <a:t>has options </a:t>
            </a:r>
            <a:r>
              <a:rPr lang="en-US" dirty="0"/>
              <a:t>for</a:t>
            </a:r>
          </a:p>
          <a:p>
            <a:r>
              <a:rPr lang="en-US" dirty="0"/>
              <a:t>creating a single table for the superclass and for each object storing </a:t>
            </a:r>
            <a:r>
              <a:rPr lang="en-US" dirty="0" smtClean="0"/>
              <a:t>all attributes </a:t>
            </a:r>
            <a:r>
              <a:rPr lang="en-US" dirty="0"/>
              <a:t>as key-value pairs in a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subclasses </a:t>
            </a:r>
            <a:r>
              <a:rPr lang="en-US" dirty="0"/>
              <a:t>are stored in the superclass table and have the option </a:t>
            </a:r>
            <a:r>
              <a:rPr lang="en-US" dirty="0" smtClean="0"/>
              <a:t>of adding </a:t>
            </a:r>
            <a:r>
              <a:rPr lang="en-US" dirty="0"/>
              <a:t>key-value pairs to the map that only they process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55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How </a:t>
            </a:r>
            <a:r>
              <a:rPr lang="en-US" sz="4000" b="1" dirty="0">
                <a:solidFill>
                  <a:srgbClr val="0070C0"/>
                </a:solidFill>
              </a:rPr>
              <a:t>is inheritance handled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The answer is “it varies across object-relational mapping systems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There are other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including </a:t>
            </a:r>
            <a:r>
              <a:rPr lang="en-US" dirty="0"/>
              <a:t>having distinct tables for each superclass and subclass </a:t>
            </a:r>
            <a:r>
              <a:rPr lang="en-US" dirty="0" smtClean="0"/>
              <a:t>and using </a:t>
            </a:r>
            <a:r>
              <a:rPr lang="en-US" dirty="0"/>
              <a:t>foreign-key relationships to track relationships between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instance of a subclass would get its values from multiple tables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8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How </a:t>
            </a:r>
            <a:r>
              <a:rPr lang="en-US" sz="4000" b="1" dirty="0">
                <a:solidFill>
                  <a:srgbClr val="0070C0"/>
                </a:solidFill>
              </a:rPr>
              <a:t>is inheritance handled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important point is that </a:t>
            </a:r>
            <a:r>
              <a:rPr lang="en-US" dirty="0">
                <a:solidFill>
                  <a:srgbClr val="FF0000"/>
                </a:solidFill>
              </a:rPr>
              <a:t>the object-relational mapping system will </a:t>
            </a:r>
            <a:r>
              <a:rPr lang="en-US" dirty="0" smtClean="0">
                <a:solidFill>
                  <a:srgbClr val="FF0000"/>
                </a:solidFill>
              </a:rPr>
              <a:t>hide the </a:t>
            </a:r>
            <a:r>
              <a:rPr lang="en-US" dirty="0">
                <a:solidFill>
                  <a:srgbClr val="FF0000"/>
                </a:solidFill>
              </a:rPr>
              <a:t>details from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You’ll </a:t>
            </a:r>
            <a:r>
              <a:rPr lang="en-US" dirty="0"/>
              <a:t>create a new instance and then invoke “</a:t>
            </a:r>
            <a:r>
              <a:rPr lang="en-US" b="1" dirty="0">
                <a:solidFill>
                  <a:srgbClr val="FF0000"/>
                </a:solidFill>
              </a:rPr>
              <a:t>save()</a:t>
            </a:r>
            <a:r>
              <a:rPr lang="en-US" dirty="0"/>
              <a:t>” and the object </a:t>
            </a:r>
            <a:r>
              <a:rPr lang="en-US" dirty="0" smtClean="0"/>
              <a:t>gets picked </a:t>
            </a:r>
            <a:r>
              <a:rPr lang="en-US" dirty="0"/>
              <a:t>apart and its values get stored in the appropriate tables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18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4449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ORM Systems?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different ORM systems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CoreData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from Apple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Hibernate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JBoss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ActiveRecord</a:t>
            </a:r>
            <a:r>
              <a:rPr lang="en-US" dirty="0" smtClean="0"/>
              <a:t> </a:t>
            </a:r>
            <a:r>
              <a:rPr lang="en-US" dirty="0"/>
              <a:t>from Ruby on Rails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1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82067"/>
            <a:ext cx="9036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Hibernate</a:t>
            </a:r>
          </a:p>
          <a:p>
            <a:r>
              <a:rPr lang="en-US" dirty="0"/>
              <a:t>The most popular JPA vendor is Hibernate (</a:t>
            </a:r>
            <a:r>
              <a:rPr lang="en-US" dirty="0" err="1"/>
              <a:t>JBoss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JPA </a:t>
            </a:r>
            <a:r>
              <a:rPr lang="en-US" dirty="0"/>
              <a:t>1.0 was heavily influenced by Gavin King, the</a:t>
            </a:r>
          </a:p>
          <a:p>
            <a:r>
              <a:rPr lang="en-US" dirty="0"/>
              <a:t>creator of Hibernate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Much of what exists in JPA is adopted directly from</a:t>
            </a:r>
          </a:p>
          <a:p>
            <a:r>
              <a:rPr lang="en-US" dirty="0"/>
              <a:t>the Hibernate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key concepts such as mapping syntax and</a:t>
            </a:r>
          </a:p>
          <a:p>
            <a:r>
              <a:rPr lang="en-US" dirty="0"/>
              <a:t>central session/entity management exist in both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728"/>
            <a:ext cx="59531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7762" y="400506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JPA is just an API (hence Java Persistence API) that requires an implementation to 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Popular </a:t>
            </a:r>
            <a:r>
              <a:rPr lang="en-US" dirty="0"/>
              <a:t>implementations include Hibernate, </a:t>
            </a:r>
            <a:r>
              <a:rPr lang="en-US" dirty="0" err="1"/>
              <a:t>EclipseLink</a:t>
            </a:r>
            <a:r>
              <a:rPr lang="en-US" dirty="0"/>
              <a:t>, </a:t>
            </a:r>
            <a:r>
              <a:rPr lang="en-US" dirty="0" err="1"/>
              <a:t>OpenJPA</a:t>
            </a:r>
            <a:r>
              <a:rPr lang="en-US" dirty="0"/>
              <a:t> and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8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797511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Key Concepts</a:t>
            </a:r>
          </a:p>
          <a:p>
            <a:r>
              <a:rPr lang="en-US" dirty="0"/>
              <a:t>JPA utilizes annotated Plain Old Java Objects (POJOs)</a:t>
            </a:r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an </a:t>
            </a:r>
            <a:r>
              <a:rPr lang="en-US" dirty="0" err="1"/>
              <a:t>EntityBean</a:t>
            </a:r>
            <a:r>
              <a:rPr lang="en-US" dirty="0"/>
              <a:t> for persistence</a:t>
            </a:r>
          </a:p>
          <a:p>
            <a:r>
              <a:rPr lang="en-US" dirty="0">
                <a:solidFill>
                  <a:srgbClr val="FF0000"/>
                </a:solidFill>
              </a:rPr>
              <a:t>@Entity</a:t>
            </a:r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relationships between beans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OneToOne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OneToMany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ManyToOne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ManyToMany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1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792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Key Concepts Cont...</a:t>
            </a:r>
          </a:p>
          <a:p>
            <a:r>
              <a:rPr lang="en-US" dirty="0"/>
              <a:t>Primitive types and wrappers are mapped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String, Long, </a:t>
            </a:r>
            <a:r>
              <a:rPr lang="fr-FR" dirty="0" err="1"/>
              <a:t>Integers</a:t>
            </a:r>
            <a:r>
              <a:rPr lang="fr-FR" dirty="0"/>
              <a:t>, Double, etc.</a:t>
            </a:r>
          </a:p>
          <a:p>
            <a:endParaRPr lang="en-US" dirty="0" smtClean="0"/>
          </a:p>
          <a:p>
            <a:r>
              <a:rPr lang="en-US" dirty="0" smtClean="0"/>
              <a:t>Mappings </a:t>
            </a:r>
            <a:r>
              <a:rPr lang="en-US" dirty="0"/>
              <a:t>can be defined on instance </a:t>
            </a:r>
            <a:r>
              <a:rPr lang="en-US" dirty="0" err="1"/>
              <a:t>vars</a:t>
            </a:r>
            <a:r>
              <a:rPr lang="en-US" dirty="0"/>
              <a:t> or </a:t>
            </a:r>
            <a:r>
              <a:rPr lang="en-US" dirty="0" smtClean="0"/>
              <a:t>on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dirty="0"/>
              <a:t>methods of the POJO</a:t>
            </a:r>
          </a:p>
          <a:p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embedding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EntityManger</a:t>
            </a:r>
            <a:r>
              <a:rPr lang="en-US" dirty="0" smtClean="0"/>
              <a:t> </a:t>
            </a:r>
            <a:r>
              <a:rPr lang="en-US" dirty="0"/>
              <a:t>is used to manage the state and life cycle</a:t>
            </a:r>
          </a:p>
          <a:p>
            <a:r>
              <a:rPr lang="en-US" dirty="0"/>
              <a:t>of all entities within a give persistence context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Primary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are generated and accessed via </a:t>
            </a:r>
            <a:r>
              <a:rPr lang="en-US" dirty="0">
                <a:solidFill>
                  <a:srgbClr val="FF0000"/>
                </a:solidFill>
              </a:rPr>
              <a:t>@Id</a:t>
            </a:r>
          </a:p>
          <a:p>
            <a:r>
              <a:rPr lang="en-US" dirty="0"/>
              <a:t>annotation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818" y="0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Data Management Systems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Until </a:t>
            </a:r>
            <a:r>
              <a:rPr lang="en-US" dirty="0"/>
              <a:t>recently, the most efficient way to store data was in </a:t>
            </a:r>
            <a:r>
              <a:rPr lang="en-US" dirty="0">
                <a:solidFill>
                  <a:srgbClr val="FF0000"/>
                </a:solidFill>
              </a:rPr>
              <a:t>a relational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relational database can store vast amounts of data in a structured </a:t>
            </a:r>
            <a:r>
              <a:rPr lang="en-US" dirty="0" smtClean="0"/>
              <a:t>way that </a:t>
            </a:r>
            <a:r>
              <a:rPr lang="en-US" dirty="0"/>
              <a:t>allows for efficient storage, access, and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recently, so called </a:t>
            </a:r>
            <a:r>
              <a:rPr lang="en-US" b="1" dirty="0">
                <a:solidFill>
                  <a:srgbClr val="FF0000"/>
                </a:solidFill>
              </a:rPr>
              <a:t>NoSQL</a:t>
            </a:r>
            <a:r>
              <a:rPr lang="en-US" dirty="0"/>
              <a:t> solutions have been gaining </a:t>
            </a:r>
            <a:r>
              <a:rPr lang="en-US" dirty="0" smtClean="0"/>
              <a:t>production use </a:t>
            </a:r>
            <a:r>
              <a:rPr lang="en-US" dirty="0"/>
              <a:t>on truly vast datasets with </a:t>
            </a:r>
            <a:r>
              <a:rPr lang="en-US" dirty="0" err="1" smtClean="0"/>
              <a:t>realtime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concurrent </a:t>
            </a:r>
            <a:r>
              <a:rPr lang="en-US" dirty="0" smtClean="0"/>
              <a:t>operational constraints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Think </a:t>
            </a:r>
            <a:r>
              <a:rPr lang="en-US" dirty="0"/>
              <a:t>Facebook and Twitter and their use of </a:t>
            </a:r>
            <a:r>
              <a:rPr lang="en-US" dirty="0">
                <a:solidFill>
                  <a:srgbClr val="FF0000"/>
                </a:solidFill>
              </a:rPr>
              <a:t>Hadoop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Cassandra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18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49" y="34114"/>
            <a:ext cx="88569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An Example </a:t>
            </a:r>
            <a:endParaRPr lang="th-TH" sz="40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an application that allows a customer to view all</a:t>
            </a:r>
          </a:p>
          <a:p>
            <a:r>
              <a:rPr lang="en-US" dirty="0"/>
              <a:t>employees that physically reside in a specific office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employee may only reside in one office</a:t>
            </a:r>
          </a:p>
          <a:p>
            <a:endParaRPr lang="en-US" dirty="0" smtClean="0"/>
          </a:p>
          <a:p>
            <a:r>
              <a:rPr lang="en-US" dirty="0" smtClean="0"/>
              <a:t>Employees </a:t>
            </a:r>
            <a:r>
              <a:rPr lang="en-US" dirty="0"/>
              <a:t>must </a:t>
            </a:r>
            <a:r>
              <a:rPr lang="en-US" dirty="0" smtClean="0"/>
              <a:t>have first </a:t>
            </a:r>
            <a:r>
              <a:rPr lang="en-US" dirty="0"/>
              <a:t>name, last name, phone number, id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office must </a:t>
            </a:r>
            <a:r>
              <a:rPr lang="en-US" dirty="0" smtClean="0"/>
              <a:t>have name</a:t>
            </a:r>
            <a:r>
              <a:rPr lang="en-US" dirty="0"/>
              <a:t>, postal address, id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51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52538"/>
            <a:ext cx="55911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88640"/>
            <a:ext cx="2472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The Model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582067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From Model to Code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model contains four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DomainObject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PostalAddress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and Employee inherit from </a:t>
            </a:r>
            <a:r>
              <a:rPr lang="en-US" dirty="0" err="1"/>
              <a:t>DomainObject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DomainObject</a:t>
            </a:r>
            <a:r>
              <a:rPr lang="en-US" dirty="0" smtClean="0"/>
              <a:t> </a:t>
            </a:r>
            <a:r>
              <a:rPr lang="en-US" dirty="0"/>
              <a:t>holds on to best practice attributes such</a:t>
            </a:r>
          </a:p>
          <a:p>
            <a:r>
              <a:rPr lang="en-US" dirty="0"/>
              <a:t>as id, creation date, modified date, version, etc.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5118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From Model to Code Cont...</a:t>
            </a:r>
          </a:p>
          <a:p>
            <a:r>
              <a:rPr lang="en-US" dirty="0">
                <a:solidFill>
                  <a:srgbClr val="FF0000"/>
                </a:solidFill>
              </a:rPr>
              <a:t>@Entity </a:t>
            </a:r>
            <a:r>
              <a:rPr lang="en-US" dirty="0"/>
              <a:t>must be used to tell JPA which classes </a:t>
            </a:r>
            <a:r>
              <a:rPr lang="en-US" dirty="0" smtClean="0"/>
              <a:t>are eligible </a:t>
            </a:r>
            <a:r>
              <a:rPr lang="en-US" dirty="0"/>
              <a:t>for persistence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ManyToOne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must be used to tell JPA there is </a:t>
            </a:r>
            <a:r>
              <a:rPr lang="en-US" dirty="0" smtClean="0"/>
              <a:t>an aggregation </a:t>
            </a:r>
            <a:r>
              <a:rPr lang="en-US" dirty="0"/>
              <a:t>between Office and Employee</a:t>
            </a:r>
          </a:p>
          <a:p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/>
              <a:t>show a use of </a:t>
            </a:r>
            <a:r>
              <a:rPr lang="en-US" dirty="0">
                <a:solidFill>
                  <a:srgbClr val="FF0000"/>
                </a:solidFill>
              </a:rPr>
              <a:t>@Embedded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@Embeddable</a:t>
            </a:r>
          </a:p>
          <a:p>
            <a:r>
              <a:rPr lang="en-US" dirty="0"/>
              <a:t>for the Office-</a:t>
            </a:r>
            <a:r>
              <a:rPr lang="en-US" dirty="0" err="1"/>
              <a:t>PostalAddress</a:t>
            </a:r>
            <a:r>
              <a:rPr lang="en-US" dirty="0"/>
              <a:t> relationship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well as inheritance using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MappedSuperclass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68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1800" y="2808146"/>
            <a:ext cx="3376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Domain Object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0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28675"/>
            <a:ext cx="776287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5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00088"/>
            <a:ext cx="77533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1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76288"/>
            <a:ext cx="76962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2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714375"/>
            <a:ext cx="76866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67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147" y="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Explanation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>
                <a:solidFill>
                  <a:srgbClr val="FF0000"/>
                </a:solidFill>
              </a:rPr>
              <a:t>Embeddable and @Embedded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the attributes of an embedded class to </a:t>
            </a:r>
            <a:r>
              <a:rPr lang="en-US" dirty="0" smtClean="0"/>
              <a:t>be stored </a:t>
            </a:r>
            <a:r>
              <a:rPr lang="en-US" dirty="0"/>
              <a:t>in the same table as the embedding class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>
                <a:solidFill>
                  <a:srgbClr val="FF0000"/>
                </a:solidFill>
              </a:rPr>
              <a:t>Enumerated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the value of an </a:t>
            </a:r>
            <a:r>
              <a:rPr lang="en-US" dirty="0" err="1"/>
              <a:t>Enum</a:t>
            </a:r>
            <a:r>
              <a:rPr lang="en-US" dirty="0"/>
              <a:t> to be stored in </a:t>
            </a:r>
            <a:r>
              <a:rPr lang="en-US" dirty="0" smtClean="0"/>
              <a:t>a column </a:t>
            </a:r>
            <a:r>
              <a:rPr lang="en-US" dirty="0"/>
              <a:t>in the class’s database table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MappedSuperclass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all attributes of the superclass to </a:t>
            </a:r>
            <a:r>
              <a:rPr lang="en-US" dirty="0" smtClean="0"/>
              <a:t>be utilized </a:t>
            </a:r>
            <a:r>
              <a:rPr lang="en-US" dirty="0"/>
              <a:t>by the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Duplicates all superclass attributes on </a:t>
            </a:r>
            <a:r>
              <a:rPr lang="en-US" dirty="0" smtClean="0"/>
              <a:t>subclass tables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1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572"/>
            <a:ext cx="89644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 Object-Relational Paradigm Mismatch</a:t>
            </a:r>
          </a:p>
          <a:p>
            <a:endParaRPr lang="en-US" dirty="0"/>
          </a:p>
          <a:p>
            <a:r>
              <a:rPr lang="en-US" dirty="0" smtClean="0"/>
              <a:t>In the Object Systems, </a:t>
            </a:r>
            <a:r>
              <a:rPr lang="en-US" dirty="0"/>
              <a:t>the problem with these </a:t>
            </a:r>
            <a:r>
              <a:rPr lang="en-US" dirty="0">
                <a:solidFill>
                  <a:srgbClr val="FF0000"/>
                </a:solidFill>
              </a:rPr>
              <a:t>persistence</a:t>
            </a:r>
          </a:p>
          <a:p>
            <a:r>
              <a:rPr lang="en-US" dirty="0">
                <a:solidFill>
                  <a:srgbClr val="FF0000"/>
                </a:solidFill>
              </a:rPr>
              <a:t>mechanisms </a:t>
            </a:r>
            <a:r>
              <a:rPr lang="en-US" dirty="0"/>
              <a:t>is that their core abstractions are not objects</a:t>
            </a:r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tables with rows and columns (RDBMS)</a:t>
            </a:r>
          </a:p>
          <a:p>
            <a:endParaRPr lang="en-US" dirty="0"/>
          </a:p>
          <a:p>
            <a:r>
              <a:rPr lang="en-US" dirty="0" smtClean="0"/>
              <a:t>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(some variation on) </a:t>
            </a:r>
            <a:r>
              <a:rPr lang="en-US" b="1" dirty="0">
                <a:solidFill>
                  <a:srgbClr val="FF0000"/>
                </a:solidFill>
              </a:rPr>
              <a:t>key-value pairs (NoSQL)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94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51180"/>
            <a:ext cx="885698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The Database</a:t>
            </a:r>
          </a:p>
          <a:p>
            <a:endParaRPr lang="en-US" dirty="0" smtClean="0"/>
          </a:p>
          <a:p>
            <a:r>
              <a:rPr lang="en-US" dirty="0" smtClean="0"/>
              <a:t>JPA </a:t>
            </a:r>
            <a:r>
              <a:rPr lang="en-US" dirty="0"/>
              <a:t>is capable of generating the underlying database</a:t>
            </a:r>
          </a:p>
          <a:p>
            <a:r>
              <a:rPr lang="en-US" dirty="0"/>
              <a:t>for the developer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aspects of the generation are available for</a:t>
            </a:r>
          </a:p>
          <a:p>
            <a:r>
              <a:rPr lang="en-US" dirty="0"/>
              <a:t>customization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defaults are generally good enough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@Entity causes the generation of a database</a:t>
            </a:r>
          </a:p>
          <a:p>
            <a:r>
              <a:rPr lang="en-US" dirty="0"/>
              <a:t>table. Our generated tables are: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Office table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Employee table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7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548680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Office Table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Field </a:t>
            </a:r>
            <a:r>
              <a:rPr lang="en-US" b="1" dirty="0" smtClean="0">
                <a:solidFill>
                  <a:srgbClr val="0070C0"/>
                </a:solidFill>
              </a:rPr>
              <a:t>				Type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id </a:t>
            </a:r>
            <a:r>
              <a:rPr lang="en-US" dirty="0" smtClean="0"/>
              <a:t>				</a:t>
            </a:r>
            <a:r>
              <a:rPr lang="en-US" dirty="0" err="1" smtClean="0"/>
              <a:t>bigint</a:t>
            </a:r>
            <a:r>
              <a:rPr lang="en-US" dirty="0" smtClean="0"/>
              <a:t>(20</a:t>
            </a:r>
            <a:r>
              <a:rPr lang="en-US" dirty="0"/>
              <a:t>)</a:t>
            </a:r>
          </a:p>
          <a:p>
            <a:r>
              <a:rPr lang="en-US" dirty="0" err="1"/>
              <a:t>createDate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 err="1"/>
              <a:t>modifiedDate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/>
              <a:t>version 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(11</a:t>
            </a:r>
            <a:r>
              <a:rPr lang="en-US" dirty="0"/>
              <a:t>)</a:t>
            </a:r>
          </a:p>
          <a:p>
            <a:r>
              <a:rPr lang="en-US" dirty="0"/>
              <a:t>name </a:t>
            </a:r>
            <a:r>
              <a:rPr lang="en-US" dirty="0" smtClean="0"/>
              <a:t>	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addressOne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addressTwo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/>
              <a:t>city </a:t>
            </a:r>
            <a:r>
              <a:rPr lang="en-US" dirty="0" smtClean="0"/>
              <a:t>	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/>
              <a:t>state </a:t>
            </a:r>
            <a:r>
              <a:rPr lang="en-US" dirty="0" smtClean="0"/>
              <a:t>	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78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012954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Employee </a:t>
            </a:r>
            <a:r>
              <a:rPr lang="en-US" sz="4000" b="1" dirty="0" smtClean="0">
                <a:solidFill>
                  <a:srgbClr val="0070C0"/>
                </a:solidFill>
              </a:rPr>
              <a:t>Table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Field 				Type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id </a:t>
            </a:r>
            <a:r>
              <a:rPr lang="en-US" dirty="0" smtClean="0"/>
              <a:t>				</a:t>
            </a:r>
            <a:r>
              <a:rPr lang="en-US" dirty="0" err="1" smtClean="0"/>
              <a:t>bigint</a:t>
            </a:r>
            <a:r>
              <a:rPr lang="en-US" dirty="0" smtClean="0"/>
              <a:t>(20</a:t>
            </a:r>
            <a:r>
              <a:rPr lang="en-US" dirty="0"/>
              <a:t>)</a:t>
            </a:r>
          </a:p>
          <a:p>
            <a:r>
              <a:rPr lang="en-US" dirty="0" err="1"/>
              <a:t>createDate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 err="1"/>
              <a:t>modifiedDate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/>
              <a:t>version 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(11</a:t>
            </a:r>
            <a:r>
              <a:rPr lang="en-US" dirty="0"/>
              <a:t>)</a:t>
            </a:r>
          </a:p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/>
              <a:t>location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office_id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bigint</a:t>
            </a:r>
            <a:r>
              <a:rPr lang="en-US" dirty="0" smtClean="0"/>
              <a:t>(20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7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0688"/>
            <a:ext cx="9036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JPA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a specification </a:t>
            </a:r>
            <a:r>
              <a:rPr lang="en-US" dirty="0"/>
              <a:t>that a developer can code to </a:t>
            </a:r>
            <a:r>
              <a:rPr lang="en-US" dirty="0" smtClean="0"/>
              <a:t>in order </a:t>
            </a:r>
            <a:r>
              <a:rPr lang="en-US" dirty="0"/>
              <a:t>to easily leverage ORM technologies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wide variety of vendors that </a:t>
            </a:r>
            <a:r>
              <a:rPr lang="en-US" dirty="0" smtClean="0"/>
              <a:t>implement the </a:t>
            </a:r>
            <a:r>
              <a:rPr lang="en-US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Coding to the spec allows the developer to </a:t>
            </a:r>
            <a:r>
              <a:rPr lang="en-US" dirty="0" smtClean="0"/>
              <a:t>be flexible </a:t>
            </a:r>
            <a:r>
              <a:rPr lang="en-US" dirty="0"/>
              <a:t>in their choice of vendor </a:t>
            </a:r>
            <a:r>
              <a:rPr lang="en-US" dirty="0" smtClean="0"/>
              <a:t>implementations with </a:t>
            </a:r>
            <a:r>
              <a:rPr lang="en-US" dirty="0"/>
              <a:t>limited ripple throughout the codebase</a:t>
            </a:r>
          </a:p>
          <a:p>
            <a:endParaRPr lang="en-US" dirty="0" smtClean="0"/>
          </a:p>
          <a:p>
            <a:r>
              <a:rPr lang="en-US" dirty="0" smtClean="0"/>
              <a:t>JPA </a:t>
            </a:r>
            <a:r>
              <a:rPr lang="en-US" dirty="0"/>
              <a:t>greatly simplifies persistence of POJOs </a:t>
            </a:r>
            <a:r>
              <a:rPr lang="en-US" dirty="0" smtClean="0"/>
              <a:t>through a </a:t>
            </a:r>
            <a:r>
              <a:rPr lang="en-US" dirty="0"/>
              <a:t>small set of easily utilized annotations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1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49" y="34114"/>
            <a:ext cx="88569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A Player-Team Example with Hibernate </a:t>
            </a:r>
            <a:endParaRPr lang="en-US" dirty="0"/>
          </a:p>
          <a:p>
            <a:r>
              <a:rPr lang="en-US" dirty="0" smtClean="0"/>
              <a:t>Entities </a:t>
            </a:r>
            <a:r>
              <a:rPr lang="en-US" dirty="0"/>
              <a:t>represent a player and a team with a one-to-many relationship. Each team could have many players, whereas a player could only play with a single team at a time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63384" y="220796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@Entity</a:t>
            </a:r>
          </a:p>
          <a:p>
            <a:r>
              <a:rPr lang="en-US" sz="1400" dirty="0"/>
              <a:t>public class Player {</a:t>
            </a:r>
          </a:p>
          <a:p>
            <a:r>
              <a:rPr lang="en-US" sz="1400" dirty="0"/>
              <a:t>    @Id</a:t>
            </a:r>
          </a:p>
          <a:p>
            <a:r>
              <a:rPr lang="en-US" sz="1400" dirty="0"/>
              <a:t>    @</a:t>
            </a:r>
            <a:r>
              <a:rPr lang="en-US" sz="1400" dirty="0" err="1"/>
              <a:t>GeneratedValue</a:t>
            </a:r>
            <a:r>
              <a:rPr lang="en-US" sz="1400" dirty="0"/>
              <a:t>(strategy=</a:t>
            </a:r>
            <a:r>
              <a:rPr lang="en-US" sz="1400" dirty="0" err="1"/>
              <a:t>GenerationType.SEQUENCE</a:t>
            </a:r>
            <a:r>
              <a:rPr lang="en-US" sz="1400" dirty="0"/>
              <a:t>, generator = "</a:t>
            </a:r>
            <a:r>
              <a:rPr lang="en-US" sz="1400" dirty="0" err="1"/>
              <a:t>player_Sequence</a:t>
            </a:r>
            <a:r>
              <a:rPr lang="en-US" sz="1400" dirty="0"/>
              <a:t>")</a:t>
            </a:r>
          </a:p>
          <a:p>
            <a:r>
              <a:rPr lang="en-US" sz="1400" dirty="0"/>
              <a:t>    @</a:t>
            </a:r>
            <a:r>
              <a:rPr lang="en-US" sz="1400" dirty="0" err="1"/>
              <a:t>SequenceGenerator</a:t>
            </a:r>
            <a:r>
              <a:rPr lang="en-US" sz="1400" dirty="0"/>
              <a:t>(name = "</a:t>
            </a:r>
            <a:r>
              <a:rPr lang="en-US" sz="1400" dirty="0" err="1"/>
              <a:t>player_Sequence</a:t>
            </a:r>
            <a:r>
              <a:rPr lang="en-US" sz="1400" dirty="0"/>
              <a:t>", </a:t>
            </a:r>
            <a:r>
              <a:rPr lang="en-US" sz="1400" dirty="0" err="1"/>
              <a:t>sequenceName</a:t>
            </a:r>
            <a:r>
              <a:rPr lang="en-US" sz="1400" dirty="0"/>
              <a:t> = "PLAYER_SEQ")</a:t>
            </a:r>
          </a:p>
          <a:p>
            <a:r>
              <a:rPr lang="en-US" sz="1400" dirty="0"/>
              <a:t>    private Long id;</a:t>
            </a:r>
          </a:p>
          <a:p>
            <a:r>
              <a:rPr lang="en-US" sz="1400" dirty="0"/>
              <a:t>    @Column(name = "name")</a:t>
            </a:r>
          </a:p>
          <a:p>
            <a:r>
              <a:rPr lang="en-US" sz="1400" dirty="0"/>
              <a:t>    private String name;</a:t>
            </a:r>
          </a:p>
          <a:p>
            <a:r>
              <a:rPr lang="en-US" sz="1400" dirty="0"/>
              <a:t>    @Column(name = "</a:t>
            </a:r>
            <a:r>
              <a:rPr lang="en-US" sz="1400" dirty="0" err="1"/>
              <a:t>num</a:t>
            </a:r>
            <a:r>
              <a:rPr lang="en-US" sz="1400" dirty="0"/>
              <a:t>")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;</a:t>
            </a:r>
          </a:p>
          <a:p>
            <a:r>
              <a:rPr lang="en-US" sz="1400" dirty="0"/>
              <a:t>    @Column(name = "position")</a:t>
            </a:r>
          </a:p>
          <a:p>
            <a:r>
              <a:rPr lang="en-US" sz="1400" dirty="0"/>
              <a:t>    private String position;</a:t>
            </a:r>
          </a:p>
          <a:p>
            <a:r>
              <a:rPr lang="en-US" sz="1400" dirty="0"/>
              <a:t>    @</a:t>
            </a:r>
            <a:r>
              <a:rPr lang="en-US" sz="1400" dirty="0" err="1"/>
              <a:t>ManyToOne</a:t>
            </a:r>
            <a:r>
              <a:rPr lang="en-US" sz="1400" dirty="0"/>
              <a:t>(fetch = </a:t>
            </a:r>
            <a:r>
              <a:rPr lang="en-US" sz="1400" dirty="0" err="1"/>
              <a:t>FetchType.LAZY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@</a:t>
            </a:r>
            <a:r>
              <a:rPr lang="en-US" sz="1400" dirty="0" err="1"/>
              <a:t>JoinColumn</a:t>
            </a:r>
            <a:r>
              <a:rPr lang="en-US" sz="1400" dirty="0"/>
              <a:t>(name = "</a:t>
            </a:r>
            <a:r>
              <a:rPr lang="en-US" sz="1400" dirty="0" err="1"/>
              <a:t>team_id</a:t>
            </a:r>
            <a:r>
              <a:rPr lang="en-US" sz="1400" dirty="0"/>
              <a:t>", </a:t>
            </a:r>
            <a:r>
              <a:rPr lang="en-US" sz="1400" dirty="0" err="1"/>
              <a:t>nullable</a:t>
            </a:r>
            <a:r>
              <a:rPr lang="en-US" sz="1400" dirty="0"/>
              <a:t> = false)</a:t>
            </a:r>
          </a:p>
          <a:p>
            <a:r>
              <a:rPr lang="en-US" sz="1400" dirty="0"/>
              <a:t>        private Team </a:t>
            </a:r>
            <a:r>
              <a:rPr lang="en-US" sz="1400" dirty="0" err="1"/>
              <a:t>team</a:t>
            </a:r>
            <a:r>
              <a:rPr lang="en-US" sz="1400" dirty="0"/>
              <a:t>;</a:t>
            </a:r>
          </a:p>
          <a:p>
            <a:r>
              <a:rPr lang="en-US" sz="1400" dirty="0"/>
              <a:t>    public Player()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    // getters/setters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4563438" y="234888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@Entity</a:t>
            </a:r>
          </a:p>
          <a:p>
            <a:r>
              <a:rPr lang="en-US" sz="1400" dirty="0"/>
              <a:t>public class Team {</a:t>
            </a:r>
          </a:p>
          <a:p>
            <a:r>
              <a:rPr lang="en-US" sz="1400" dirty="0"/>
              <a:t>    @Id</a:t>
            </a:r>
          </a:p>
          <a:p>
            <a:r>
              <a:rPr lang="en-US" sz="1400" dirty="0"/>
              <a:t>    @</a:t>
            </a:r>
            <a:r>
              <a:rPr lang="en-US" sz="1400" dirty="0" err="1"/>
              <a:t>GeneratedValue</a:t>
            </a:r>
            <a:r>
              <a:rPr lang="en-US" sz="1400" dirty="0"/>
              <a:t>(strategy=</a:t>
            </a:r>
            <a:r>
              <a:rPr lang="en-US" sz="1400" dirty="0" err="1"/>
              <a:t>GenerationType.SEQUENCE</a:t>
            </a:r>
            <a:r>
              <a:rPr lang="en-US" sz="1400" dirty="0"/>
              <a:t>, generator = "</a:t>
            </a:r>
            <a:r>
              <a:rPr lang="en-US" sz="1400" dirty="0" err="1"/>
              <a:t>team_Sequence</a:t>
            </a:r>
            <a:r>
              <a:rPr lang="en-US" sz="1400" dirty="0"/>
              <a:t>")</a:t>
            </a:r>
          </a:p>
          <a:p>
            <a:r>
              <a:rPr lang="en-US" sz="1400" dirty="0"/>
              <a:t>    @</a:t>
            </a:r>
            <a:r>
              <a:rPr lang="en-US" sz="1400" dirty="0" err="1"/>
              <a:t>SequenceGenerator</a:t>
            </a:r>
            <a:r>
              <a:rPr lang="en-US" sz="1400" dirty="0"/>
              <a:t>(name = "</a:t>
            </a:r>
            <a:r>
              <a:rPr lang="en-US" sz="1400" dirty="0" err="1"/>
              <a:t>team_Sequence</a:t>
            </a:r>
            <a:r>
              <a:rPr lang="en-US" sz="1400" dirty="0"/>
              <a:t>", </a:t>
            </a:r>
            <a:r>
              <a:rPr lang="en-US" sz="1400" dirty="0" err="1"/>
              <a:t>sequenceName</a:t>
            </a:r>
            <a:r>
              <a:rPr lang="en-US" sz="1400" dirty="0"/>
              <a:t> = "TEAM_SEQ")</a:t>
            </a:r>
          </a:p>
          <a:p>
            <a:r>
              <a:rPr lang="en-US" sz="1400" dirty="0"/>
              <a:t>    private Long id;</a:t>
            </a:r>
          </a:p>
          <a:p>
            <a:r>
              <a:rPr lang="en-US" sz="1400" dirty="0"/>
              <a:t>    @Column(name = "name")</a:t>
            </a:r>
          </a:p>
          <a:p>
            <a:r>
              <a:rPr lang="en-US" sz="1400" dirty="0"/>
              <a:t>    private String name;</a:t>
            </a:r>
          </a:p>
          <a:p>
            <a:r>
              <a:rPr lang="en-US" sz="1400" dirty="0"/>
              <a:t>    @</a:t>
            </a:r>
            <a:r>
              <a:rPr lang="en-US" sz="1400" dirty="0" err="1"/>
              <a:t>OneToMany</a:t>
            </a:r>
            <a:r>
              <a:rPr lang="en-US" sz="1400" dirty="0"/>
              <a:t>(cascade = </a:t>
            </a:r>
            <a:r>
              <a:rPr lang="en-US" sz="1400" dirty="0" err="1"/>
              <a:t>CascadeType.ALL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fetch = </a:t>
            </a:r>
            <a:r>
              <a:rPr lang="en-US" sz="1400" dirty="0" err="1"/>
              <a:t>FetchType.EAGER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mappedBy</a:t>
            </a:r>
            <a:r>
              <a:rPr lang="en-US" sz="1400" dirty="0"/>
              <a:t> = "team")</a:t>
            </a:r>
          </a:p>
          <a:p>
            <a:r>
              <a:rPr lang="en-US" sz="1400" dirty="0"/>
              <a:t>    private List&lt;Player&gt; players;</a:t>
            </a:r>
          </a:p>
          <a:p>
            <a:r>
              <a:rPr lang="en-US" sz="1400" dirty="0"/>
              <a:t>    public Team()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    // getters/setters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4656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 Object-Relational Paradigm Mismatch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OO </a:t>
            </a:r>
            <a:r>
              <a:rPr lang="en-US" dirty="0" smtClean="0">
                <a:solidFill>
                  <a:srgbClr val="FF0000"/>
                </a:solidFill>
              </a:rPr>
              <a:t>application, </a:t>
            </a:r>
            <a:r>
              <a:rPr lang="en-US" dirty="0">
                <a:solidFill>
                  <a:srgbClr val="FF0000"/>
                </a:solidFill>
              </a:rPr>
              <a:t>on the other hand,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>
                <a:solidFill>
                  <a:srgbClr val="FF0000"/>
                </a:solidFill>
              </a:rPr>
              <a:t>, sub-classes, inheritance, associations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>
                <a:solidFill>
                  <a:srgbClr val="FF0000"/>
                </a:solidFill>
              </a:rPr>
              <a:t>, attributes, methods, </a:t>
            </a:r>
            <a:r>
              <a:rPr lang="en-US" dirty="0" smtClean="0">
                <a:solidFill>
                  <a:srgbClr val="FF0000"/>
                </a:solidFill>
              </a:rPr>
              <a:t>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concepts do not easily </a:t>
            </a:r>
            <a:r>
              <a:rPr lang="en-US" dirty="0">
                <a:solidFill>
                  <a:srgbClr val="0070C0"/>
                </a:solidFill>
              </a:rPr>
              <a:t>map into </a:t>
            </a:r>
            <a:r>
              <a:rPr lang="en-US" dirty="0"/>
              <a:t>the abstractions of </a:t>
            </a:r>
            <a:r>
              <a:rPr lang="en-US" dirty="0" smtClean="0">
                <a:solidFill>
                  <a:srgbClr val="0070C0"/>
                </a:solidFill>
              </a:rPr>
              <a:t>persistence mechanisms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Even </a:t>
            </a:r>
            <a:r>
              <a:rPr lang="en-US" dirty="0"/>
              <a:t>the creation of </a:t>
            </a:r>
            <a:r>
              <a:rPr lang="en-US" dirty="0">
                <a:solidFill>
                  <a:srgbClr val="FF0000"/>
                </a:solidFill>
              </a:rPr>
              <a:t>serialization mechanisms </a:t>
            </a:r>
            <a:r>
              <a:rPr lang="en-US" dirty="0"/>
              <a:t>is non-trivial with the </a:t>
            </a:r>
            <a:r>
              <a:rPr lang="en-US" dirty="0" smtClean="0"/>
              <a:t>work that </a:t>
            </a:r>
            <a:r>
              <a:rPr lang="en-US" dirty="0"/>
              <a:t>has to go in to traversing </a:t>
            </a:r>
            <a:r>
              <a:rPr lang="en-US" dirty="0" smtClean="0"/>
              <a:t>and reconstituting </a:t>
            </a:r>
            <a:r>
              <a:rPr lang="en-US" dirty="0"/>
              <a:t>an object graph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8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76" y="0"/>
            <a:ext cx="2694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An Example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8650"/>
            <a:ext cx="6905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2348880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this object </a:t>
            </a:r>
            <a:r>
              <a:rPr lang="en-US" dirty="0"/>
              <a:t>system, you will have Dog objects and Owner objects and some </a:t>
            </a:r>
            <a:r>
              <a:rPr lang="en-US" dirty="0" smtClean="0"/>
              <a:t>of them </a:t>
            </a:r>
            <a:r>
              <a:rPr lang="en-US" dirty="0"/>
              <a:t>will be related to each other</a:t>
            </a:r>
          </a:p>
          <a:p>
            <a:endParaRPr lang="en-US" dirty="0" smtClean="0"/>
          </a:p>
          <a:p>
            <a:r>
              <a:rPr lang="en-US" dirty="0" smtClean="0"/>
              <a:t>You would </a:t>
            </a:r>
            <a:r>
              <a:rPr lang="en-US" dirty="0"/>
              <a:t>represent </a:t>
            </a:r>
            <a:r>
              <a:rPr lang="en-US" dirty="0" smtClean="0"/>
              <a:t>this UML diagram in the relational database as follows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table called dogs to store Dog instances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table called owners to store Owner </a:t>
            </a:r>
            <a:r>
              <a:rPr lang="en-US" dirty="0" smtClean="0"/>
              <a:t>instances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columns </a:t>
            </a:r>
            <a:r>
              <a:rPr lang="en-US" dirty="0" smtClean="0"/>
              <a:t>corresponding </a:t>
            </a:r>
            <a:r>
              <a:rPr lang="en-US" dirty="0"/>
              <a:t>to each attribute (plus an </a:t>
            </a:r>
            <a:r>
              <a:rPr lang="en-US" dirty="0" smtClean="0"/>
              <a:t>implicit id </a:t>
            </a:r>
            <a:r>
              <a:rPr lang="en-US" dirty="0"/>
              <a:t>column)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row corresponding </a:t>
            </a:r>
            <a:r>
              <a:rPr lang="en-US" dirty="0"/>
              <a:t>to an instance of the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1180"/>
            <a:ext cx="9144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How do we handle the relationship between Dog and </a:t>
            </a:r>
            <a:r>
              <a:rPr lang="en-US" sz="3600" b="1" dirty="0" smtClean="0">
                <a:solidFill>
                  <a:srgbClr val="0070C0"/>
                </a:solidFill>
              </a:rPr>
              <a:t>Owner in this </a:t>
            </a:r>
            <a:r>
              <a:rPr lang="en-US" sz="3600" b="1" dirty="0">
                <a:solidFill>
                  <a:srgbClr val="0070C0"/>
                </a:solidFill>
              </a:rPr>
              <a:t>object-relational mapping system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owner has a single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dog has at least one owner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two owners can own the same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Owner </a:t>
            </a:r>
            <a:r>
              <a:rPr lang="en-US" dirty="0"/>
              <a:t>participates in a “</a:t>
            </a:r>
            <a:r>
              <a:rPr lang="en-US" dirty="0" err="1"/>
              <a:t>has_one</a:t>
            </a:r>
            <a:r>
              <a:rPr lang="en-US" dirty="0"/>
              <a:t>” relationship with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Dog </a:t>
            </a:r>
            <a:r>
              <a:rPr lang="en-US" dirty="0"/>
              <a:t>participates in a “</a:t>
            </a:r>
            <a:r>
              <a:rPr lang="en-US" dirty="0" err="1"/>
              <a:t>has_many</a:t>
            </a:r>
            <a:r>
              <a:rPr lang="en-US" dirty="0"/>
              <a:t>” relationship with Owner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8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8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How do we handle the relationship between Dog and </a:t>
            </a:r>
            <a:r>
              <a:rPr lang="en-US" sz="3600" b="1" dirty="0" smtClean="0">
                <a:solidFill>
                  <a:srgbClr val="0070C0"/>
                </a:solidFill>
              </a:rPr>
              <a:t>Owner in this </a:t>
            </a:r>
            <a:r>
              <a:rPr lang="en-US" sz="3600" b="1" dirty="0">
                <a:solidFill>
                  <a:srgbClr val="0070C0"/>
                </a:solidFill>
              </a:rPr>
              <a:t>object-relational mapping system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short answer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foreign </a:t>
            </a:r>
            <a:r>
              <a:rPr lang="en-US" b="1" dirty="0">
                <a:solidFill>
                  <a:srgbClr val="FF0000"/>
                </a:solidFill>
              </a:rPr>
              <a:t>key relationships and join tables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somewhat longer answer is that most </a:t>
            </a:r>
            <a:r>
              <a:rPr lang="en-US" b="1" dirty="0">
                <a:solidFill>
                  <a:srgbClr val="FF0000"/>
                </a:solidFill>
              </a:rPr>
              <a:t>object-relational </a:t>
            </a:r>
            <a:r>
              <a:rPr lang="en-US" b="1" dirty="0" smtClean="0">
                <a:solidFill>
                  <a:srgbClr val="FF0000"/>
                </a:solidFill>
              </a:rPr>
              <a:t>mapping systems </a:t>
            </a:r>
            <a:r>
              <a:rPr lang="en-US" dirty="0"/>
              <a:t>have ways to specify these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then take care of the details 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might see code like:</a:t>
            </a:r>
          </a:p>
          <a:p>
            <a:pPr lvl="1"/>
            <a:r>
              <a:rPr lang="en-US" dirty="0" smtClean="0"/>
              <a:t>List&lt;Owner</a:t>
            </a:r>
            <a:r>
              <a:rPr lang="en-US" dirty="0"/>
              <a:t>&gt; owners = </a:t>
            </a:r>
            <a:r>
              <a:rPr lang="en-US" dirty="0" err="1"/>
              <a:t>dog.getOwners</a:t>
            </a:r>
            <a:r>
              <a:rPr lang="en-US" dirty="0"/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Behind </a:t>
            </a:r>
            <a:r>
              <a:rPr lang="en-US" dirty="0"/>
              <a:t>the scenes, the method will hide the database calls required </a:t>
            </a:r>
            <a:r>
              <a:rPr lang="en-US" dirty="0" smtClean="0"/>
              <a:t>to find </a:t>
            </a:r>
            <a:r>
              <a:rPr lang="en-US" dirty="0"/>
              <a:t>which owners are associated with the given dog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77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8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How do we handle the relationship between Dog and </a:t>
            </a:r>
            <a:r>
              <a:rPr lang="en-US" sz="3600" b="1" dirty="0" smtClean="0">
                <a:solidFill>
                  <a:srgbClr val="0070C0"/>
                </a:solidFill>
              </a:rPr>
              <a:t>Owner in this </a:t>
            </a:r>
            <a:r>
              <a:rPr lang="en-US" sz="3600" b="1" dirty="0">
                <a:solidFill>
                  <a:srgbClr val="0070C0"/>
                </a:solidFill>
              </a:rPr>
              <a:t>object-relational mapping system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/>
              <a:t>Each instance of dog is assigned a unique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| Fido |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| Spot | false</a:t>
            </a:r>
          </a:p>
          <a:p>
            <a:r>
              <a:rPr lang="en-US" dirty="0" smtClean="0"/>
              <a:t>Likewise </a:t>
            </a:r>
            <a:r>
              <a:rPr lang="en-US" dirty="0"/>
              <a:t>owners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| 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| Max</a:t>
            </a:r>
          </a:p>
          <a:p>
            <a:r>
              <a:rPr lang="en-US" dirty="0" smtClean="0"/>
              <a:t>A </a:t>
            </a:r>
            <a:r>
              <a:rPr lang="en-US" dirty="0"/>
              <a:t>third table is then used to maintain mappings between </a:t>
            </a:r>
            <a:r>
              <a:rPr lang="en-US" dirty="0" smtClean="0"/>
              <a:t>them</a:t>
            </a:r>
            <a:r>
              <a:rPr lang="th-TH" dirty="0" smtClean="0"/>
              <a:t> </a:t>
            </a:r>
            <a:endParaRPr lang="th-T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b="1" dirty="0" smtClean="0"/>
              <a:t>1 </a:t>
            </a:r>
            <a:r>
              <a:rPr lang="th-TH" b="1" dirty="0"/>
              <a:t>| 1 ; 1 | 2 ; 2 | 2</a:t>
            </a:r>
            <a:endParaRPr lang="th-TH" b="1" dirty="0" smtClean="0"/>
          </a:p>
          <a:p>
            <a:r>
              <a:rPr lang="en-US" dirty="0" smtClean="0"/>
              <a:t>This </a:t>
            </a:r>
            <a:r>
              <a:rPr lang="en-US" dirty="0"/>
              <a:t>says that Fido is owned by Ken and Max and Spot is owned by Max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8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How do we handle the relationship between Dog and </a:t>
            </a:r>
            <a:r>
              <a:rPr lang="en-US" sz="3600" b="1" dirty="0" smtClean="0">
                <a:solidFill>
                  <a:srgbClr val="0070C0"/>
                </a:solidFill>
              </a:rPr>
              <a:t>Owner in this </a:t>
            </a:r>
            <a:r>
              <a:rPr lang="en-US" sz="3600" b="1" dirty="0">
                <a:solidFill>
                  <a:srgbClr val="0070C0"/>
                </a:solidFill>
              </a:rPr>
              <a:t>object-relational mapping system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third table is known as a join table and has the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dog_fk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owner_fk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/>
              <a:t>1 | 1” in a row says that dog 1 is owned by owner 1</a:t>
            </a:r>
          </a:p>
          <a:p>
            <a:r>
              <a:rPr lang="en-US" dirty="0" smtClean="0"/>
              <a:t>When </a:t>
            </a:r>
            <a:r>
              <a:rPr lang="en-US" dirty="0"/>
              <a:t>it is time to implement the code</a:t>
            </a:r>
          </a:p>
          <a:p>
            <a:pPr lvl="1"/>
            <a:r>
              <a:rPr lang="en-US" dirty="0" smtClean="0"/>
              <a:t>List&lt;Owner</a:t>
            </a:r>
            <a:r>
              <a:rPr lang="en-US" dirty="0"/>
              <a:t>&gt; owners = </a:t>
            </a:r>
            <a:r>
              <a:rPr lang="en-US" dirty="0" err="1"/>
              <a:t>dog.</a:t>
            </a:r>
            <a:r>
              <a:rPr lang="en-US" dirty="0" err="1">
                <a:solidFill>
                  <a:srgbClr val="FF0000"/>
                </a:solidFill>
              </a:rPr>
              <a:t>getOwners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 smtClean="0"/>
              <a:t>Then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code gets the id of the current </a:t>
            </a:r>
            <a:r>
              <a:rPr lang="en-US" dirty="0" smtClean="0">
                <a:solidFill>
                  <a:srgbClr val="FF0000"/>
                </a:solidFill>
              </a:rPr>
              <a:t>dog asks </a:t>
            </a:r>
            <a:r>
              <a:rPr lang="en-US" dirty="0">
                <a:solidFill>
                  <a:srgbClr val="FF0000"/>
                </a:solidFill>
              </a:rPr>
              <a:t>for all rows in the join table where </a:t>
            </a:r>
            <a:r>
              <a:rPr lang="en-US" dirty="0" err="1">
                <a:solidFill>
                  <a:srgbClr val="FF0000"/>
                </a:solidFill>
              </a:rPr>
              <a:t>dog_fk</a:t>
            </a:r>
            <a:r>
              <a:rPr lang="en-US" dirty="0">
                <a:solidFill>
                  <a:srgbClr val="FF0000"/>
                </a:solidFill>
              </a:rPr>
              <a:t> == “id of current dog”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provides it with some number of rows; each row provides a </a:t>
            </a:r>
            <a:r>
              <a:rPr lang="en-US" dirty="0" smtClean="0">
                <a:solidFill>
                  <a:srgbClr val="FF0000"/>
                </a:solidFill>
              </a:rPr>
              <a:t>corresponding </a:t>
            </a:r>
            <a:r>
              <a:rPr lang="en-US" dirty="0" err="1" smtClean="0">
                <a:solidFill>
                  <a:srgbClr val="FF0000"/>
                </a:solidFill>
              </a:rPr>
              <a:t>owner_id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which is used to lookup the names of the associated owners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7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1645</Words>
  <Application>Microsoft Office PowerPoint</Application>
  <PresentationFormat>On-screen Show (4:3)</PresentationFormat>
  <Paragraphs>297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56</cp:revision>
  <dcterms:created xsi:type="dcterms:W3CDTF">2015-01-04T08:11:00Z</dcterms:created>
  <dcterms:modified xsi:type="dcterms:W3CDTF">2019-04-03T01:31:49Z</dcterms:modified>
</cp:coreProperties>
</file>