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320" r:id="rId4"/>
    <p:sldId id="278" r:id="rId5"/>
    <p:sldId id="328" r:id="rId6"/>
    <p:sldId id="329" r:id="rId7"/>
    <p:sldId id="322" r:id="rId8"/>
    <p:sldId id="305" r:id="rId9"/>
    <p:sldId id="306" r:id="rId10"/>
    <p:sldId id="307" r:id="rId11"/>
    <p:sldId id="330" r:id="rId12"/>
    <p:sldId id="323" r:id="rId13"/>
    <p:sldId id="282" r:id="rId14"/>
    <p:sldId id="283" r:id="rId15"/>
    <p:sldId id="324" r:id="rId16"/>
    <p:sldId id="308" r:id="rId17"/>
    <p:sldId id="309" r:id="rId18"/>
    <p:sldId id="331" r:id="rId19"/>
    <p:sldId id="326" r:id="rId20"/>
    <p:sldId id="310" r:id="rId21"/>
    <p:sldId id="288" r:id="rId22"/>
    <p:sldId id="332" r:id="rId23"/>
    <p:sldId id="327" r:id="rId24"/>
    <p:sldId id="311" r:id="rId25"/>
    <p:sldId id="289" r:id="rId26"/>
    <p:sldId id="312" r:id="rId27"/>
    <p:sldId id="313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02/04/62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9575-317D-42E8-A069-3F638FF8558E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7E6-BE22-491F-A0F1-0BB65FD67B0B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2E0-F2C8-4F74-90C2-4243F14367E6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8350-A1FB-47EF-A67A-4C69B62EC2BD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DA-5D22-44DD-BEEF-4E30BFD0919E}" type="datetime1">
              <a:rPr lang="th-TH" smtClean="0"/>
              <a:t>02/04/62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2DC9-B2A9-4731-8D1F-90003FF10573}" type="datetime1">
              <a:rPr lang="th-TH" smtClean="0"/>
              <a:t>02/04/62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DE07-1C6D-46B5-BC3B-3ED08F2C8ADC}" type="datetime1">
              <a:rPr lang="th-TH" smtClean="0"/>
              <a:t>02/04/62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90E1-4EFB-4136-8903-AA3989AF07CA}" type="datetime1">
              <a:rPr lang="th-TH" smtClean="0"/>
              <a:t>02/04/62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FDB5-C8D8-46A0-B1F5-0DA4766D1AC9}" type="datetime1">
              <a:rPr lang="th-TH" smtClean="0"/>
              <a:t>02/04/62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4381-9D74-4719-B9CA-94C9E23B51EB}" type="datetime1">
              <a:rPr lang="th-TH" smtClean="0"/>
              <a:t>02/04/62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02/04/62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Pattern Focus </a:t>
            </a:r>
            <a:r>
              <a:rPr lang="en-US" b="1" dirty="0" smtClean="0">
                <a:solidFill>
                  <a:srgbClr val="0070C0"/>
                </a:solidFill>
              </a:rPr>
              <a:t>Design: A Case Study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552575"/>
            <a:ext cx="72485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24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Review: (Object) Adapter Structure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ADAPTER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27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DECORATOR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63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27336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58" y="0"/>
            <a:ext cx="912634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4: Use Decorator to Add Quack </a:t>
            </a:r>
            <a:r>
              <a:rPr lang="en-US" sz="4000" b="1" dirty="0" smtClean="0">
                <a:solidFill>
                  <a:srgbClr val="0070C0"/>
                </a:solidFill>
              </a:rPr>
              <a:t>Counting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41784" y="4437112"/>
            <a:ext cx="8406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two </a:t>
            </a:r>
            <a:r>
              <a:rPr lang="en-US" dirty="0" smtClean="0"/>
              <a:t>relationships between </a:t>
            </a:r>
            <a:r>
              <a:rPr lang="en-US" dirty="0" err="1">
                <a:solidFill>
                  <a:srgbClr val="0070C0"/>
                </a:solidFill>
              </a:rPr>
              <a:t>QuackCounter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Quackable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Previous classes/relationships are all still there… just elided for clarity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510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91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Review: Decorator </a:t>
            </a:r>
            <a:r>
              <a:rPr lang="en-US" sz="4000" b="1" dirty="0" smtClean="0">
                <a:solidFill>
                  <a:srgbClr val="0070C0"/>
                </a:solidFill>
              </a:rPr>
              <a:t>Structure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26619" y="4941168"/>
            <a:ext cx="8964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need for an </a:t>
            </a:r>
            <a:r>
              <a:rPr lang="en-US" dirty="0" smtClean="0"/>
              <a:t>abstract Decorator </a:t>
            </a:r>
            <a:r>
              <a:rPr lang="en-US" dirty="0"/>
              <a:t>interface in this</a:t>
            </a:r>
          </a:p>
          <a:p>
            <a:r>
              <a:rPr lang="en-US" dirty="0"/>
              <a:t>situation; note </a:t>
            </a:r>
            <a:r>
              <a:rPr lang="en-US" dirty="0" smtClean="0"/>
              <a:t>that </a:t>
            </a:r>
            <a:r>
              <a:rPr lang="en-US" dirty="0" err="1" smtClean="0"/>
              <a:t>QuackCounter</a:t>
            </a:r>
            <a:r>
              <a:rPr lang="en-US" dirty="0" smtClean="0"/>
              <a:t> follows </a:t>
            </a:r>
            <a:r>
              <a:rPr lang="en-US" dirty="0" err="1" smtClean="0"/>
              <a:t>ConcreteDecorators</a:t>
            </a:r>
            <a:r>
              <a:rPr lang="en-US" dirty="0"/>
              <a:t>, as it </a:t>
            </a:r>
            <a:r>
              <a:rPr lang="en-US" dirty="0" smtClean="0"/>
              <a:t>adds state </a:t>
            </a:r>
            <a:r>
              <a:rPr lang="en-US" dirty="0"/>
              <a:t>and methods on top of </a:t>
            </a:r>
            <a:r>
              <a:rPr lang="en-US" dirty="0" smtClean="0"/>
              <a:t>the original </a:t>
            </a:r>
            <a:r>
              <a:rPr lang="en-US" dirty="0"/>
              <a:t>interface.</a:t>
            </a:r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59280"/>
            <a:ext cx="78009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FACTORY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64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05064"/>
            <a:ext cx="5724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58" y="0"/>
            <a:ext cx="91263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5: Add Factory to Control Duck Creation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3" y="1012954"/>
            <a:ext cx="90364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CountingDuckFactory</a:t>
            </a:r>
            <a:r>
              <a:rPr lang="en-US" dirty="0" smtClean="0"/>
              <a:t> </a:t>
            </a:r>
            <a:r>
              <a:rPr lang="en-US" dirty="0"/>
              <a:t>returns ducks that are automatically </a:t>
            </a:r>
            <a:r>
              <a:rPr lang="en-US" dirty="0" smtClean="0"/>
              <a:t>wrapped by </a:t>
            </a:r>
            <a:r>
              <a:rPr lang="en-US" dirty="0"/>
              <a:t>the </a:t>
            </a:r>
            <a:r>
              <a:rPr lang="en-US" dirty="0" err="1"/>
              <a:t>QuackCounter</a:t>
            </a:r>
            <a:r>
              <a:rPr lang="en-US" dirty="0"/>
              <a:t> developed in Step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/>
              <a:t>This code is used by a method in </a:t>
            </a:r>
            <a:r>
              <a:rPr lang="en-US" dirty="0" err="1"/>
              <a:t>DuckSimulator</a:t>
            </a:r>
            <a:r>
              <a:rPr lang="en-US" dirty="0"/>
              <a:t> that accepts </a:t>
            </a:r>
            <a:r>
              <a:rPr lang="en-US" dirty="0" smtClean="0"/>
              <a:t>an instance </a:t>
            </a:r>
            <a:r>
              <a:rPr lang="en-US" dirty="0"/>
              <a:t>of </a:t>
            </a:r>
            <a:r>
              <a:rPr lang="en-US" dirty="0" err="1"/>
              <a:t>AbstractDuckFactory</a:t>
            </a:r>
            <a:r>
              <a:rPr lang="en-US" dirty="0"/>
              <a:t> as a parameter.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2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2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Review: Abstract Factory Structure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519238"/>
            <a:ext cx="76771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401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COMPOSITE and ITERATOR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02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Duck </a:t>
            </a:r>
            <a:r>
              <a:rPr lang="en-US" sz="4000" b="1" dirty="0" smtClean="0">
                <a:solidFill>
                  <a:srgbClr val="0070C0"/>
                </a:solidFill>
              </a:rPr>
              <a:t>Simulator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 are to build a new Duck Simulator with the </a:t>
            </a:r>
            <a:r>
              <a:rPr lang="en-US" dirty="0" smtClean="0">
                <a:solidFill>
                  <a:srgbClr val="0070C0"/>
                </a:solidFill>
              </a:rPr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are the focus, but other water fowl (e.g. Geese) can join in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to keep track of how many times duck’s quack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duck creation such that all other requirements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ducks to band together into flocks and </a:t>
            </a:r>
            <a:r>
              <a:rPr lang="en-US" dirty="0" err="1" smtClean="0"/>
              <a:t>subflocks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2526"/>
            <a:ext cx="7496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887682"/>
            <a:ext cx="90009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Iterator pattern is hiding inside of </a:t>
            </a:r>
            <a:r>
              <a:rPr lang="en-US" dirty="0" err="1"/>
              <a:t>Flock.quack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Note: This is a variation on Composite, in which the Leaf </a:t>
            </a:r>
            <a:r>
              <a:rPr lang="en-US" dirty="0" smtClean="0"/>
              <a:t>and Composite </a:t>
            </a:r>
            <a:r>
              <a:rPr lang="en-US" dirty="0"/>
              <a:t>classes have </a:t>
            </a:r>
            <a:r>
              <a:rPr lang="en-US" dirty="0" smtClean="0"/>
              <a:t>different interfaces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Flock has the “add(</a:t>
            </a:r>
            <a:r>
              <a:rPr lang="en-US" dirty="0" err="1"/>
              <a:t>Quackable</a:t>
            </a:r>
            <a:r>
              <a:rPr lang="en-US" dirty="0"/>
              <a:t>)” </a:t>
            </a:r>
            <a:r>
              <a:rPr lang="en-US" dirty="0" smtClean="0"/>
              <a:t>method. 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code has to distinguish between Flocks </a:t>
            </a:r>
            <a:r>
              <a:rPr lang="en-US" dirty="0" smtClean="0"/>
              <a:t>and </a:t>
            </a:r>
            <a:r>
              <a:rPr lang="en-US" dirty="0" err="1" smtClean="0"/>
              <a:t>Quackables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result</a:t>
            </a:r>
            <a:r>
              <a:rPr lang="en-US" dirty="0"/>
              <a:t>. Resulting code </a:t>
            </a:r>
            <a:r>
              <a:rPr lang="en-US" dirty="0" smtClean="0"/>
              <a:t>is “safer</a:t>
            </a:r>
            <a:r>
              <a:rPr lang="en-US" dirty="0"/>
              <a:t>” but </a:t>
            </a:r>
            <a:r>
              <a:rPr lang="en-US" dirty="0" smtClean="0"/>
              <a:t>less transparent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670" y="14783"/>
            <a:ext cx="9320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6: Add support for Flocks with Composite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562100"/>
            <a:ext cx="7524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32" y="0"/>
            <a:ext cx="9132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Review: Composite Structure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(COMPOSITE and ITERATOR)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(COMPOSITE and ITERATOR)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Observer</a:t>
            </a:r>
            <a:r>
              <a:rPr lang="en-US" b="1" dirty="0" smtClean="0"/>
              <a:t>)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74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863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7: Add Quack Notification via Observer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46" y="3749457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 implementation of the Observer pattern. All </a:t>
            </a:r>
            <a:r>
              <a:rPr lang="en-US" dirty="0" err="1"/>
              <a:t>Quackables</a:t>
            </a:r>
            <a:r>
              <a:rPr lang="en-US" dirty="0"/>
              <a:t> are made Subjects </a:t>
            </a:r>
            <a:r>
              <a:rPr lang="en-US" dirty="0" smtClean="0"/>
              <a:t>by having </a:t>
            </a:r>
            <a:r>
              <a:rPr lang="en-US" dirty="0" err="1"/>
              <a:t>Quackable</a:t>
            </a:r>
            <a:r>
              <a:rPr lang="en-US" dirty="0"/>
              <a:t> inherit </a:t>
            </a:r>
            <a:r>
              <a:rPr lang="en-US" dirty="0" smtClean="0"/>
              <a:t>from </a:t>
            </a:r>
            <a:r>
              <a:rPr lang="en-US" dirty="0" err="1" smtClean="0"/>
              <a:t>QuackObservable</a:t>
            </a:r>
            <a:r>
              <a:rPr lang="en-US" dirty="0" smtClean="0"/>
              <a:t>. </a:t>
            </a:r>
            <a:r>
              <a:rPr lang="en-US" dirty="0"/>
              <a:t>To avoid duplication of code, </a:t>
            </a:r>
            <a:r>
              <a:rPr lang="en-US" dirty="0" smtClean="0"/>
              <a:t>an Observable </a:t>
            </a:r>
            <a:r>
              <a:rPr lang="en-US" dirty="0"/>
              <a:t>helper class is implemented and composed with </a:t>
            </a:r>
            <a:r>
              <a:rPr lang="en-US" dirty="0" smtClean="0"/>
              <a:t>each </a:t>
            </a:r>
            <a:r>
              <a:rPr lang="en-US" dirty="0" err="1" smtClean="0"/>
              <a:t>ConcreteQuackable</a:t>
            </a:r>
            <a:r>
              <a:rPr lang="en-US" dirty="0"/>
              <a:t> </a:t>
            </a:r>
            <a:r>
              <a:rPr lang="en-US" dirty="0" smtClean="0"/>
              <a:t>class</a:t>
            </a:r>
            <a:r>
              <a:rPr lang="en-US" dirty="0"/>
              <a:t>. Flock does not make use of </a:t>
            </a:r>
            <a:r>
              <a:rPr lang="en-US" dirty="0" smtClean="0"/>
              <a:t>the Observable </a:t>
            </a:r>
            <a:r>
              <a:rPr lang="en-US" dirty="0"/>
              <a:t>helper class directly; instead </a:t>
            </a:r>
            <a:r>
              <a:rPr lang="en-US" dirty="0" smtClean="0"/>
              <a:t>it delegates </a:t>
            </a:r>
            <a:r>
              <a:rPr lang="en-US" dirty="0"/>
              <a:t>those calls down to its leaf nodes.</a:t>
            </a:r>
            <a:endParaRPr lang="th-T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98543"/>
            <a:ext cx="6877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4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38313"/>
            <a:ext cx="7458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35" y="116632"/>
            <a:ext cx="91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Review: Observer Structure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2913" y="33327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Counting Roles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can see, a single class will play multiple roles in a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Quackable</a:t>
            </a:r>
            <a:r>
              <a:rPr lang="en-US" dirty="0" smtClean="0"/>
              <a:t> </a:t>
            </a:r>
            <a:r>
              <a:rPr lang="en-US" dirty="0"/>
              <a:t>defines the shared interface for five of the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/>
              <a:t>Quackable</a:t>
            </a:r>
            <a:r>
              <a:rPr lang="en-US" dirty="0"/>
              <a:t> implementation has four roles to play: </a:t>
            </a:r>
            <a:r>
              <a:rPr lang="en-US" dirty="0" smtClean="0"/>
              <a:t>Leaf, </a:t>
            </a:r>
            <a:r>
              <a:rPr lang="en-US" dirty="0" err="1" smtClean="0"/>
              <a:t>ConcreteSubject</a:t>
            </a:r>
            <a:r>
              <a:rPr lang="en-US" dirty="0"/>
              <a:t>, </a:t>
            </a:r>
            <a:r>
              <a:rPr lang="en-US" dirty="0" err="1"/>
              <a:t>ConcreteComponent</a:t>
            </a:r>
            <a:r>
              <a:rPr lang="en-US" dirty="0"/>
              <a:t>, </a:t>
            </a:r>
            <a:r>
              <a:rPr lang="en-US" dirty="0" err="1"/>
              <a:t>ConcreteProduct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433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913" y="33327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Counting Roles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now see why names do not matter in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Imagine </a:t>
            </a:r>
            <a:r>
              <a:rPr lang="en-US" dirty="0"/>
              <a:t>giving </a:t>
            </a:r>
            <a:r>
              <a:rPr lang="en-US" dirty="0" err="1"/>
              <a:t>MallardDuck</a:t>
            </a:r>
            <a:r>
              <a:rPr lang="en-US" dirty="0"/>
              <a:t> the following </a:t>
            </a:r>
            <a:r>
              <a:rPr lang="en-US" dirty="0" smtClean="0"/>
              <a:t>name: </a:t>
            </a:r>
            <a:r>
              <a:rPr lang="en-US" dirty="0" err="1" smtClean="0"/>
              <a:t>MallardDuckLeafConcreteSubjectComponentProduct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Instead, </a:t>
            </a:r>
            <a:r>
              <a:rPr lang="en-US" dirty="0" smtClean="0"/>
              <a:t>it’s </a:t>
            </a:r>
            <a:r>
              <a:rPr lang="en-US" dirty="0"/>
              <a:t>the structure of the relationships between classes and </a:t>
            </a:r>
            <a:r>
              <a:rPr lang="en-US" dirty="0" smtClean="0"/>
              <a:t>the behaviors </a:t>
            </a:r>
            <a:r>
              <a:rPr lang="en-US" dirty="0"/>
              <a:t>implemented in their methods that make a pattern REAL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when these patterns live in your code, they provide multiple </a:t>
            </a:r>
            <a:r>
              <a:rPr lang="en-US" dirty="0" smtClean="0"/>
              <a:t>extension points </a:t>
            </a:r>
            <a:r>
              <a:rPr lang="en-US" dirty="0"/>
              <a:t>throughout your design. Need a new product, no problem. Need </a:t>
            </a:r>
            <a:r>
              <a:rPr lang="en-US" dirty="0" smtClean="0"/>
              <a:t>a new </a:t>
            </a:r>
            <a:r>
              <a:rPr lang="en-US" dirty="0"/>
              <a:t>observer, no problem. Need a new dynamic behavior, no problem.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097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Duck </a:t>
            </a:r>
            <a:r>
              <a:rPr lang="en-US" sz="4000" b="1" dirty="0" smtClean="0">
                <a:solidFill>
                  <a:srgbClr val="0070C0"/>
                </a:solidFill>
              </a:rPr>
              <a:t>Simulator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To avoid coding to an implementation</a:t>
            </a:r>
            <a:r>
              <a:rPr lang="en-US" dirty="0" smtClean="0"/>
              <a:t>, create a “</a:t>
            </a:r>
            <a:r>
              <a:rPr lang="en-US" dirty="0" err="1" smtClean="0"/>
              <a:t>Quackable</a:t>
            </a:r>
            <a:r>
              <a:rPr lang="en-US" dirty="0" smtClean="0"/>
              <a:t>”</a:t>
            </a:r>
            <a:endParaRPr lang="th-TH" dirty="0" smtClean="0"/>
          </a:p>
          <a:p>
            <a:pPr lvl="0"/>
            <a:r>
              <a:rPr lang="en-US" dirty="0" smtClean="0"/>
              <a:t>Interface and replace all instances of “duck” above with the word </a:t>
            </a:r>
            <a:r>
              <a:rPr lang="en-US" dirty="0" smtClean="0">
                <a:solidFill>
                  <a:prstClr val="black"/>
                </a:solidFill>
              </a:rPr>
              <a:t>“</a:t>
            </a:r>
            <a:r>
              <a:rPr lang="en-US" dirty="0" err="1" smtClean="0">
                <a:solidFill>
                  <a:prstClr val="black"/>
                </a:solidFill>
              </a:rPr>
              <a:t>Quackable</a:t>
            </a:r>
            <a:r>
              <a:rPr lang="en-US" dirty="0" smtClean="0">
                <a:solidFill>
                  <a:prstClr val="black"/>
                </a:solidFill>
              </a:rPr>
              <a:t>”.</a:t>
            </a:r>
            <a:endParaRPr lang="th-TH" dirty="0" smtClean="0">
              <a:solidFill>
                <a:prstClr val="black"/>
              </a:solidFill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58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8554"/>
            <a:ext cx="8069389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1: Need an </a:t>
            </a:r>
            <a:r>
              <a:rPr lang="en-US" sz="4000" b="1" dirty="0" smtClean="0">
                <a:solidFill>
                  <a:srgbClr val="0070C0"/>
                </a:solidFill>
              </a:rPr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simulator participants will implement this interface</a:t>
            </a:r>
          </a:p>
          <a:p>
            <a:endParaRPr lang="en-US" dirty="0" smtClean="0"/>
          </a:p>
          <a:p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505075"/>
            <a:ext cx="691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Duck </a:t>
            </a:r>
            <a:r>
              <a:rPr lang="en-US" sz="4000" b="1" dirty="0" smtClean="0">
                <a:solidFill>
                  <a:srgbClr val="0070C0"/>
                </a:solidFill>
              </a:rPr>
              <a:t>Simulator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 are to build a new Duck Simulator with the </a:t>
            </a:r>
            <a:r>
              <a:rPr lang="en-US" dirty="0" smtClean="0">
                <a:solidFill>
                  <a:srgbClr val="0070C0"/>
                </a:solidFill>
              </a:rPr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are the focus, but other water fowl (e.g. Geese) can join in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to keep track of how many times duck’s quack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duck creation such that all other requirements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ducks to band together into flocks and </a:t>
            </a:r>
            <a:r>
              <a:rPr lang="en-US" dirty="0" err="1" smtClean="0"/>
              <a:t>subflocks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68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 </a:t>
            </a:r>
            <a:r>
              <a:rPr lang="en-US" b="1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65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Requirements: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ADAPTER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 </a:t>
            </a:r>
            <a:r>
              <a:rPr lang="en-US" b="1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81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47825"/>
            <a:ext cx="70389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8554"/>
            <a:ext cx="5536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2: Need Participants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389" y="0"/>
            <a:ext cx="912961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3: Need </a:t>
            </a:r>
            <a:r>
              <a:rPr lang="en-US" sz="4000" b="1" dirty="0" smtClean="0">
                <a:solidFill>
                  <a:srgbClr val="0070C0"/>
                </a:solidFill>
              </a:rPr>
              <a:t>Adapter</a:t>
            </a:r>
          </a:p>
          <a:p>
            <a:endParaRPr lang="en-US" dirty="0"/>
          </a:p>
          <a:p>
            <a:r>
              <a:rPr lang="en-US" dirty="0"/>
              <a:t>All participants are now </a:t>
            </a:r>
            <a:r>
              <a:rPr lang="en-US" dirty="0" err="1" smtClean="0"/>
              <a:t>Quackables</a:t>
            </a:r>
            <a:r>
              <a:rPr lang="en-US" dirty="0" smtClean="0"/>
              <a:t>, allowing </a:t>
            </a:r>
            <a:r>
              <a:rPr lang="en-US" dirty="0"/>
              <a:t>us to treat them uniformly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62175"/>
            <a:ext cx="73818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1238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56</cp:revision>
  <dcterms:created xsi:type="dcterms:W3CDTF">2015-01-04T08:11:00Z</dcterms:created>
  <dcterms:modified xsi:type="dcterms:W3CDTF">2019-04-02T11:31:42Z</dcterms:modified>
</cp:coreProperties>
</file>