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97" r:id="rId3"/>
    <p:sldId id="394" r:id="rId4"/>
    <p:sldId id="380" r:id="rId5"/>
    <p:sldId id="451" r:id="rId6"/>
    <p:sldId id="461" r:id="rId7"/>
    <p:sldId id="462" r:id="rId8"/>
    <p:sldId id="400" r:id="rId9"/>
    <p:sldId id="401" r:id="rId10"/>
    <p:sldId id="447" r:id="rId11"/>
    <p:sldId id="448" r:id="rId12"/>
    <p:sldId id="457" r:id="rId13"/>
    <p:sldId id="458" r:id="rId14"/>
    <p:sldId id="459" r:id="rId15"/>
    <p:sldId id="460" r:id="rId16"/>
    <p:sldId id="449" r:id="rId17"/>
    <p:sldId id="431" r:id="rId18"/>
    <p:sldId id="454" r:id="rId19"/>
    <p:sldId id="455" r:id="rId20"/>
    <p:sldId id="439" r:id="rId21"/>
    <p:sldId id="440" r:id="rId22"/>
    <p:sldId id="456" r:id="rId23"/>
    <p:sldId id="452" r:id="rId24"/>
    <p:sldId id="453" r:id="rId2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10/04/62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680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10/04/62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10/04/62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10/04/62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10/04/62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10/04/62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10/04/62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10/04/62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10/04/62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10/04/62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10/04/62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10/04/62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10/04/62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Builder and Visitor Patterns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pic>
        <p:nvPicPr>
          <p:cNvPr id="3" name="Picture 9" descr="build0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18" y="1196752"/>
            <a:ext cx="38481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4293096"/>
            <a:ext cx="8534400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403225" indent="-28892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algn="just" eaLnBrk="1" hangingPunct="1">
              <a:buClr>
                <a:schemeClr val="bg2"/>
              </a:buClr>
              <a:buFont typeface="Wingdings" pitchFamily="2" charset="2"/>
              <a:buChar char="§"/>
            </a:pPr>
            <a:r>
              <a:rPr lang="bg-BG" altLang="th-TH" sz="2000" dirty="0">
                <a:latin typeface="Times New Roman" pitchFamily="18" charset="0"/>
              </a:rPr>
              <a:t>The client creates the </a:t>
            </a:r>
            <a:r>
              <a:rPr lang="bg-BG" altLang="th-TH" sz="2000" i="1" dirty="0">
                <a:latin typeface="Times New Roman" pitchFamily="18" charset="0"/>
              </a:rPr>
              <a:t>Director</a:t>
            </a:r>
            <a:r>
              <a:rPr lang="bg-BG" altLang="th-TH" sz="2000" dirty="0">
                <a:latin typeface="Times New Roman" pitchFamily="18" charset="0"/>
              </a:rPr>
              <a:t> object and configures it with the desired </a:t>
            </a:r>
            <a:r>
              <a:rPr lang="bg-BG" altLang="th-TH" sz="2000" i="1" dirty="0">
                <a:latin typeface="Times New Roman" pitchFamily="18" charset="0"/>
              </a:rPr>
              <a:t>Builder</a:t>
            </a:r>
            <a:r>
              <a:rPr lang="bg-BG" altLang="th-TH" sz="2000" dirty="0">
                <a:latin typeface="Times New Roman" pitchFamily="18" charset="0"/>
              </a:rPr>
              <a:t> object. </a:t>
            </a:r>
          </a:p>
          <a:p>
            <a:pPr lvl="1" algn="just" eaLnBrk="1" hangingPunct="1">
              <a:buClr>
                <a:schemeClr val="bg2"/>
              </a:buClr>
              <a:buFont typeface="Wingdings" pitchFamily="2" charset="2"/>
              <a:buChar char="§"/>
            </a:pPr>
            <a:r>
              <a:rPr lang="bg-BG" altLang="th-TH" sz="2000" i="1" dirty="0">
                <a:latin typeface="Times New Roman" pitchFamily="18" charset="0"/>
              </a:rPr>
              <a:t>Director</a:t>
            </a:r>
            <a:r>
              <a:rPr lang="bg-BG" altLang="th-TH" sz="2000" dirty="0">
                <a:latin typeface="Times New Roman" pitchFamily="18" charset="0"/>
              </a:rPr>
              <a:t> notifies the builder whenever a part of the product should be built. </a:t>
            </a:r>
          </a:p>
          <a:p>
            <a:pPr lvl="1" algn="just" eaLnBrk="1" hangingPunct="1">
              <a:buClr>
                <a:schemeClr val="bg2"/>
              </a:buClr>
              <a:buFont typeface="Wingdings" pitchFamily="2" charset="2"/>
              <a:buChar char="§"/>
            </a:pPr>
            <a:r>
              <a:rPr lang="bg-BG" altLang="th-TH" sz="2000" i="1" dirty="0">
                <a:latin typeface="Times New Roman" pitchFamily="18" charset="0"/>
              </a:rPr>
              <a:t>Builder</a:t>
            </a:r>
            <a:r>
              <a:rPr lang="bg-BG" altLang="th-TH" sz="2000" dirty="0">
                <a:latin typeface="Times New Roman" pitchFamily="18" charset="0"/>
              </a:rPr>
              <a:t> handles requests from the director and adds parts to the product. </a:t>
            </a:r>
          </a:p>
          <a:p>
            <a:pPr lvl="1" algn="just" eaLnBrk="1" hangingPunct="1">
              <a:buClr>
                <a:schemeClr val="bg2"/>
              </a:buClr>
              <a:buFont typeface="Wingdings" pitchFamily="2" charset="2"/>
              <a:buChar char="§"/>
            </a:pPr>
            <a:r>
              <a:rPr lang="bg-BG" altLang="th-TH" sz="2000" dirty="0">
                <a:latin typeface="Times New Roman" pitchFamily="18" charset="0"/>
              </a:rPr>
              <a:t>The client retrieves the product from the builder.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Sequence </a:t>
            </a:r>
            <a:r>
              <a:rPr lang="en-US" sz="3600" b="1" dirty="0">
                <a:solidFill>
                  <a:srgbClr val="0070C0"/>
                </a:solidFill>
              </a:rPr>
              <a:t>Diagram</a:t>
            </a:r>
            <a:endParaRPr lang="th-TH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6888" y="1828800"/>
            <a:ext cx="8229600" cy="3886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/** "Product" */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th-TH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private String dough = "";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private String sauce = "";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private String topping = "";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setDough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(String dough)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this.dough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= dough; }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setSauce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(String sauce)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this.sauce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= sauce; }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setTopping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(String topping)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this.topping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= topping; }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Pizza Builder Solution</a:t>
            </a:r>
            <a:endParaRPr lang="th-TH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96888" y="990600"/>
            <a:ext cx="8647112" cy="5410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th-TH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/** "Abstract Builder" */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abstract class </a:t>
            </a:r>
            <a:r>
              <a:rPr lang="en-US" altLang="th-TH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PizzaBuilder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protected </a:t>
            </a:r>
            <a:r>
              <a:rPr lang="en-US" altLang="th-TH" sz="18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th-TH" sz="18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getPizza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  return pizza; }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createNewPizzaProduct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  pizza = </a:t>
            </a:r>
            <a:r>
              <a:rPr lang="en-US" altLang="th-TH" sz="18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new Pizza(); 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th-TH" sz="18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buildDough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th-TH" sz="18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buildSauce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th-TH" sz="18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buildTopping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Pizza Builder Solution</a:t>
            </a:r>
            <a:endParaRPr lang="th-TH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549275" y="990600"/>
            <a:ext cx="8594725" cy="5410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/** "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ConcreteBuilder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" */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altLang="th-T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HawaiianPizzaBuilder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altLang="th-TH" sz="16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PizzaBuilder</a:t>
            </a:r>
            <a:r>
              <a:rPr lang="en-US" altLang="th-TH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buildDough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()   { 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pizza.setDough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cross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"); }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buildSauce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()   { 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pizza.setSauce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mild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"); }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buildTopping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() {  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pizza.setTopping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16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ham+pineapple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"); }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/** "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ConcreteBuilder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" */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altLang="th-T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SpicyPizzaBuilder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altLang="th-TH" sz="16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PizzaBuilder</a:t>
            </a:r>
            <a:r>
              <a:rPr lang="en-US" altLang="th-TH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buildDough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()   { 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pizza.setDough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pan baked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"); }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buildSauce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()   { 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pizza.setSauce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hot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"); }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buildTopping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pizza.setTopping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16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pepperoni+salami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"); }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Pizza Builder Solution</a:t>
            </a:r>
            <a:endParaRPr lang="th-TH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549275" y="990600"/>
            <a:ext cx="8594725" cy="5410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/** "Director" */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altLang="th-TH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Waiter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altLang="th-TH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PizzaBuilder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pizzaBuilder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setPizzaBuilder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PizzaBuilder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pb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pizzaBuilder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pb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th-TH" sz="18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getPizza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altLang="th-TH" sz="18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pizzaBuilder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th-TH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getPizza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(); }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constructPizza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pizzaBuilder.</a:t>
            </a:r>
            <a:r>
              <a:rPr lang="en-US" altLang="th-TH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createNewPizzaProduct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pizzaBuilder.</a:t>
            </a:r>
            <a:r>
              <a:rPr lang="en-US" altLang="th-TH" sz="18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buildDough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pizzaBuilder.</a:t>
            </a:r>
            <a:r>
              <a:rPr lang="en-US" altLang="th-TH" sz="18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buildSauce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th-TH" sz="1800" b="1" dirty="0" err="1">
                <a:latin typeface="Courier New" pitchFamily="49" charset="0"/>
                <a:cs typeface="Courier New" pitchFamily="49" charset="0"/>
              </a:rPr>
              <a:t>pizzaBuilder.</a:t>
            </a:r>
            <a:r>
              <a:rPr lang="en-US" altLang="th-TH" sz="18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buildTopping</a:t>
            </a: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th-TH" sz="1800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Pizza Builder Solution</a:t>
            </a:r>
            <a:endParaRPr lang="th-TH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46050" y="990600"/>
            <a:ext cx="8991600" cy="5410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/** A customer ordering a pizza. */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BuilderExample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Waiter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waiter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= new Waiter();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PizzaBuilder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hawaiianPizzaBuilder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th-T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HawaiianPizzaBuilder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PizzaBuilder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spicyPizzaBuilder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th-T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SpicyPizzaBuilder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waiter.</a:t>
            </a:r>
            <a:r>
              <a:rPr lang="en-US" altLang="th-T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setPizzaBuilder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hawaiianPizzaBuilder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waiter.</a:t>
            </a:r>
            <a:r>
              <a:rPr lang="en-US" altLang="th-T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constructPizza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th-TH" sz="1600" b="1" dirty="0" err="1">
                <a:latin typeface="Courier New" pitchFamily="49" charset="0"/>
                <a:cs typeface="Courier New" pitchFamily="49" charset="0"/>
              </a:rPr>
              <a:t>waiter.</a:t>
            </a:r>
            <a:r>
              <a:rPr lang="en-US" altLang="th-T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getPizza</a:t>
            </a: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th-TH" sz="1600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Pizza Builder Solution</a:t>
            </a:r>
            <a:endParaRPr lang="th-TH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Visitor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2721171" cy="304698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Behavioral </a:t>
            </a:r>
            <a:r>
              <a:rPr lang="en-US" sz="24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observer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terator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visitor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9832" y="709190"/>
            <a:ext cx="2952328" cy="292387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singleton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builder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707886"/>
            <a:ext cx="2746486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Structural Patterns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decorator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adapter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açade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omposite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bridge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723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Problem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980728"/>
            <a:ext cx="8496944" cy="138499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altLang="th-TH" dirty="0" smtClean="0">
                <a:cs typeface="Times New Roman" pitchFamily="18" charset="0"/>
              </a:rPr>
              <a:t>We want to perform new operations on</a:t>
            </a:r>
            <a:r>
              <a:rPr lang="en-US" dirty="0"/>
              <a:t> </a:t>
            </a:r>
            <a:r>
              <a:rPr lang="en-US" dirty="0" smtClean="0"/>
              <a:t>concrete classes and we </a:t>
            </a:r>
            <a:r>
              <a:rPr lang="en-US" dirty="0"/>
              <a:t>don’t want to “pollute” </a:t>
            </a:r>
            <a:r>
              <a:rPr lang="en-US" dirty="0" smtClean="0"/>
              <a:t>the classes </a:t>
            </a:r>
            <a:r>
              <a:rPr lang="en-US" dirty="0"/>
              <a:t>with these operations.</a:t>
            </a:r>
            <a:r>
              <a:rPr lang="en-US" altLang="th-TH" dirty="0" smtClean="0">
                <a:cs typeface="Times New Roman" pitchFamily="18" charset="0"/>
              </a:rPr>
              <a:t> </a:t>
            </a:r>
            <a:endParaRPr lang="en-US" altLang="th-TH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Example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74" y="1484784"/>
            <a:ext cx="59055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1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Example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08777"/>
            <a:ext cx="5280248" cy="602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 </a:t>
            </a:r>
            <a:r>
              <a:rPr lang="en-US" sz="4000" b="1" dirty="0" smtClean="0">
                <a:solidFill>
                  <a:srgbClr val="0070C0"/>
                </a:solidFill>
              </a:rPr>
              <a:t>principles</a:t>
            </a:r>
            <a:endParaRPr lang="en-US" sz="4000" b="1" dirty="0">
              <a:solidFill>
                <a:srgbClr val="0070C0"/>
              </a:solidFill>
            </a:endParaRPr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Visitor Pattern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228398"/>
            <a:ext cx="8784976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altLang="th-TH" sz="3600" dirty="0" smtClean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US" altLang="th-TH" sz="3600" dirty="0">
                <a:latin typeface="Times New Roman" pitchFamily="18" charset="0"/>
                <a:cs typeface="Times New Roman" pitchFamily="18" charset="0"/>
              </a:rPr>
              <a:t>for one or more operation to </a:t>
            </a:r>
            <a:r>
              <a:rPr lang="en-US" altLang="th-TH" sz="3600" dirty="0" smtClean="0">
                <a:latin typeface="Times New Roman" pitchFamily="18" charset="0"/>
                <a:cs typeface="Times New Roman" pitchFamily="18" charset="0"/>
              </a:rPr>
              <a:t>be applied </a:t>
            </a:r>
            <a:r>
              <a:rPr lang="en-US" altLang="th-TH" sz="3600" dirty="0">
                <a:latin typeface="Times New Roman" pitchFamily="18" charset="0"/>
                <a:cs typeface="Times New Roman" pitchFamily="18" charset="0"/>
              </a:rPr>
              <a:t>to a set of objects at </a:t>
            </a:r>
            <a:r>
              <a:rPr lang="en-US" altLang="th-TH" sz="3600" dirty="0" smtClean="0">
                <a:latin typeface="Times New Roman" pitchFamily="18" charset="0"/>
                <a:cs typeface="Times New Roman" pitchFamily="18" charset="0"/>
              </a:rPr>
              <a:t>runtime, decoupling </a:t>
            </a:r>
            <a:r>
              <a:rPr lang="en-US" altLang="th-TH" sz="3600" dirty="0">
                <a:latin typeface="Times New Roman" pitchFamily="18" charset="0"/>
                <a:cs typeface="Times New Roman" pitchFamily="18" charset="0"/>
              </a:rPr>
              <a:t>the operations from the object structure. </a:t>
            </a:r>
          </a:p>
        </p:txBody>
      </p:sp>
    </p:spTree>
    <p:extLst>
      <p:ext uri="{BB962C8B-B14F-4D97-AF65-F5344CB8AC3E}">
        <p14:creationId xmlns:p14="http://schemas.microsoft.com/office/powerpoint/2010/main" val="26277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Class Diagram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Visitor sch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1608"/>
            <a:ext cx="9181020" cy="516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30529" y="1412776"/>
            <a:ext cx="8784976" cy="470898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th-TH" b="1" u="sng" dirty="0"/>
              <a:t>Visitor</a:t>
            </a:r>
            <a:r>
              <a:rPr lang="en-US" altLang="th-TH" dirty="0"/>
              <a:t> – declares a visit operation for each class of </a:t>
            </a:r>
            <a:r>
              <a:rPr lang="en-US" altLang="th-TH" dirty="0" err="1"/>
              <a:t>ConcreteElement</a:t>
            </a:r>
            <a:r>
              <a:rPr lang="en-US" altLang="th-TH" dirty="0"/>
              <a:t> in the object structure</a:t>
            </a:r>
          </a:p>
          <a:p>
            <a:pPr>
              <a:lnSpc>
                <a:spcPct val="90000"/>
              </a:lnSpc>
              <a:defRPr/>
            </a:pPr>
            <a:endParaRPr lang="en-US" altLang="th-TH" dirty="0"/>
          </a:p>
          <a:p>
            <a:pPr>
              <a:lnSpc>
                <a:spcPct val="90000"/>
              </a:lnSpc>
              <a:defRPr/>
            </a:pPr>
            <a:r>
              <a:rPr lang="en-US" altLang="th-TH" b="1" u="sng" dirty="0" err="1"/>
              <a:t>ConcreteVisitor</a:t>
            </a:r>
            <a:r>
              <a:rPr lang="en-US" altLang="th-TH" dirty="0"/>
              <a:t> </a:t>
            </a:r>
            <a:r>
              <a:rPr lang="en-US" altLang="th-TH" dirty="0" smtClean="0"/>
              <a:t>– </a:t>
            </a:r>
            <a:r>
              <a:rPr lang="en-US" altLang="th-TH" dirty="0"/>
              <a:t>implements each operation declared by Visitor</a:t>
            </a:r>
          </a:p>
          <a:p>
            <a:pPr>
              <a:lnSpc>
                <a:spcPct val="90000"/>
              </a:lnSpc>
              <a:defRPr/>
            </a:pPr>
            <a:endParaRPr lang="en-US" altLang="th-TH" dirty="0"/>
          </a:p>
          <a:p>
            <a:pPr>
              <a:lnSpc>
                <a:spcPct val="90000"/>
              </a:lnSpc>
              <a:defRPr/>
            </a:pPr>
            <a:r>
              <a:rPr lang="en-US" altLang="th-TH" b="1" u="sng" dirty="0"/>
              <a:t>Element</a:t>
            </a:r>
            <a:r>
              <a:rPr lang="en-US" altLang="th-TH" dirty="0"/>
              <a:t> </a:t>
            </a:r>
            <a:r>
              <a:rPr lang="en-US" altLang="th-TH" dirty="0" smtClean="0"/>
              <a:t> </a:t>
            </a:r>
            <a:r>
              <a:rPr lang="en-US" altLang="th-TH" dirty="0"/>
              <a:t>– defines an Accept operation that takes a visitor as an </a:t>
            </a:r>
            <a:r>
              <a:rPr lang="en-US" altLang="th-TH" dirty="0" smtClean="0"/>
              <a:t>argument</a:t>
            </a:r>
          </a:p>
          <a:p>
            <a:pPr>
              <a:lnSpc>
                <a:spcPct val="90000"/>
              </a:lnSpc>
              <a:defRPr/>
            </a:pPr>
            <a:endParaRPr lang="en-US" altLang="th-TH" dirty="0"/>
          </a:p>
          <a:p>
            <a:pPr>
              <a:lnSpc>
                <a:spcPct val="90000"/>
              </a:lnSpc>
              <a:defRPr/>
            </a:pPr>
            <a:r>
              <a:rPr lang="en-US" altLang="th-TH" b="1" u="sng" dirty="0" err="1"/>
              <a:t>ConcreteElement</a:t>
            </a:r>
            <a:r>
              <a:rPr lang="en-US" altLang="th-TH" dirty="0"/>
              <a:t> </a:t>
            </a:r>
            <a:r>
              <a:rPr lang="en-US" altLang="th-TH" dirty="0" smtClean="0"/>
              <a:t> </a:t>
            </a:r>
            <a:r>
              <a:rPr lang="en-US" altLang="th-TH" dirty="0"/>
              <a:t>– implements an Accept operation that takes a visitor as an argument</a:t>
            </a:r>
          </a:p>
          <a:p>
            <a:pPr>
              <a:lnSpc>
                <a:spcPct val="90000"/>
              </a:lnSpc>
              <a:defRPr/>
            </a:pPr>
            <a:endParaRPr lang="en-US" altLang="th-TH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Participants</a:t>
            </a:r>
            <a:endParaRPr lang="th-TH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An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977" y="1504434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 class Parent {</a:t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abstract void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977" y="2433607"/>
            <a:ext cx="329930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Child1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Parent {</a:t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print(“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Child1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977" y="3793667"/>
            <a:ext cx="329930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Child2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Parent {</a:t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print(“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Child2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977" y="5153727"/>
            <a:ext cx="448071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Child1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Child1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c1.whoAmI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Child2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Child2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c2.whoAmI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876800"/>
            <a:ext cx="2519729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a visitor for </a:t>
            </a:r>
          </a:p>
          <a:p>
            <a:r>
              <a:rPr lang="en-US" sz="2400" dirty="0" smtClean="0"/>
              <a:t>method </a:t>
            </a:r>
            <a:r>
              <a:rPr lang="en-US" sz="2400" dirty="0" err="1" smtClean="0"/>
              <a:t>whoAmI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4434"/>
            <a:ext cx="3860813" cy="19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Solution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416" y="1490966"/>
            <a:ext cx="437331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 class Parent {</a:t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abstract void accept(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WamIVisitor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16" y="2408519"/>
            <a:ext cx="351410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Child1 extends Parent {</a:t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accept(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WamIVisitor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v.visit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416" y="3756959"/>
            <a:ext cx="351410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Child2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Parent {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WamIVisitor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v.visit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16" y="5105400"/>
            <a:ext cx="448071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Child1 c1 = new Child1();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c1.accept(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WamIVisitor.instance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Child2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Child2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c2.accept(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WamIVisitor.instance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1117" y="4028182"/>
            <a:ext cx="362150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WamIVisitor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WamIVisitor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WamIVisitor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visit(Child1 c)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print(“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Child1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visit(Child2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print(“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Child2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36" y="1490966"/>
            <a:ext cx="4179675" cy="15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Builder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2721171" cy="304698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Behavioral </a:t>
            </a:r>
            <a:r>
              <a:rPr lang="en-US" sz="24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observer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Template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/>
              <a:t>null </a:t>
            </a:r>
            <a:r>
              <a:rPr lang="en-US" sz="2400" smtClean="0"/>
              <a:t>object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iterator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59832" y="709190"/>
            <a:ext cx="2952328" cy="292387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</a:t>
            </a:r>
            <a:r>
              <a:rPr lang="en-US" sz="24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builder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707886"/>
            <a:ext cx="2746486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Structural Patterns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decorator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adapter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açade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omposite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bridge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8345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Problem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443841"/>
            <a:ext cx="8496944" cy="138499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We want to isolate implementation of a </a:t>
            </a:r>
            <a:r>
              <a:rPr lang="en-US" b="1" dirty="0"/>
              <a:t>complex object, so that </a:t>
            </a:r>
            <a:r>
              <a:rPr lang="en-US" b="1" dirty="0" smtClean="0"/>
              <a:t>its construction process is the same as of another complex object.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Example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4365104"/>
            <a:ext cx="849694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altLang="th-TH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HawaiianPizza</a:t>
            </a: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Pizza </a:t>
            </a:r>
            <a:r>
              <a:rPr lang="en-US" altLang="th-TH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th-TH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th-TH" sz="2400" b="1" dirty="0" err="1" smtClean="0">
                <a:latin typeface="Courier New" pitchFamily="49" charset="0"/>
                <a:cs typeface="Courier New" pitchFamily="49" charset="0"/>
              </a:rPr>
              <a:t>pizza.setDough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cross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buFont typeface="Wingdings" pitchFamily="2" charset="2"/>
              <a:buNone/>
            </a:pP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2400" b="1" dirty="0" err="1" smtClean="0">
                <a:latin typeface="Courier New" pitchFamily="49" charset="0"/>
                <a:cs typeface="Courier New" pitchFamily="49" charset="0"/>
              </a:rPr>
              <a:t>pizza.setSauce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mild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buFont typeface="Wingdings" pitchFamily="2" charset="2"/>
              <a:buNone/>
            </a:pPr>
            <a:r>
              <a:rPr lang="en-US" altLang="th-TH" sz="24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th-TH" sz="2400" b="1" smtClean="0">
                <a:latin typeface="Courier New" pitchFamily="49" charset="0"/>
                <a:cs typeface="Courier New" pitchFamily="49" charset="0"/>
              </a:rPr>
              <a:t> 	pizza.setTopping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24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ham+pineapple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"); </a:t>
            </a: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216" y="478904"/>
            <a:ext cx="8229600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/** "Product" */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th-TH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private String dough = "";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private String sauce = "";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private String topping = "";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setDough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(String dough)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this.dough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= dough; }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setSauce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(String sauce)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this.sauce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= sauce; }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setTopping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(String topping)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this.topping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= topping; }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389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Example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4365104"/>
            <a:ext cx="849694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altLang="th-TH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SpicyPizza</a:t>
            </a:r>
            <a:endParaRPr lang="en-US" altLang="th-TH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h-TH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Pizza </a:t>
            </a:r>
            <a:r>
              <a:rPr lang="en-US" altLang="th-TH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th-TH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th-TH" sz="2400" b="1" dirty="0" err="1" smtClean="0">
                <a:latin typeface="Courier New" pitchFamily="49" charset="0"/>
                <a:cs typeface="Courier New" pitchFamily="49" charset="0"/>
              </a:rPr>
              <a:t>pizza.setDough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pan baked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");  </a:t>
            </a:r>
            <a:endParaRPr lang="en-US" altLang="th-TH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2400" b="1" dirty="0" err="1" smtClean="0">
                <a:latin typeface="Courier New" pitchFamily="49" charset="0"/>
                <a:cs typeface="Courier New" pitchFamily="49" charset="0"/>
              </a:rPr>
              <a:t>pizza.setSauce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hot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th-TH" sz="2400" b="1" dirty="0" err="1" smtClean="0">
                <a:latin typeface="Courier New" pitchFamily="49" charset="0"/>
                <a:cs typeface="Courier New" pitchFamily="49" charset="0"/>
              </a:rPr>
              <a:t>pizza.setTopping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24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pepperoni+salami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216" y="478904"/>
            <a:ext cx="8229600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/** "Product" */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th-TH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private String dough = "";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private String sauce = "";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private String topping = "";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setDough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(String dough)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this.dough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= dough; }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setSauce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(String sauce)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this.sauce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= sauce; }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setTopping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(String topping) {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  <a:cs typeface="Courier New" pitchFamily="49" charset="0"/>
              </a:rPr>
              <a:t>this.topping</a:t>
            </a: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 = topping; }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th-TH" sz="18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747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Example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812" y="2708920"/>
            <a:ext cx="849694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altLang="th-TH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SpicyPizza</a:t>
            </a:r>
            <a:endParaRPr lang="en-US" altLang="th-TH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h-TH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Pizza </a:t>
            </a:r>
            <a:r>
              <a:rPr lang="en-US" altLang="th-TH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th-TH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th-TH" sz="2400" b="1" dirty="0" err="1" smtClean="0">
                <a:latin typeface="Courier New" pitchFamily="49" charset="0"/>
                <a:cs typeface="Courier New" pitchFamily="49" charset="0"/>
              </a:rPr>
              <a:t>pizza.setDough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pan baked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");  </a:t>
            </a:r>
            <a:endParaRPr lang="en-US" altLang="th-TH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2400" b="1" dirty="0" err="1" smtClean="0">
                <a:latin typeface="Courier New" pitchFamily="49" charset="0"/>
                <a:cs typeface="Courier New" pitchFamily="49" charset="0"/>
              </a:rPr>
              <a:t>pizza.setSauce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hot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th-TH" sz="2400" b="1" dirty="0" err="1" smtClean="0">
                <a:latin typeface="Courier New" pitchFamily="49" charset="0"/>
                <a:cs typeface="Courier New" pitchFamily="49" charset="0"/>
              </a:rPr>
              <a:t>pizza.setTopping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24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pepperoni+salami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74440" y="619544"/>
            <a:ext cx="849694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altLang="th-TH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HawaiianPizza</a:t>
            </a: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Pizza </a:t>
            </a:r>
            <a:r>
              <a:rPr lang="en-US" altLang="th-TH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th-TH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th-TH" sz="2400" b="1" dirty="0" err="1" smtClean="0">
                <a:latin typeface="Courier New" pitchFamily="49" charset="0"/>
                <a:cs typeface="Courier New" pitchFamily="49" charset="0"/>
              </a:rPr>
              <a:t>pizza.setDough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cross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buFont typeface="Wingdings" pitchFamily="2" charset="2"/>
              <a:buNone/>
            </a:pP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2400" b="1" dirty="0" err="1" smtClean="0">
                <a:latin typeface="Courier New" pitchFamily="49" charset="0"/>
                <a:cs typeface="Courier New" pitchFamily="49" charset="0"/>
              </a:rPr>
              <a:t>pizza.setSauce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mild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buFont typeface="Wingdings" pitchFamily="2" charset="2"/>
              <a:buNone/>
            </a:pP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th-TH" sz="2400" b="1" dirty="0" err="1" smtClean="0">
                <a:latin typeface="Courier New" pitchFamily="49" charset="0"/>
                <a:cs typeface="Courier New" pitchFamily="49" charset="0"/>
              </a:rPr>
              <a:t>pizza.setTopping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24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ham+pineapple</a:t>
            </a: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"); 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74440" y="4779887"/>
            <a:ext cx="8496944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 want to separate </a:t>
            </a:r>
            <a:r>
              <a:rPr lang="en-US" altLang="th-TH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HawaiianPizza</a:t>
            </a: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altLang="th-TH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SpicyPizza</a:t>
            </a:r>
            <a:r>
              <a:rPr lang="en-US" altLang="th-TH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from their implementations.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the same construction process can create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 pizzas (representations).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Builder Pattern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228398"/>
            <a:ext cx="8784976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Separates </a:t>
            </a:r>
            <a:r>
              <a:rPr lang="en-US" sz="3600" b="1" dirty="0">
                <a:solidFill>
                  <a:srgbClr val="FF0000"/>
                </a:solidFill>
              </a:rPr>
              <a:t>the construction of a complex object </a:t>
            </a:r>
            <a:r>
              <a:rPr lang="en-US" sz="3600" b="1" dirty="0"/>
              <a:t>from </a:t>
            </a:r>
            <a:r>
              <a:rPr lang="en-US" sz="3600" b="1" dirty="0">
                <a:solidFill>
                  <a:srgbClr val="FF0000"/>
                </a:solidFill>
              </a:rPr>
              <a:t>its representation </a:t>
            </a:r>
            <a:r>
              <a:rPr lang="en-US" sz="3600" b="1" dirty="0"/>
              <a:t>so that the same construction process can create different representations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342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Class Diagram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854440" cy="276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4191000"/>
            <a:ext cx="8534400" cy="2133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4488" indent="-344488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buFont typeface="Wingdings" pitchFamily="2" charset="2"/>
              <a:buChar char="§"/>
            </a:pPr>
            <a:r>
              <a:rPr lang="bg-BG" altLang="th-TH" sz="2000" b="1" dirty="0">
                <a:latin typeface="Times New Roman" pitchFamily="18" charset="0"/>
              </a:rPr>
              <a:t>Builder</a:t>
            </a:r>
            <a:r>
              <a:rPr lang="bg-BG" altLang="th-TH" sz="2000" dirty="0">
                <a:latin typeface="Times New Roman" pitchFamily="18" charset="0"/>
              </a:rPr>
              <a:t> </a:t>
            </a:r>
            <a:r>
              <a:rPr lang="en-US" altLang="th-TH" sz="2000" dirty="0">
                <a:latin typeface="Times New Roman" pitchFamily="18" charset="0"/>
              </a:rPr>
              <a:t>- </a:t>
            </a:r>
            <a:r>
              <a:rPr lang="bg-BG" altLang="th-TH" sz="2000" dirty="0">
                <a:latin typeface="Times New Roman" pitchFamily="18" charset="0"/>
              </a:rPr>
              <a:t>specifies an abstract interface for creating parts of a </a:t>
            </a:r>
            <a:r>
              <a:rPr lang="bg-BG" altLang="th-TH" sz="2000" b="1" dirty="0">
                <a:latin typeface="Times New Roman" pitchFamily="18" charset="0"/>
              </a:rPr>
              <a:t>Product</a:t>
            </a:r>
            <a:r>
              <a:rPr lang="bg-BG" altLang="th-TH" sz="2000" dirty="0">
                <a:latin typeface="Times New Roman" pitchFamily="18" charset="0"/>
              </a:rPr>
              <a:t> object. 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bg-BG" altLang="th-TH" sz="2000" b="1" dirty="0">
                <a:latin typeface="Times New Roman" pitchFamily="18" charset="0"/>
              </a:rPr>
              <a:t>ConcreteBuilder</a:t>
            </a:r>
            <a:r>
              <a:rPr lang="en-US" altLang="th-TH" sz="2000" b="1" dirty="0">
                <a:latin typeface="Times New Roman" pitchFamily="18" charset="0"/>
              </a:rPr>
              <a:t> -</a:t>
            </a:r>
            <a:r>
              <a:rPr lang="en-US" altLang="th-TH" sz="2000" dirty="0">
                <a:latin typeface="Times New Roman" pitchFamily="18" charset="0"/>
              </a:rPr>
              <a:t> </a:t>
            </a:r>
            <a:r>
              <a:rPr lang="bg-BG" altLang="th-TH" sz="2000" dirty="0">
                <a:latin typeface="Times New Roman" pitchFamily="18" charset="0"/>
              </a:rPr>
              <a:t>constructs and assembles parts of the product by implementing the Builder interface.</a:t>
            </a:r>
            <a:r>
              <a:rPr lang="en-US" altLang="th-TH" sz="2000" dirty="0">
                <a:latin typeface="Times New Roman" pitchFamily="18" charset="0"/>
              </a:rPr>
              <a:t> Also, it d</a:t>
            </a:r>
            <a:r>
              <a:rPr lang="bg-BG" altLang="th-TH" sz="2000" dirty="0">
                <a:latin typeface="Times New Roman" pitchFamily="18" charset="0"/>
              </a:rPr>
              <a:t>efines and keeps track of the representation it creates</a:t>
            </a:r>
            <a:r>
              <a:rPr lang="en-US" altLang="th-TH" sz="2000" dirty="0">
                <a:latin typeface="Times New Roman" pitchFamily="18" charset="0"/>
              </a:rPr>
              <a:t> and p</a:t>
            </a:r>
            <a:r>
              <a:rPr lang="bg-BG" altLang="th-TH" sz="2000" dirty="0">
                <a:latin typeface="Times New Roman" pitchFamily="18" charset="0"/>
              </a:rPr>
              <a:t>rovides an interface for retrieving the product </a:t>
            </a:r>
            <a:r>
              <a:rPr lang="en-US" altLang="th-TH" sz="2000" dirty="0">
                <a:latin typeface="Times New Roman" pitchFamily="18" charset="0"/>
              </a:rPr>
              <a:t>.</a:t>
            </a:r>
            <a:r>
              <a:rPr lang="bg-BG" altLang="th-TH" sz="2000" dirty="0">
                <a:latin typeface="Times New Roman" pitchFamily="18" charset="0"/>
              </a:rPr>
              <a:t> 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bg-BG" altLang="th-TH" sz="2000" b="1" dirty="0">
                <a:latin typeface="Times New Roman" pitchFamily="18" charset="0"/>
              </a:rPr>
              <a:t>Director</a:t>
            </a:r>
            <a:r>
              <a:rPr lang="bg-BG" altLang="th-TH" sz="2000" dirty="0">
                <a:latin typeface="Times New Roman" pitchFamily="18" charset="0"/>
              </a:rPr>
              <a:t> </a:t>
            </a:r>
            <a:r>
              <a:rPr lang="en-US" altLang="th-TH" sz="2000" dirty="0">
                <a:latin typeface="Times New Roman" pitchFamily="18" charset="0"/>
              </a:rPr>
              <a:t>- </a:t>
            </a:r>
            <a:r>
              <a:rPr lang="bg-BG" altLang="th-TH" sz="2000" dirty="0">
                <a:latin typeface="Times New Roman" pitchFamily="18" charset="0"/>
              </a:rPr>
              <a:t>constructs an object using the Builder interface. 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bg-BG" altLang="th-TH" sz="2000" b="1" dirty="0">
                <a:latin typeface="Times New Roman" pitchFamily="18" charset="0"/>
              </a:rPr>
              <a:t>Product</a:t>
            </a:r>
            <a:r>
              <a:rPr lang="bg-BG" altLang="th-TH" sz="2000" dirty="0">
                <a:latin typeface="Times New Roman" pitchFamily="18" charset="0"/>
              </a:rPr>
              <a:t> </a:t>
            </a:r>
            <a:r>
              <a:rPr lang="en-US" altLang="th-TH" sz="2000" dirty="0">
                <a:latin typeface="Times New Roman" pitchFamily="18" charset="0"/>
              </a:rPr>
              <a:t>- </a:t>
            </a:r>
            <a:r>
              <a:rPr lang="bg-BG" altLang="th-TH" sz="2000" dirty="0">
                <a:latin typeface="Times New Roman" pitchFamily="18" charset="0"/>
              </a:rPr>
              <a:t>represents the complex object under construction. </a:t>
            </a:r>
          </a:p>
        </p:txBody>
      </p:sp>
    </p:spTree>
    <p:extLst>
      <p:ext uri="{BB962C8B-B14F-4D97-AF65-F5344CB8AC3E}">
        <p14:creationId xmlns:p14="http://schemas.microsoft.com/office/powerpoint/2010/main" val="42585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9883</TotalTime>
  <Words>1072</Words>
  <Application>Microsoft Office PowerPoint</Application>
  <PresentationFormat>On-screen Show (4:3)</PresentationFormat>
  <Paragraphs>273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Example</vt:lpstr>
      <vt:lpstr>A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266</cp:revision>
  <dcterms:created xsi:type="dcterms:W3CDTF">2015-01-04T08:11:00Z</dcterms:created>
  <dcterms:modified xsi:type="dcterms:W3CDTF">2019-04-10T01:33:35Z</dcterms:modified>
</cp:coreProperties>
</file>