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63" r:id="rId3"/>
    <p:sldId id="353" r:id="rId4"/>
    <p:sldId id="354" r:id="rId5"/>
    <p:sldId id="355" r:id="rId6"/>
    <p:sldId id="356" r:id="rId7"/>
    <p:sldId id="357" r:id="rId8"/>
    <p:sldId id="358" r:id="rId9"/>
    <p:sldId id="302" r:id="rId10"/>
    <p:sldId id="359" r:id="rId11"/>
    <p:sldId id="361" r:id="rId12"/>
    <p:sldId id="362" r:id="rId13"/>
    <p:sldId id="306" r:id="rId14"/>
    <p:sldId id="307" r:id="rId15"/>
    <p:sldId id="308" r:id="rId16"/>
    <p:sldId id="309" r:id="rId17"/>
    <p:sldId id="310" r:id="rId18"/>
    <p:sldId id="312" r:id="rId19"/>
    <p:sldId id="313" r:id="rId20"/>
    <p:sldId id="314" r:id="rId21"/>
    <p:sldId id="316" r:id="rId22"/>
    <p:sldId id="317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10/04/62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B8FC-FAA9-4F54-A6BE-733D6533C124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CD3F-A136-48FE-A999-C367BD05C0B1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59CC-1EE3-4903-A01C-1E17F5683E5F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FBD4-9E92-4A9D-AE0A-704C1E22EDA4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AB81-3120-4BAD-9113-EB963DE2025F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1205-0261-4AE4-92C3-69382D65DCBA}" type="datetime1">
              <a:rPr lang="th-TH" smtClean="0"/>
              <a:t>10/04/62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EA19-A3AD-4C7F-9003-7799B3D1622F}" type="datetime1">
              <a:rPr lang="th-TH" smtClean="0"/>
              <a:t>10/04/62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190A-BC07-408F-9562-AECD49993BA7}" type="datetime1">
              <a:rPr lang="th-TH" smtClean="0"/>
              <a:t>10/04/62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EB87-21F7-4994-9CC9-CA8E42696696}" type="datetime1">
              <a:rPr lang="th-TH" smtClean="0"/>
              <a:t>10/04/62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1A53-2AA3-49FE-850C-251D7313FA68}" type="datetime1">
              <a:rPr lang="th-TH" smtClean="0"/>
              <a:t>10/04/62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23D4-A003-4F7B-A7A0-411C17DD2E36}" type="datetime1">
              <a:rPr lang="th-TH" smtClean="0"/>
              <a:t>10/04/62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87A0-3DBF-4670-9077-CF572860C56D}" type="datetime1">
              <a:rPr lang="th-TH" smtClean="0"/>
              <a:t>10/04/62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Dependency Injection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80728"/>
            <a:ext cx="9036496" cy="5816977"/>
          </a:xfrm>
          <a:prstGeom prst="rect">
            <a:avLst/>
          </a:prstGeom>
          <a:solidFill>
            <a:srgbClr val="FFFFCC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MovieFinder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finder;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this.finder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TabDelimitedMovieFinder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movies.txt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r>
              <a:rPr lang="th-T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h-TH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h-TH" sz="2400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th-TH" sz="2400" dirty="0" smtClean="0">
                <a:latin typeface="Times New Roman" panose="02020603050405020304" pitchFamily="18" charset="0"/>
              </a:rPr>
              <a:t> …}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TabDelimitedMovieFinder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concrete class</a:t>
            </a:r>
            <a:endParaRPr lang="th-TH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movies.txt –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hard-coded string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these two concrete dependencies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The name of the movie database cannot be changed without causing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changed and recompiled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of the database cannot be changed without causing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changed to reference the name of the new concrete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MovieFinder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th-TH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80728"/>
            <a:ext cx="9144000" cy="544764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Target: loose-coupling Code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MovieFinder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finder;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MoveFinder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this.finder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finder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th-TH" b="1" dirty="0" smtClean="0">
                <a:latin typeface="Times New Roman" panose="02020603050405020304" pitchFamily="18" charset="0"/>
              </a:rPr>
              <a:t>}</a:t>
            </a:r>
            <a:endParaRPr lang="th-TH" b="1" dirty="0">
              <a:latin typeface="Times New Roman" panose="02020603050405020304" pitchFamily="18" charset="0"/>
            </a:endParaRPr>
          </a:p>
          <a:p>
            <a:pPr lvl="1"/>
            <a:r>
              <a:rPr lang="th-TH" dirty="0" smtClean="0">
                <a:latin typeface="Times New Roman" panose="02020603050405020304" pitchFamily="18" charset="0"/>
              </a:rPr>
              <a:t>…</a:t>
            </a:r>
            <a:endParaRPr lang="th-TH" dirty="0">
              <a:latin typeface="Times New Roman" panose="02020603050405020304" pitchFamily="18" charset="0"/>
            </a:endParaRPr>
          </a:p>
          <a:p>
            <a:r>
              <a:rPr lang="th-TH" dirty="0" smtClean="0">
                <a:latin typeface="Times New Roman" panose="02020603050405020304" pitchFamily="18" charset="0"/>
              </a:rPr>
              <a:t>}</a:t>
            </a:r>
            <a:endParaRPr lang="th-TH" dirty="0">
              <a:latin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furthermore, nowhere in our source code should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“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TabDelimitedMovieFinder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movies.txt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appear…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nowhere!</a:t>
            </a:r>
            <a:endParaRPr lang="th-TH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80728"/>
            <a:ext cx="9144000" cy="507831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Target: loose-coupling Code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to see code like this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setMovieLister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this.lister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List&lt;Movie&gt;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findWithDirector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director) {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lister.findMoviesWithDirector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(director);</a:t>
            </a:r>
          </a:p>
          <a:p>
            <a:pPr lvl="1"/>
            <a:r>
              <a:rPr lang="th-TH" sz="2000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Main().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findWithDirector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// add code to print list of movies</a:t>
            </a:r>
          </a:p>
          <a:p>
            <a:r>
              <a:rPr lang="th-TH" sz="2000" dirty="0">
                <a:latin typeface="Times New Roman" panose="02020603050405020304" pitchFamily="18" charset="0"/>
              </a:rPr>
              <a:t>}</a:t>
            </a:r>
          </a:p>
          <a:p>
            <a:r>
              <a:rPr lang="th-TH" sz="200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1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4846" y="1817415"/>
            <a:ext cx="9144000" cy="366254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MovieFinder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finder) {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this.finder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finder;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setMovieLister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this.lister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th-TH" sz="20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dependency injection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08160"/>
            <a:ext cx="9144000" cy="34163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MovieFinder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finder) {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this.finder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finder;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indicates its dependency via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constructor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 need a </a:t>
            </a:r>
            <a:r>
              <a:rPr lang="en-US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MovieFinder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endParaRPr lang="th-TH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dependency injection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40" y="1369605"/>
            <a:ext cx="9144000" cy="273921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setMovieLister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this.lister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Main class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indicated its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dependency via a setter (“I need a </a:t>
            </a:r>
            <a:r>
              <a:rPr lang="en-US" sz="32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MovieLister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”)</a:t>
            </a:r>
            <a:endParaRPr lang="th-TH" sz="32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dependency injection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07" y="1700808"/>
            <a:ext cx="9144000" cy="458587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here is that classes in an application indicate their dependencies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very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ways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NEEDS-A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MovieFinder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NEEDS-A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third party injects (or inserts) a class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meet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dependency 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</a:t>
            </a:r>
            <a:endParaRPr lang="th-TH" sz="36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dependency injection?</a:t>
            </a:r>
          </a:p>
        </p:txBody>
      </p:sp>
    </p:spTree>
    <p:extLst>
      <p:ext uri="{BB962C8B-B14F-4D97-AF65-F5344CB8AC3E}">
        <p14:creationId xmlns:p14="http://schemas.microsoft.com/office/powerpoint/2010/main" val="20351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08160"/>
            <a:ext cx="9144000" cy="34163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</a:rPr>
              <a:t>The </a:t>
            </a:r>
            <a:r>
              <a:rPr lang="en-US" sz="3600" dirty="0">
                <a:latin typeface="Times New Roman" panose="02020603050405020304" pitchFamily="18" charset="0"/>
              </a:rPr>
              <a:t>“third party” is known as a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“Inversion of Control container”</a:t>
            </a:r>
            <a:r>
              <a:rPr lang="en-US" sz="3600" dirty="0">
                <a:latin typeface="Times New Roman" panose="02020603050405020304" pitchFamily="18" charset="0"/>
              </a:rPr>
              <a:t> or </a:t>
            </a:r>
            <a:r>
              <a:rPr lang="en-US" sz="3600" dirty="0" smtClean="0">
                <a:latin typeface="Times New Roman" panose="02020603050405020304" pitchFamily="18" charset="0"/>
              </a:rPr>
              <a:t>a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“dependency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injection framework”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</a:rPr>
              <a:t>There </a:t>
            </a:r>
            <a:r>
              <a:rPr lang="en-US" sz="3600" dirty="0">
                <a:latin typeface="Times New Roman" panose="02020603050405020304" pitchFamily="18" charset="0"/>
              </a:rPr>
              <a:t>are many such frameworks; one example is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Spring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</a:rPr>
              <a:t>which has </a:t>
            </a:r>
            <a:r>
              <a:rPr lang="en-US" sz="3600" dirty="0" smtClean="0">
                <a:latin typeface="Times New Roman" panose="02020603050405020304" pitchFamily="18" charset="0"/>
              </a:rPr>
              <a:t>been around </a:t>
            </a:r>
            <a:r>
              <a:rPr lang="en-US" sz="3600" dirty="0">
                <a:latin typeface="Times New Roman" panose="02020603050405020304" pitchFamily="18" charset="0"/>
              </a:rPr>
              <a:t>in some form since October 2002</a:t>
            </a:r>
            <a:endParaRPr lang="th-TH" sz="36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dependency injection?</a:t>
            </a:r>
          </a:p>
        </p:txBody>
      </p:sp>
    </p:spTree>
    <p:extLst>
      <p:ext uri="{BB962C8B-B14F-4D97-AF65-F5344CB8AC3E}">
        <p14:creationId xmlns:p14="http://schemas.microsoft.com/office/powerpoint/2010/main" val="22595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00808"/>
            <a:ext cx="9144000" cy="501675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Take</a:t>
            </a:r>
            <a:endParaRPr lang="en-US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set of components (concrete classes </a:t>
            </a:r>
            <a:r>
              <a:rPr lang="en-US" dirty="0" smtClean="0"/>
              <a:t>+ interfaces</a:t>
            </a:r>
            <a:r>
              <a:rPr lang="en-US" dirty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Add</a:t>
            </a:r>
            <a:endParaRPr lang="en-US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set of configuration metadata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Provide </a:t>
            </a:r>
            <a:r>
              <a:rPr lang="en-US" b="1" dirty="0">
                <a:solidFill>
                  <a:srgbClr val="FF0000"/>
                </a:solidFill>
              </a:rPr>
              <a:t>that 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dependency injection framework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finish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small set of bootstrap code that gets access to an </a:t>
            </a:r>
            <a:r>
              <a:rPr lang="en-US" b="1" dirty="0" err="1">
                <a:solidFill>
                  <a:srgbClr val="FF0000"/>
                </a:solidFill>
              </a:rPr>
              <a:t>IoC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(Inverse of Control) container</a:t>
            </a:r>
            <a:r>
              <a:rPr lang="en-US" dirty="0" smtClean="0"/>
              <a:t>, retrieves </a:t>
            </a:r>
            <a:r>
              <a:rPr lang="en-US" dirty="0"/>
              <a:t>the first object from that container by supplying the name of </a:t>
            </a:r>
            <a:r>
              <a:rPr lang="en-US" dirty="0" smtClean="0"/>
              <a:t>a generic </a:t>
            </a:r>
            <a:r>
              <a:rPr lang="en-US" dirty="0"/>
              <a:t>interface, and invokes a method to kick things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72816"/>
            <a:ext cx="9144000" cy="378565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Spring-specific code to create an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of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endParaRPr lang="en-US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testWithSpring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Exception {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FileSystemXmlApplicationContext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spring.xml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ctx.getBean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movies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lister.moviesDirectedBy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("Terry Gilliam");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Spring-specific code 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12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</a:t>
            </a:r>
            <a:r>
              <a:rPr lang="en-US" sz="4000" b="1" dirty="0" smtClean="0">
                <a:solidFill>
                  <a:srgbClr val="0070C0"/>
                </a:solidFill>
              </a:rPr>
              <a:t>principles</a:t>
            </a:r>
            <a:endParaRPr lang="en-US" sz="4000" b="1" dirty="0">
              <a:solidFill>
                <a:srgbClr val="0070C0"/>
              </a:solidFill>
            </a:endParaRPr>
          </a:p>
          <a:p>
            <a:pPr algn="ctr"/>
            <a:endParaRPr lang="en-US" sz="4000" b="1" dirty="0" smtClean="0"/>
          </a:p>
          <a:p>
            <a:pPr algn="ctr"/>
            <a:endParaRPr lang="en-US" sz="4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High-level principles </a:t>
            </a:r>
            <a:endParaRPr lang="en-US" b="1" dirty="0"/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</a:t>
            </a:r>
            <a:r>
              <a:rPr lang="en-US" dirty="0" smtClean="0"/>
              <a:t>Responsibility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</a:t>
            </a:r>
            <a:endParaRPr lang="en-US" dirty="0"/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b="1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ependency </a:t>
            </a:r>
            <a:r>
              <a:rPr lang="en-US" b="1" dirty="0" smtClean="0"/>
              <a:t>Inversion</a:t>
            </a:r>
          </a:p>
          <a:p>
            <a:endParaRPr lang="en-US" dirty="0" smtClean="0"/>
          </a:p>
          <a:p>
            <a:r>
              <a:rPr lang="en-US" b="1" dirty="0" smtClean="0"/>
              <a:t>Low-level </a:t>
            </a:r>
            <a:r>
              <a:rPr lang="en-US" b="1" dirty="0"/>
              <a:t>principles 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‣ Encapsulate what varies</a:t>
            </a:r>
          </a:p>
          <a:p>
            <a:r>
              <a:rPr lang="en-US" b="1" dirty="0">
                <a:solidFill>
                  <a:srgbClr val="FF0000"/>
                </a:solidFill>
              </a:rPr>
              <a:t>‣ </a:t>
            </a:r>
            <a:r>
              <a:rPr lang="en-US" b="1" dirty="0" smtClean="0">
                <a:solidFill>
                  <a:srgbClr val="FF0000"/>
                </a:solidFill>
              </a:rPr>
              <a:t>Program </a:t>
            </a:r>
            <a:r>
              <a:rPr lang="en-US" b="1" dirty="0">
                <a:solidFill>
                  <a:srgbClr val="FF0000"/>
                </a:solidFill>
              </a:rPr>
              <a:t>to interfaces, not </a:t>
            </a:r>
            <a:r>
              <a:rPr lang="en-US" b="1" dirty="0" smtClean="0">
                <a:solidFill>
                  <a:srgbClr val="FF0000"/>
                </a:solidFill>
              </a:rPr>
              <a:t>implementations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‣ </a:t>
            </a:r>
            <a:r>
              <a:rPr lang="en-US" dirty="0" smtClean="0"/>
              <a:t>Favor </a:t>
            </a:r>
            <a:r>
              <a:rPr lang="en-US" dirty="0"/>
              <a:t>composition over inheritance</a:t>
            </a:r>
          </a:p>
          <a:p>
            <a:r>
              <a:rPr lang="en-US" dirty="0" smtClean="0"/>
              <a:t>‣ </a:t>
            </a:r>
            <a:r>
              <a:rPr lang="en-US" dirty="0"/>
              <a:t>Strive for loose coupling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985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44824"/>
            <a:ext cx="9144000" cy="46474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spring.xml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standard-to-Spring XML file containing metadata about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it contains information that specifies that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MoveLister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a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TabDelimitedMovieFinder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that the database is in a file called “movies.txt”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ensures that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TabDelimitedMovieFinder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“movies.txt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inserted into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ctx.getBean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invoked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Spring-specific code 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00808"/>
            <a:ext cx="9144000" cy="46474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In </a:t>
            </a:r>
            <a:r>
              <a:rPr lang="en-US" sz="3200" dirty="0"/>
              <a:t>Spring, POJOs (plain old java objects) are referred to as “beans”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is a reference to J2EE’s notion of a JavaBean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which </a:t>
            </a:r>
            <a:r>
              <a:rPr lang="en-US" sz="3200" dirty="0"/>
              <a:t>is a Java class that follows certain conventions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property </a:t>
            </a:r>
            <a:r>
              <a:rPr lang="en-US" sz="3200" dirty="0"/>
              <a:t>“foo” of type String is accessible via</a:t>
            </a:r>
          </a:p>
          <a:p>
            <a:pPr lvl="3"/>
            <a:r>
              <a:rPr lang="en-US" sz="3200" dirty="0" smtClean="0"/>
              <a:t>	public </a:t>
            </a:r>
            <a:r>
              <a:rPr lang="en-US" sz="3200" dirty="0"/>
              <a:t>String </a:t>
            </a:r>
            <a:r>
              <a:rPr lang="en-US" sz="3200" dirty="0" err="1"/>
              <a:t>getFoo</a:t>
            </a:r>
            <a:r>
              <a:rPr lang="en-US" sz="3200" dirty="0"/>
              <a:t>();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and</a:t>
            </a:r>
            <a:endParaRPr lang="en-US" sz="3200" dirty="0"/>
          </a:p>
          <a:p>
            <a:pPr lvl="2"/>
            <a:r>
              <a:rPr lang="en-US" sz="3200" dirty="0"/>
              <a:t>	</a:t>
            </a:r>
            <a:r>
              <a:rPr lang="en-US" sz="3200" dirty="0" smtClean="0"/>
              <a:t>public </a:t>
            </a:r>
            <a:r>
              <a:rPr lang="en-US" sz="3200" dirty="0"/>
              <a:t>void </a:t>
            </a:r>
            <a:r>
              <a:rPr lang="en-US" sz="3200" dirty="0" err="1"/>
              <a:t>setFoo</a:t>
            </a:r>
            <a:r>
              <a:rPr lang="en-US" sz="3200" dirty="0"/>
              <a:t>(String foo);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getBean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15257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00808"/>
            <a:ext cx="9144000" cy="206210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Once </a:t>
            </a:r>
            <a:r>
              <a:rPr lang="en-US" sz="3200" dirty="0"/>
              <a:t>you have specified what objects </a:t>
            </a:r>
            <a:r>
              <a:rPr lang="en-US" sz="3200" dirty="0" smtClean="0"/>
              <a:t>your application </a:t>
            </a:r>
            <a:r>
              <a:rPr lang="en-US" sz="3200" dirty="0"/>
              <a:t>has in a </a:t>
            </a:r>
            <a:r>
              <a:rPr lang="en-US" sz="3200" dirty="0" smtClean="0"/>
              <a:t>Spring configuration </a:t>
            </a:r>
            <a:r>
              <a:rPr lang="en-US" sz="3200" dirty="0"/>
              <a:t>file, you pull instances of those objects out of the </a:t>
            </a:r>
            <a:r>
              <a:rPr lang="en-US" sz="3200" dirty="0" smtClean="0"/>
              <a:t>Spring container </a:t>
            </a:r>
            <a:r>
              <a:rPr lang="en-US" sz="3200" dirty="0"/>
              <a:t>via the </a:t>
            </a:r>
            <a:r>
              <a:rPr lang="en-US" sz="3200" dirty="0" err="1"/>
              <a:t>getBean</a:t>
            </a:r>
            <a:r>
              <a:rPr lang="en-US" sz="3200" dirty="0"/>
              <a:t> method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getBean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22793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200" dirty="0" smtClean="0"/>
              <a:t>It’s </a:t>
            </a:r>
            <a:r>
              <a:rPr lang="en-US" sz="3200" dirty="0"/>
              <a:t>horribly complex for a Hello </a:t>
            </a:r>
            <a:r>
              <a:rPr lang="en-US" sz="3200" dirty="0" smtClean="0"/>
              <a:t>World program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complexity is reduced however when you realize that Spring </a:t>
            </a:r>
            <a:r>
              <a:rPr lang="en-US" sz="3200" dirty="0" smtClean="0"/>
              <a:t>is architected </a:t>
            </a:r>
            <a:r>
              <a:rPr lang="en-US" sz="3200" dirty="0"/>
              <a:t>for really large systems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and </a:t>
            </a:r>
            <a:r>
              <a:rPr lang="en-US" sz="3200" dirty="0"/>
              <a:t>the “complexity tax” imposed by the framework pays off when you </a:t>
            </a:r>
            <a:r>
              <a:rPr lang="en-US" sz="3200" dirty="0" smtClean="0"/>
              <a:t>are dealing </a:t>
            </a:r>
            <a:r>
              <a:rPr lang="en-US" sz="3200" dirty="0"/>
              <a:t>with large numbers of objects that need to be composed together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“complexity tax” pays dividends when you are able to add a </a:t>
            </a:r>
            <a:r>
              <a:rPr lang="en-US" sz="3200" dirty="0" smtClean="0"/>
              <a:t>new type </a:t>
            </a:r>
            <a:r>
              <a:rPr lang="en-US" sz="3200" dirty="0"/>
              <a:t>of object to a Spring system by adding a new .class file to </a:t>
            </a:r>
            <a:r>
              <a:rPr lang="en-US" sz="3200" dirty="0" smtClean="0"/>
              <a:t>your </a:t>
            </a:r>
            <a:r>
              <a:rPr lang="en-US" sz="3200" dirty="0" err="1" smtClean="0"/>
              <a:t>classpath</a:t>
            </a:r>
            <a:r>
              <a:rPr lang="en-US" sz="3200" dirty="0" smtClean="0"/>
              <a:t> </a:t>
            </a:r>
            <a:r>
              <a:rPr lang="en-US" sz="3200" dirty="0"/>
              <a:t>and updating one configuration file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04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First, define a </a:t>
            </a:r>
            <a:r>
              <a:rPr lang="en-US" sz="3200" dirty="0" err="1"/>
              <a:t>MessageSource</a:t>
            </a:r>
            <a:r>
              <a:rPr lang="en-US" sz="3200" dirty="0"/>
              <a:t> class</a:t>
            </a:r>
            <a:endParaRPr lang="th-TH" sz="3200" dirty="0"/>
          </a:p>
        </p:txBody>
      </p:sp>
      <p:sp>
        <p:nvSpPr>
          <p:cNvPr id="4" name="Rectangle 3"/>
          <p:cNvSpPr/>
          <p:nvPr/>
        </p:nvSpPr>
        <p:spPr>
          <a:xfrm>
            <a:off x="107504" y="1412776"/>
            <a:ext cx="88569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MessageSource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r>
              <a:rPr lang="en-US" sz="2000" dirty="0"/>
              <a:t>  private String message;</a:t>
            </a:r>
          </a:p>
          <a:p>
            <a:endParaRPr lang="en-US" sz="2000" dirty="0"/>
          </a:p>
          <a:p>
            <a:r>
              <a:rPr lang="en-US" sz="2000" dirty="0"/>
              <a:t>  public </a:t>
            </a:r>
            <a:r>
              <a:rPr lang="en-US" sz="2000" dirty="0" err="1"/>
              <a:t>MessageSource</a:t>
            </a:r>
            <a:r>
              <a:rPr lang="en-US" sz="2000" dirty="0"/>
              <a:t>(String message)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this.message</a:t>
            </a:r>
            <a:r>
              <a:rPr lang="en-US" sz="2000" dirty="0"/>
              <a:t> = message;</a:t>
            </a:r>
          </a:p>
          <a:p>
            <a:r>
              <a:rPr lang="en-US" sz="2000" dirty="0"/>
              <a:t>  }</a:t>
            </a:r>
          </a:p>
          <a:p>
            <a:endParaRPr lang="en-US" sz="2000" dirty="0"/>
          </a:p>
          <a:p>
            <a:r>
              <a:rPr lang="en-US" sz="2000" dirty="0"/>
              <a:t>  public String </a:t>
            </a:r>
            <a:r>
              <a:rPr lang="en-US" sz="2000" dirty="0" err="1"/>
              <a:t>getMessage</a:t>
            </a:r>
            <a:r>
              <a:rPr lang="en-US" sz="2000" dirty="0"/>
              <a:t>() {</a:t>
            </a:r>
          </a:p>
          <a:p>
            <a:r>
              <a:rPr lang="en-US" sz="2000" dirty="0"/>
              <a:t>    return message;</a:t>
            </a:r>
          </a:p>
          <a:p>
            <a:r>
              <a:rPr lang="en-US" sz="2000" dirty="0"/>
              <a:t>  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  <a:endParaRPr lang="th-TH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0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200" dirty="0" smtClean="0"/>
              <a:t>Second</a:t>
            </a:r>
            <a:r>
              <a:rPr lang="en-US" sz="3200" dirty="0"/>
              <a:t>, define a </a:t>
            </a:r>
            <a:r>
              <a:rPr lang="en-US" sz="3200" dirty="0" err="1"/>
              <a:t>MessageDestination</a:t>
            </a:r>
            <a:r>
              <a:rPr lang="en-US" sz="3200" dirty="0"/>
              <a:t> interface and a concrete implementation</a:t>
            </a:r>
            <a:endParaRPr lang="th-TH" sz="3200" dirty="0"/>
          </a:p>
        </p:txBody>
      </p:sp>
      <p:sp>
        <p:nvSpPr>
          <p:cNvPr id="4" name="Rectangle 3"/>
          <p:cNvSpPr/>
          <p:nvPr/>
        </p:nvSpPr>
        <p:spPr>
          <a:xfrm>
            <a:off x="107504" y="1692383"/>
            <a:ext cx="88569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 err="1"/>
              <a:t>MessageDestination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r>
              <a:rPr lang="en-US" sz="2000" dirty="0"/>
              <a:t>  public void write(String message);</a:t>
            </a:r>
          </a:p>
          <a:p>
            <a:endParaRPr lang="en-US" sz="2000" dirty="0"/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public class </a:t>
            </a:r>
            <a:r>
              <a:rPr lang="en-US" sz="2000" dirty="0" err="1"/>
              <a:t>StdoutMessageDestination</a:t>
            </a:r>
            <a:r>
              <a:rPr lang="en-US" sz="2000" dirty="0"/>
              <a:t> implements </a:t>
            </a:r>
            <a:r>
              <a:rPr lang="en-US" sz="2000" dirty="0" err="1"/>
              <a:t>MessageDestination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r>
              <a:rPr lang="en-US" sz="2000" dirty="0"/>
              <a:t>  public void write(String message)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(message);</a:t>
            </a:r>
          </a:p>
          <a:p>
            <a:r>
              <a:rPr lang="en-US" sz="2000" dirty="0"/>
              <a:t>  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63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200" dirty="0" smtClean="0"/>
              <a:t>Third</a:t>
            </a:r>
            <a:r>
              <a:rPr lang="en-US" sz="3200" dirty="0"/>
              <a:t>, define a </a:t>
            </a:r>
            <a:r>
              <a:rPr lang="en-US" sz="3200" dirty="0" err="1"/>
              <a:t>MessageService</a:t>
            </a:r>
            <a:r>
              <a:rPr lang="en-US" sz="3200" dirty="0"/>
              <a:t> interface</a:t>
            </a:r>
            <a:endParaRPr lang="th-TH" sz="3200" dirty="0"/>
          </a:p>
        </p:txBody>
      </p:sp>
      <p:sp>
        <p:nvSpPr>
          <p:cNvPr id="4" name="Rectangle 3"/>
          <p:cNvSpPr/>
          <p:nvPr/>
        </p:nvSpPr>
        <p:spPr>
          <a:xfrm>
            <a:off x="107504" y="1692383"/>
            <a:ext cx="8856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 err="1"/>
              <a:t>MessageService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r>
              <a:rPr lang="en-US" sz="2000" dirty="0"/>
              <a:t>  public void execute();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69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200" dirty="0" smtClean="0"/>
              <a:t>Fourth</a:t>
            </a:r>
            <a:r>
              <a:rPr lang="en-US" sz="3200" dirty="0"/>
              <a:t>, define a concrete implementation of </a:t>
            </a:r>
            <a:r>
              <a:rPr lang="en-US" sz="3200" dirty="0" err="1"/>
              <a:t>MessageService</a:t>
            </a:r>
            <a:endParaRPr lang="th-TH" sz="3200" dirty="0"/>
          </a:p>
        </p:txBody>
      </p:sp>
      <p:sp>
        <p:nvSpPr>
          <p:cNvPr id="4" name="Rectangle 3"/>
          <p:cNvSpPr/>
          <p:nvPr/>
        </p:nvSpPr>
        <p:spPr>
          <a:xfrm>
            <a:off x="107504" y="1563303"/>
            <a:ext cx="8856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DefaultMessageService</a:t>
            </a:r>
            <a:r>
              <a:rPr lang="en-US" sz="2000" dirty="0"/>
              <a:t> implements </a:t>
            </a:r>
            <a:r>
              <a:rPr lang="en-US" sz="2000" dirty="0" err="1"/>
              <a:t>MessageService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r>
              <a:rPr lang="en-US" sz="2000" dirty="0"/>
              <a:t>  private </a:t>
            </a:r>
            <a:r>
              <a:rPr lang="en-US" sz="2000" dirty="0" err="1"/>
              <a:t>MessageSource</a:t>
            </a:r>
            <a:r>
              <a:rPr lang="en-US" sz="2000" dirty="0"/>
              <a:t> source;</a:t>
            </a:r>
          </a:p>
          <a:p>
            <a:r>
              <a:rPr lang="en-US" sz="2000" dirty="0"/>
              <a:t>  private </a:t>
            </a:r>
            <a:r>
              <a:rPr lang="en-US" sz="2000" dirty="0" err="1"/>
              <a:t>MessageDestination</a:t>
            </a:r>
            <a:r>
              <a:rPr lang="en-US" sz="2000" dirty="0"/>
              <a:t> destination;</a:t>
            </a:r>
          </a:p>
          <a:p>
            <a:endParaRPr lang="en-US" sz="2000" dirty="0"/>
          </a:p>
          <a:p>
            <a:r>
              <a:rPr lang="en-US" sz="2000" dirty="0"/>
              <a:t>  public void </a:t>
            </a:r>
            <a:r>
              <a:rPr lang="en-US" sz="2000" dirty="0" err="1"/>
              <a:t>setSource</a:t>
            </a:r>
            <a:r>
              <a:rPr lang="en-US" sz="2000" dirty="0"/>
              <a:t>(</a:t>
            </a:r>
            <a:r>
              <a:rPr lang="en-US" sz="2000" dirty="0" err="1"/>
              <a:t>MessageSource</a:t>
            </a:r>
            <a:r>
              <a:rPr lang="en-US" sz="2000" dirty="0"/>
              <a:t> source)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this.source</a:t>
            </a:r>
            <a:r>
              <a:rPr lang="en-US" sz="2000" dirty="0"/>
              <a:t> = source;</a:t>
            </a:r>
          </a:p>
          <a:p>
            <a:r>
              <a:rPr lang="en-US" sz="2000" dirty="0"/>
              <a:t>  }</a:t>
            </a:r>
          </a:p>
          <a:p>
            <a:endParaRPr lang="en-US" sz="2000" dirty="0"/>
          </a:p>
          <a:p>
            <a:r>
              <a:rPr lang="en-US" sz="2000" dirty="0"/>
              <a:t>  public void </a:t>
            </a:r>
            <a:r>
              <a:rPr lang="en-US" sz="2000" dirty="0" err="1"/>
              <a:t>setDestination</a:t>
            </a:r>
            <a:r>
              <a:rPr lang="en-US" sz="2000" dirty="0"/>
              <a:t>(</a:t>
            </a:r>
            <a:r>
              <a:rPr lang="en-US" sz="2000" dirty="0" err="1"/>
              <a:t>MessageDestination</a:t>
            </a:r>
            <a:r>
              <a:rPr lang="en-US" sz="2000" dirty="0"/>
              <a:t> destination)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this.destination</a:t>
            </a:r>
            <a:r>
              <a:rPr lang="en-US" sz="2000" dirty="0"/>
              <a:t> = destination;</a:t>
            </a:r>
          </a:p>
          <a:p>
            <a:r>
              <a:rPr lang="en-US" sz="2000" dirty="0"/>
              <a:t>  }</a:t>
            </a:r>
          </a:p>
          <a:p>
            <a:endParaRPr lang="en-US" sz="2000" dirty="0"/>
          </a:p>
          <a:p>
            <a:r>
              <a:rPr lang="en-US" sz="2000" dirty="0"/>
              <a:t>  public void execute()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destination.write</a:t>
            </a:r>
            <a:r>
              <a:rPr lang="en-US" sz="2000" dirty="0"/>
              <a:t>(</a:t>
            </a:r>
            <a:r>
              <a:rPr lang="en-US" sz="2000" dirty="0" err="1"/>
              <a:t>source.getMessage</a:t>
            </a:r>
            <a:r>
              <a:rPr lang="en-US" sz="2000" dirty="0"/>
              <a:t>());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79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/>
              <a:t>Fifth, create a main program that gets a Spring container, retrieves </a:t>
            </a:r>
            <a:r>
              <a:rPr lang="en-US" dirty="0" smtClean="0"/>
              <a:t>a </a:t>
            </a:r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bean, and invokes the service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07504" y="1563303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org.springframework.beans.factory.support.BeanDefinitionReader</a:t>
            </a:r>
            <a:r>
              <a:rPr lang="en-US" sz="1600" dirty="0"/>
              <a:t>;</a:t>
            </a:r>
          </a:p>
          <a:p>
            <a:r>
              <a:rPr lang="en-US" sz="1600" dirty="0"/>
              <a:t>import org.springframework.beans.factory.support.DefaultListableBeanFactory;</a:t>
            </a:r>
          </a:p>
          <a:p>
            <a:r>
              <a:rPr lang="en-US" sz="1600" dirty="0"/>
              <a:t>import org.springframework.beans.factory.support.PropertiesBeanDefinitionReader;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org.springframework.core.io.FileSystemResource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java.io.File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public class </a:t>
            </a:r>
            <a:r>
              <a:rPr lang="en-US" sz="1600" dirty="0" err="1"/>
              <a:t>DISpringHelloWorld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DefaultListableBeanFactory</a:t>
            </a:r>
            <a:r>
              <a:rPr lang="en-US" sz="1600" b="1" dirty="0">
                <a:solidFill>
                  <a:srgbClr val="FF0000"/>
                </a:solidFill>
              </a:rPr>
              <a:t> bf = new </a:t>
            </a:r>
            <a:r>
              <a:rPr lang="en-US" sz="1600" b="1" dirty="0" err="1">
                <a:solidFill>
                  <a:srgbClr val="FF0000"/>
                </a:solidFill>
              </a:rPr>
              <a:t>DefaultListableBeanFactory</a:t>
            </a:r>
            <a:r>
              <a:rPr lang="en-US" sz="1600" b="1" dirty="0" smtClean="0">
                <a:solidFill>
                  <a:srgbClr val="FF0000"/>
                </a:solidFill>
              </a:rPr>
              <a:t>();//Spring </a:t>
            </a:r>
            <a:r>
              <a:rPr lang="en-US" sz="1600" b="1" dirty="0" err="1" smtClean="0">
                <a:solidFill>
                  <a:srgbClr val="FF0000"/>
                </a:solidFill>
              </a:rPr>
              <a:t>init</a:t>
            </a:r>
            <a:r>
              <a:rPr lang="en-US" sz="1600" b="1" dirty="0" smtClean="0">
                <a:solidFill>
                  <a:srgbClr val="FF0000"/>
                </a:solidFill>
              </a:rPr>
              <a:t> code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    </a:t>
            </a:r>
            <a:r>
              <a:rPr lang="en-US" sz="1600" dirty="0" err="1"/>
              <a:t>BeanDefinitionReader</a:t>
            </a:r>
            <a:r>
              <a:rPr lang="en-US" sz="1600" dirty="0"/>
              <a:t> reader = new </a:t>
            </a:r>
            <a:r>
              <a:rPr lang="en-US" sz="1600" dirty="0" err="1"/>
              <a:t>PropertiesBeanDefinitionReader</a:t>
            </a:r>
            <a:r>
              <a:rPr lang="en-US" sz="1600" dirty="0"/>
              <a:t>(bf);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reader.loadBeanDefinitions</a:t>
            </a:r>
            <a:r>
              <a:rPr lang="en-US" sz="1600" dirty="0"/>
              <a:t>(</a:t>
            </a:r>
          </a:p>
          <a:p>
            <a:r>
              <a:rPr lang="en-US" sz="1600" dirty="0"/>
              <a:t>      new </a:t>
            </a:r>
            <a:r>
              <a:rPr lang="en-US" sz="1600" dirty="0" err="1"/>
              <a:t>FileSystemResource</a:t>
            </a:r>
            <a:r>
              <a:rPr lang="en-US" sz="1600" dirty="0"/>
              <a:t>(</a:t>
            </a:r>
          </a:p>
          <a:p>
            <a:r>
              <a:rPr lang="en-US" sz="1600" dirty="0"/>
              <a:t>        new File("</a:t>
            </a:r>
            <a:r>
              <a:rPr lang="en-US" sz="1600" b="1" dirty="0">
                <a:solidFill>
                  <a:srgbClr val="FF0000"/>
                </a:solidFill>
              </a:rPr>
              <a:t>C:/Users/</a:t>
            </a:r>
            <a:r>
              <a:rPr lang="en-US" sz="1600" b="1" dirty="0" err="1">
                <a:solidFill>
                  <a:srgbClr val="FF0000"/>
                </a:solidFill>
              </a:rPr>
              <a:t>boonjv</a:t>
            </a:r>
            <a:r>
              <a:rPr lang="en-US" sz="1600" b="1" dirty="0">
                <a:solidFill>
                  <a:srgbClr val="FF0000"/>
                </a:solidFill>
              </a:rPr>
              <a:t>/Desktop/hello/</a:t>
            </a:r>
            <a:r>
              <a:rPr lang="en-US" sz="1600" b="1" dirty="0" err="1">
                <a:solidFill>
                  <a:srgbClr val="FF0000"/>
                </a:solidFill>
              </a:rPr>
              <a:t>hello.properties</a:t>
            </a:r>
            <a:r>
              <a:rPr lang="en-US" sz="1600" dirty="0"/>
              <a:t>")));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MessageService</a:t>
            </a:r>
            <a:r>
              <a:rPr lang="en-US" sz="1600" dirty="0"/>
              <a:t> service = (</a:t>
            </a:r>
            <a:r>
              <a:rPr lang="en-US" sz="1600" dirty="0" err="1"/>
              <a:t>MessageService</a:t>
            </a:r>
            <a:r>
              <a:rPr lang="en-US" sz="1600" dirty="0"/>
              <a:t>) </a:t>
            </a:r>
            <a:r>
              <a:rPr lang="en-US" sz="1600" dirty="0" err="1"/>
              <a:t>bf.getBean</a:t>
            </a:r>
            <a:r>
              <a:rPr lang="en-US" sz="1600" dirty="0"/>
              <a:t>("</a:t>
            </a:r>
            <a:r>
              <a:rPr lang="en-US" sz="1600" dirty="0">
                <a:solidFill>
                  <a:srgbClr val="FF0000"/>
                </a:solidFill>
              </a:rPr>
              <a:t>service</a:t>
            </a:r>
            <a:r>
              <a:rPr lang="en-US" sz="1600" dirty="0" smtClean="0"/>
              <a:t>");</a:t>
            </a:r>
            <a:r>
              <a:rPr lang="en-US" sz="1600" b="1" dirty="0" smtClean="0">
                <a:solidFill>
                  <a:srgbClr val="FF0000"/>
                </a:solidFill>
              </a:rPr>
              <a:t>// where the magic happens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    </a:t>
            </a:r>
            <a:r>
              <a:rPr lang="en-US" sz="1600" dirty="0" err="1"/>
              <a:t>service.execute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99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200" dirty="0" smtClean="0"/>
              <a:t>“</a:t>
            </a:r>
            <a:r>
              <a:rPr lang="en-US" sz="3200" b="1" dirty="0" smtClean="0">
                <a:solidFill>
                  <a:srgbClr val="FF0000"/>
                </a:solidFill>
              </a:rPr>
              <a:t>magic</a:t>
            </a:r>
            <a:r>
              <a:rPr lang="en-US" sz="3200" dirty="0" smtClean="0"/>
              <a:t>” on </a:t>
            </a:r>
            <a:r>
              <a:rPr lang="en-US" sz="3200" dirty="0"/>
              <a:t>the previous </a:t>
            </a:r>
            <a:r>
              <a:rPr lang="en-US" sz="3200" dirty="0" smtClean="0"/>
              <a:t>slide is because </a:t>
            </a:r>
            <a:r>
              <a:rPr lang="en-US" sz="3200" dirty="0"/>
              <a:t>with </a:t>
            </a:r>
            <a:r>
              <a:rPr lang="en-US" sz="3200" dirty="0" smtClean="0"/>
              <a:t>the call </a:t>
            </a:r>
            <a:r>
              <a:rPr lang="en-US" sz="3200" dirty="0"/>
              <a:t>to </a:t>
            </a:r>
            <a:r>
              <a:rPr lang="en-US" sz="3200" dirty="0" err="1"/>
              <a:t>getBean</a:t>
            </a:r>
            <a:r>
              <a:rPr lang="en-US" sz="3200" dirty="0"/>
              <a:t>(), </a:t>
            </a:r>
            <a:r>
              <a:rPr lang="en-US" sz="3200" dirty="0" smtClean="0"/>
              <a:t>the following </a:t>
            </a:r>
            <a:r>
              <a:rPr lang="en-US" sz="3200" dirty="0"/>
              <a:t>things happen automatically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instance of </a:t>
            </a:r>
            <a:r>
              <a:rPr lang="en-US" sz="3200" dirty="0" err="1"/>
              <a:t>MessageSource</a:t>
            </a:r>
            <a:r>
              <a:rPr lang="en-US" sz="3200" dirty="0"/>
              <a:t> is created and configured with a 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instance of </a:t>
            </a:r>
            <a:r>
              <a:rPr lang="en-US" sz="3200" dirty="0" err="1"/>
              <a:t>StdoutMessageDestination</a:t>
            </a:r>
            <a:r>
              <a:rPr lang="en-US" sz="3200" dirty="0"/>
              <a:t>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instance of </a:t>
            </a:r>
            <a:r>
              <a:rPr lang="en-US" sz="3200" dirty="0" err="1"/>
              <a:t>MessageService</a:t>
            </a:r>
            <a:r>
              <a:rPr lang="en-US" sz="3200" dirty="0"/>
              <a:t> is created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previous two instances (message source, message destination) </a:t>
            </a:r>
            <a:r>
              <a:rPr lang="en-US" sz="3200" dirty="0" smtClean="0"/>
              <a:t>are plugged </a:t>
            </a:r>
            <a:r>
              <a:rPr lang="en-US" sz="3200" dirty="0"/>
              <a:t>into </a:t>
            </a:r>
            <a:r>
              <a:rPr lang="en-US" sz="3200" dirty="0" err="1"/>
              <a:t>MessageService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16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Problem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can we wire </a:t>
            </a:r>
            <a:r>
              <a:rPr lang="en-US" dirty="0" smtClean="0"/>
              <a:t>interfaces </a:t>
            </a:r>
            <a:r>
              <a:rPr lang="en-US" dirty="0"/>
              <a:t>together without creating a dependency on their concrete implementations?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467544" y="3140968"/>
            <a:ext cx="8208912" cy="181588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 challenge of </a:t>
            </a: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program </a:t>
            </a:r>
            <a:r>
              <a:rPr lang="en-US" b="1" dirty="0">
                <a:solidFill>
                  <a:srgbClr val="FF0000"/>
                </a:solidFill>
              </a:rPr>
              <a:t>to interfaces, </a:t>
            </a:r>
            <a:r>
              <a:rPr lang="en-US" b="1" dirty="0" smtClean="0">
                <a:solidFill>
                  <a:srgbClr val="FF0000"/>
                </a:solidFill>
              </a:rPr>
              <a:t>not implementations</a:t>
            </a:r>
            <a:r>
              <a:rPr lang="en-US" dirty="0" smtClean="0"/>
              <a:t> </a:t>
            </a:r>
            <a:r>
              <a:rPr lang="en-US" dirty="0" smtClean="0"/>
              <a:t>“ </a:t>
            </a:r>
            <a:r>
              <a:rPr lang="en-US" dirty="0"/>
              <a:t>design </a:t>
            </a:r>
            <a:r>
              <a:rPr lang="en-US" dirty="0" smtClean="0"/>
              <a:t>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short, you got back an instance of </a:t>
            </a:r>
            <a:r>
              <a:rPr lang="en-US" sz="3200" dirty="0" err="1"/>
              <a:t>MessageService</a:t>
            </a:r>
            <a:r>
              <a:rPr lang="en-US" sz="3200" dirty="0"/>
              <a:t> without having </a:t>
            </a:r>
            <a:r>
              <a:rPr lang="en-US" sz="3200" dirty="0" smtClean="0"/>
              <a:t>to create </a:t>
            </a:r>
            <a:r>
              <a:rPr lang="en-US" sz="3200" dirty="0"/>
              <a:t>any objects; and, the object you got back was ready for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you </a:t>
            </a:r>
            <a:r>
              <a:rPr lang="en-US" sz="3200" dirty="0"/>
              <a:t>just had to invoke “execute()” on it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43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/>
              <a:t>How does the magic happen?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With </a:t>
            </a:r>
            <a:r>
              <a:rPr lang="en-US" sz="3200" dirty="0"/>
              <a:t>the </a:t>
            </a:r>
            <a:r>
              <a:rPr lang="en-US" sz="3200" dirty="0" err="1"/>
              <a:t>hello.properties</a:t>
            </a:r>
            <a:r>
              <a:rPr lang="en-US" sz="3200" dirty="0"/>
              <a:t> </a:t>
            </a:r>
            <a:r>
              <a:rPr lang="en-US" sz="3200" dirty="0" smtClean="0"/>
              <a:t>file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source.(class)=</a:t>
            </a:r>
            <a:r>
              <a:rPr lang="en-US" sz="2400" dirty="0" err="1">
                <a:solidFill>
                  <a:srgbClr val="FF0000"/>
                </a:solidFill>
              </a:rPr>
              <a:t>MessageSource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source.$0=The semester is almost over!!@!!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destination.(class)=</a:t>
            </a:r>
            <a:r>
              <a:rPr lang="en-US" sz="2400" dirty="0" err="1">
                <a:solidFill>
                  <a:srgbClr val="FF0000"/>
                </a:solidFill>
              </a:rPr>
              <a:t>StdoutMessageDestination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service</a:t>
            </a:r>
            <a:r>
              <a:rPr lang="en-US" sz="2400" dirty="0">
                <a:solidFill>
                  <a:srgbClr val="FF0000"/>
                </a:solidFill>
              </a:rPr>
              <a:t>.(class)=</a:t>
            </a:r>
            <a:r>
              <a:rPr lang="en-US" sz="2400" dirty="0" err="1">
                <a:solidFill>
                  <a:srgbClr val="FF0000"/>
                </a:solidFill>
              </a:rPr>
              <a:t>DefaultMessageService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b="1" dirty="0" err="1">
                <a:solidFill>
                  <a:srgbClr val="FF0000"/>
                </a:solidFill>
              </a:rPr>
              <a:t>service</a:t>
            </a:r>
            <a:r>
              <a:rPr lang="en-US" sz="2400" dirty="0" err="1">
                <a:solidFill>
                  <a:srgbClr val="FF0000"/>
                </a:solidFill>
              </a:rPr>
              <a:t>.source</a:t>
            </a:r>
            <a:r>
              <a:rPr lang="en-US" sz="2400" dirty="0">
                <a:solidFill>
                  <a:srgbClr val="FF0000"/>
                </a:solidFill>
              </a:rPr>
              <a:t>(ref)=source</a:t>
            </a:r>
          </a:p>
          <a:p>
            <a:pPr lvl="2"/>
            <a:r>
              <a:rPr lang="en-US" sz="2400" b="1" dirty="0" err="1">
                <a:solidFill>
                  <a:srgbClr val="FF0000"/>
                </a:solidFill>
              </a:rPr>
              <a:t>service</a:t>
            </a:r>
            <a:r>
              <a:rPr lang="en-US" sz="2400" dirty="0" err="1">
                <a:solidFill>
                  <a:srgbClr val="FF0000"/>
                </a:solidFill>
              </a:rPr>
              <a:t>.destination</a:t>
            </a:r>
            <a:r>
              <a:rPr lang="en-US" sz="2400" dirty="0">
                <a:solidFill>
                  <a:srgbClr val="FF0000"/>
                </a:solidFill>
              </a:rPr>
              <a:t>(ref)=</a:t>
            </a:r>
            <a:r>
              <a:rPr lang="en-US" sz="2400" dirty="0" smtClean="0">
                <a:solidFill>
                  <a:srgbClr val="FF0000"/>
                </a:solidFill>
              </a:rPr>
              <a:t>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defines three beans: source, destination, and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/>
              <a:t>0 refers to a constructor argument; (class) sets the concrete class of </a:t>
            </a:r>
            <a:r>
              <a:rPr lang="en-US" dirty="0" smtClean="0"/>
              <a:t>the bean</a:t>
            </a:r>
            <a:r>
              <a:rPr lang="en-US" dirty="0"/>
              <a:t>; (ref) references a bean defined elsewhere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this information, the “</a:t>
            </a:r>
            <a:r>
              <a:rPr lang="en-US" b="1" dirty="0">
                <a:solidFill>
                  <a:srgbClr val="FF0000"/>
                </a:solidFill>
              </a:rPr>
              <a:t>service</a:t>
            </a:r>
            <a:r>
              <a:rPr lang="en-US" dirty="0"/>
              <a:t>” bean can be created and configured</a:t>
            </a:r>
            <a:endParaRPr lang="th-TH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8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2400" dirty="0"/>
              <a:t>XML Configuration </a:t>
            </a:r>
            <a:r>
              <a:rPr lang="en-US" sz="2400" dirty="0" smtClean="0"/>
              <a:t>Files</a:t>
            </a:r>
          </a:p>
          <a:p>
            <a:r>
              <a:rPr lang="en-US" sz="2400" dirty="0"/>
              <a:t>The use of property files are now deprecated; instead, configuration </a:t>
            </a:r>
            <a:r>
              <a:rPr lang="en-US" sz="2400" dirty="0" smtClean="0"/>
              <a:t>metadata is </a:t>
            </a:r>
            <a:r>
              <a:rPr lang="en-US" sz="2400" dirty="0"/>
              <a:t>stored in XML files; Here’s an XML </a:t>
            </a:r>
            <a:r>
              <a:rPr lang="en-US" sz="2400" dirty="0" smtClean="0"/>
              <a:t>file equivalent </a:t>
            </a:r>
            <a:r>
              <a:rPr lang="en-US" sz="2400" dirty="0"/>
              <a:t>to </a:t>
            </a:r>
            <a:r>
              <a:rPr lang="en-US" sz="2400" dirty="0" err="1"/>
              <a:t>hello.properties</a:t>
            </a:r>
            <a:r>
              <a:rPr lang="en-US" sz="2400" dirty="0" smtClean="0"/>
              <a:t>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&lt;?xml version="1.0" encoding="UTF-8"?&gt;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&lt;beans </a:t>
            </a:r>
            <a:r>
              <a:rPr lang="en-US" sz="1400" dirty="0" err="1">
                <a:solidFill>
                  <a:srgbClr val="FF0000"/>
                </a:solidFill>
              </a:rPr>
              <a:t>xmlns</a:t>
            </a:r>
            <a:r>
              <a:rPr lang="en-US" sz="1400" dirty="0">
                <a:solidFill>
                  <a:srgbClr val="FF0000"/>
                </a:solidFill>
              </a:rPr>
              <a:t>="http://www.springframework.org/schema/beans"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xmlns:xsi</a:t>
            </a:r>
            <a:r>
              <a:rPr lang="en-US" sz="1400" dirty="0">
                <a:solidFill>
                  <a:srgbClr val="FF0000"/>
                </a:solidFill>
              </a:rPr>
              <a:t>="http://www.w3.org/2001/XMLSchema-instance"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xmlns:lang</a:t>
            </a:r>
            <a:r>
              <a:rPr lang="en-US" sz="1400" dirty="0">
                <a:solidFill>
                  <a:srgbClr val="FF0000"/>
                </a:solidFill>
              </a:rPr>
              <a:t>="http://www.springframework.org/schema/lang"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xsi:schemaLocation</a:t>
            </a:r>
            <a:r>
              <a:rPr lang="en-US" sz="1400" dirty="0">
                <a:solidFill>
                  <a:srgbClr val="FF0000"/>
                </a:solidFill>
              </a:rPr>
              <a:t>="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http://www.springframework.org/schema/beans http://www.springframework.org/schema/beans/spring-beans-2.5.xsd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http://www.springframework.org/schema/lang http://www.springframework.org/schema/lang/spring-lang-2.5.xsd"&gt;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&lt;bean id="source" class="</a:t>
            </a:r>
            <a:r>
              <a:rPr lang="en-US" sz="1400" dirty="0" err="1">
                <a:solidFill>
                  <a:srgbClr val="FF0000"/>
                </a:solidFill>
              </a:rPr>
              <a:t>MessageSource</a:t>
            </a:r>
            <a:r>
              <a:rPr lang="en-U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&lt;constructor-</a:t>
            </a:r>
            <a:r>
              <a:rPr lang="en-US" sz="1400" dirty="0" err="1">
                <a:solidFill>
                  <a:srgbClr val="FF0000"/>
                </a:solidFill>
              </a:rPr>
              <a:t>arg</a:t>
            </a:r>
            <a:r>
              <a:rPr lang="en-US" sz="1400" dirty="0">
                <a:solidFill>
                  <a:srgbClr val="FF0000"/>
                </a:solidFill>
              </a:rPr>
              <a:t> index="0" value="Hello XML Spring" /&gt;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&lt;/bean&gt;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&lt;bean id="destination" class="</a:t>
            </a:r>
            <a:r>
              <a:rPr lang="en-US" sz="1400" dirty="0" err="1">
                <a:solidFill>
                  <a:srgbClr val="FF0000"/>
                </a:solidFill>
              </a:rPr>
              <a:t>StdoutMessageDestination</a:t>
            </a:r>
            <a:r>
              <a:rPr lang="en-US" sz="1400" dirty="0">
                <a:solidFill>
                  <a:srgbClr val="FF0000"/>
                </a:solidFill>
              </a:rPr>
              <a:t>" /&gt;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&lt;bean id="service" class="</a:t>
            </a:r>
            <a:r>
              <a:rPr lang="en-US" sz="1400" dirty="0" err="1">
                <a:solidFill>
                  <a:srgbClr val="FF0000"/>
                </a:solidFill>
              </a:rPr>
              <a:t>DefaultMessageService</a:t>
            </a:r>
            <a:r>
              <a:rPr lang="en-US" sz="1400" dirty="0">
                <a:solidFill>
                  <a:srgbClr val="FF0000"/>
                </a:solidFill>
              </a:rPr>
              <a:t>"&gt;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&lt;property name="source" ref="source" /&gt;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&lt;property name="destination" ref="destination" /&gt;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&lt;/bean&gt;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&lt;/beans&gt;</a:t>
            </a:r>
            <a:endParaRPr lang="th-TH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01" y="0"/>
            <a:ext cx="89666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Spring’s Hello World </a:t>
            </a:r>
            <a:r>
              <a:rPr lang="en-US" sz="4000" b="1" dirty="0" smtClean="0">
                <a:solidFill>
                  <a:srgbClr val="FF0000"/>
                </a:solidFill>
              </a:rPr>
              <a:t>example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To </a:t>
            </a:r>
            <a:r>
              <a:rPr lang="en-US" sz="3200" dirty="0"/>
              <a:t>use hello.xml, the main program is simplified to</a:t>
            </a:r>
            <a:r>
              <a:rPr lang="en-US" sz="3200" dirty="0" smtClean="0"/>
              <a:t>: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org.springframework.beans.factory.xml.XmlBeanFactory</a:t>
            </a:r>
            <a:r>
              <a:rPr lang="en-US" sz="2000" dirty="0"/>
              <a:t>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org.springframework.core.io.FileSystemResource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java.io.File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DIXMLSpringHelloWorld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r>
              <a:rPr lang="en-US" sz="2000" dirty="0"/>
              <a:t>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XmlBeanFactory</a:t>
            </a:r>
            <a:r>
              <a:rPr lang="en-US" sz="2000" dirty="0"/>
              <a:t> bf =</a:t>
            </a:r>
          </a:p>
          <a:p>
            <a:r>
              <a:rPr lang="en-US" sz="2000" dirty="0"/>
              <a:t>      new </a:t>
            </a:r>
            <a:r>
              <a:rPr lang="en-US" sz="2000" dirty="0" err="1"/>
              <a:t>XmlBeanFactory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new </a:t>
            </a:r>
            <a:r>
              <a:rPr lang="en-US" sz="2000" dirty="0" err="1"/>
              <a:t>FileSystemResource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new File("</a:t>
            </a:r>
            <a:r>
              <a:rPr lang="en-US" sz="2000" b="1" dirty="0">
                <a:solidFill>
                  <a:srgbClr val="FF0000"/>
                </a:solidFill>
              </a:rPr>
              <a:t>C:/Users/</a:t>
            </a:r>
            <a:r>
              <a:rPr lang="en-US" sz="2000" b="1" dirty="0" err="1">
                <a:solidFill>
                  <a:srgbClr val="FF0000"/>
                </a:solidFill>
              </a:rPr>
              <a:t>boonjv</a:t>
            </a:r>
            <a:r>
              <a:rPr lang="en-US" sz="2000" b="1" dirty="0">
                <a:solidFill>
                  <a:srgbClr val="FF0000"/>
                </a:solidFill>
              </a:rPr>
              <a:t>/Desktop/hello/hello.xml</a:t>
            </a:r>
            <a:r>
              <a:rPr lang="en-US" sz="2000" dirty="0"/>
              <a:t>")));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MessageService</a:t>
            </a:r>
            <a:r>
              <a:rPr lang="en-US" sz="2000" dirty="0"/>
              <a:t> service = (</a:t>
            </a:r>
            <a:r>
              <a:rPr lang="en-US" sz="2000" dirty="0" err="1"/>
              <a:t>MessageService</a:t>
            </a:r>
            <a:r>
              <a:rPr lang="en-US" sz="2000" dirty="0"/>
              <a:t>) </a:t>
            </a:r>
            <a:r>
              <a:rPr lang="en-US" sz="2000" dirty="0" err="1"/>
              <a:t>bf.getBean</a:t>
            </a:r>
            <a:r>
              <a:rPr lang="en-US" sz="2000" dirty="0"/>
              <a:t>("</a:t>
            </a:r>
            <a:r>
              <a:rPr lang="en-US" sz="2000" b="1" dirty="0">
                <a:solidFill>
                  <a:srgbClr val="FF0000"/>
                </a:solidFill>
              </a:rPr>
              <a:t>service</a:t>
            </a:r>
            <a:r>
              <a:rPr lang="en-US" sz="2000" dirty="0"/>
              <a:t>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service.execute</a:t>
            </a:r>
            <a:r>
              <a:rPr lang="en-US" sz="2000" dirty="0"/>
              <a:t>();</a:t>
            </a:r>
          </a:p>
          <a:p>
            <a:r>
              <a:rPr lang="en-US" sz="2000" dirty="0"/>
              <a:t>  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  <a:endParaRPr lang="th-TH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53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Problem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can we wire </a:t>
            </a:r>
            <a:r>
              <a:rPr lang="en-US" dirty="0" smtClean="0"/>
              <a:t>interfaces </a:t>
            </a:r>
            <a:r>
              <a:rPr lang="en-US" dirty="0"/>
              <a:t>together without creating a dependency on their concrete implementations?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467544" y="3140968"/>
            <a:ext cx="8208912" cy="310854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Idea 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Would like to reduce (eliminate) coupling between concrete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Would like to be </a:t>
            </a:r>
            <a:r>
              <a:rPr lang="en-US" dirty="0">
                <a:solidFill>
                  <a:srgbClr val="FF0000"/>
                </a:solidFill>
              </a:rPr>
              <a:t>able to substitute different implementations without recompiling</a:t>
            </a:r>
          </a:p>
          <a:p>
            <a:pPr lvl="1"/>
            <a:r>
              <a:rPr lang="en-US" dirty="0"/>
              <a:t>e.g., be able to test and deploy the same binary even though some objects may vary</a:t>
            </a:r>
          </a:p>
        </p:txBody>
      </p:sp>
    </p:spTree>
    <p:extLst>
      <p:ext uri="{BB962C8B-B14F-4D97-AF65-F5344CB8AC3E}">
        <p14:creationId xmlns:p14="http://schemas.microsoft.com/office/powerpoint/2010/main" val="823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Solution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  <a:solidFill>
            <a:srgbClr val="FFFFCC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Separate </a:t>
            </a:r>
            <a:r>
              <a:rPr lang="en-US" dirty="0"/>
              <a:t>objects from their assemblers (</a:t>
            </a:r>
            <a:r>
              <a:rPr lang="en-US" dirty="0" smtClean="0"/>
              <a:t>also called </a:t>
            </a:r>
            <a:r>
              <a:rPr lang="en-US" b="1" dirty="0">
                <a:solidFill>
                  <a:srgbClr val="FF0000"/>
                </a:solidFill>
              </a:rPr>
              <a:t>inversion of control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79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technique for assembling </a:t>
            </a:r>
            <a:r>
              <a:rPr lang="en-US" dirty="0" smtClean="0"/>
              <a:t>applications from </a:t>
            </a:r>
            <a:r>
              <a:rPr lang="en-US" dirty="0"/>
              <a:t>a set of concrete </a:t>
            </a:r>
            <a:r>
              <a:rPr lang="en-US" dirty="0" smtClean="0"/>
              <a:t>classes (implementing </a:t>
            </a:r>
            <a:r>
              <a:rPr lang="en-US" dirty="0"/>
              <a:t>generic </a:t>
            </a:r>
            <a:r>
              <a:rPr lang="en-US" dirty="0" smtClean="0"/>
              <a:t>interfaces) without </a:t>
            </a:r>
            <a:r>
              <a:rPr lang="en-US" dirty="0"/>
              <a:t>the concrete classes knowing about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58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  <a:solidFill>
            <a:srgbClr val="FFFFCC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Allows </a:t>
            </a:r>
            <a:r>
              <a:rPr lang="en-US" dirty="0"/>
              <a:t>us to create loosely coupled systems as </a:t>
            </a:r>
            <a:r>
              <a:rPr lang="en-US" dirty="0" smtClean="0"/>
              <a:t>your code only </a:t>
            </a:r>
            <a:r>
              <a:rPr lang="en-US" dirty="0"/>
              <a:t>ever references the generic interfaces that hide the concrete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02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103859"/>
            <a:ext cx="45624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3333504"/>
            <a:ext cx="9036496" cy="310854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A </a:t>
            </a:r>
            <a:r>
              <a:rPr lang="en-US" dirty="0" err="1"/>
              <a:t>MovieLister</a:t>
            </a:r>
            <a:r>
              <a:rPr lang="en-US" dirty="0"/>
              <a:t> class is able to list movies with certain characteristics </a:t>
            </a:r>
            <a:r>
              <a:rPr lang="en-US" dirty="0" smtClean="0"/>
              <a:t>after being </a:t>
            </a:r>
            <a:r>
              <a:rPr lang="en-US" dirty="0"/>
              <a:t>provided a database of movies by </a:t>
            </a:r>
            <a:r>
              <a:rPr lang="en-US" dirty="0" smtClean="0"/>
              <a:t>an instance </a:t>
            </a:r>
            <a:r>
              <a:rPr lang="en-US" dirty="0"/>
              <a:t>of </a:t>
            </a:r>
            <a:r>
              <a:rPr lang="en-US" dirty="0" err="1"/>
              <a:t>MovieFinder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MovieFinder</a:t>
            </a:r>
            <a:r>
              <a:rPr lang="en-US" dirty="0" smtClean="0"/>
              <a:t> </a:t>
            </a:r>
            <a:r>
              <a:rPr lang="en-US" dirty="0"/>
              <a:t>is an </a:t>
            </a:r>
            <a:r>
              <a:rPr lang="en-US" dirty="0" smtClean="0"/>
              <a:t>interface; </a:t>
            </a:r>
            <a:r>
              <a:rPr lang="en-US" dirty="0" err="1" smtClean="0">
                <a:solidFill>
                  <a:srgbClr val="FF0000"/>
                </a:solidFill>
              </a:rPr>
              <a:t>TabDelimitedMovieFinder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a concrete class </a:t>
            </a:r>
            <a:r>
              <a:rPr lang="en-US" dirty="0" smtClean="0"/>
              <a:t>that can </a:t>
            </a:r>
            <a:r>
              <a:rPr lang="en-US" dirty="0"/>
              <a:t>read in a movie database that is stored in a tab-delimited text file</a:t>
            </a:r>
            <a:endParaRPr lang="th-TH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80728"/>
            <a:ext cx="9036496" cy="575542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avoid having our code depend on concrete classes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we do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something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MovieFinder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finder;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MovieLister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this.finder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TabDelimitedMovieFinder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(“movies.txt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r>
              <a:rPr lang="th-TH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h-TH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h-TH" sz="2400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th-TH" sz="2400" dirty="0" smtClean="0">
                <a:latin typeface="Times New Roman" panose="02020603050405020304" pitchFamily="18" charset="0"/>
              </a:rPr>
              <a:t> …}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TabDelimitedMovieFinder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concrete class</a:t>
            </a:r>
            <a:endParaRPr lang="th-TH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movies.txt –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hard-coded string</a:t>
            </a:r>
          </a:p>
        </p:txBody>
      </p:sp>
    </p:spTree>
    <p:extLst>
      <p:ext uri="{BB962C8B-B14F-4D97-AF65-F5344CB8AC3E}">
        <p14:creationId xmlns:p14="http://schemas.microsoft.com/office/powerpoint/2010/main" val="17964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1740</Words>
  <Application>Microsoft Office PowerPoint</Application>
  <PresentationFormat>On-screen Show (4:3)</PresentationFormat>
  <Paragraphs>328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Software Design and Architecture</vt:lpstr>
      <vt:lpstr>PowerPoint Presentation</vt:lpstr>
      <vt:lpstr>Problem</vt:lpstr>
      <vt:lpstr>Problem</vt:lpstr>
      <vt:lpstr>Solution</vt:lpstr>
      <vt:lpstr>Dependency Injection</vt:lpstr>
      <vt:lpstr>Dependency Injection</vt:lpstr>
      <vt:lpstr>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Spring-specific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boonjv</cp:lastModifiedBy>
  <cp:revision>100</cp:revision>
  <dcterms:created xsi:type="dcterms:W3CDTF">2015-01-04T08:11:00Z</dcterms:created>
  <dcterms:modified xsi:type="dcterms:W3CDTF">2019-04-10T01:09:35Z</dcterms:modified>
</cp:coreProperties>
</file>