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7" r:id="rId3"/>
    <p:sldId id="394" r:id="rId4"/>
    <p:sldId id="463" r:id="rId5"/>
    <p:sldId id="464" r:id="rId6"/>
    <p:sldId id="475" r:id="rId7"/>
    <p:sldId id="465" r:id="rId8"/>
    <p:sldId id="476" r:id="rId9"/>
    <p:sldId id="478" r:id="rId10"/>
    <p:sldId id="477" r:id="rId11"/>
    <p:sldId id="466" r:id="rId12"/>
    <p:sldId id="467" r:id="rId13"/>
    <p:sldId id="485" r:id="rId14"/>
    <p:sldId id="486" r:id="rId15"/>
    <p:sldId id="487" r:id="rId16"/>
    <p:sldId id="488" r:id="rId17"/>
    <p:sldId id="482" r:id="rId18"/>
    <p:sldId id="489" r:id="rId19"/>
    <p:sldId id="490" r:id="rId20"/>
    <p:sldId id="431" r:id="rId21"/>
    <p:sldId id="491" r:id="rId22"/>
    <p:sldId id="493" r:id="rId23"/>
    <p:sldId id="495" r:id="rId24"/>
    <p:sldId id="440" r:id="rId25"/>
    <p:sldId id="496" r:id="rId26"/>
    <p:sldId id="497" r:id="rId27"/>
    <p:sldId id="499" r:id="rId28"/>
    <p:sldId id="500" r:id="rId29"/>
    <p:sldId id="505" r:id="rId3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24/04/62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603DD-D8E2-4D4A-AE84-D6A1F15E73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680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08BD-14D4-418B-9831-7E7F10F2E212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5F0E-2C1D-423E-9C09-3E783366363B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3BA-8B87-42D8-AE0C-66A0FA71E98F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E415-8B9E-4DC7-9159-D3A50AC4BEC1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1EAB-5386-4348-9ED8-5F88FEB93773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9FC1-88B3-4D63-91F4-881C44C4EBA7}" type="datetime1">
              <a:rPr lang="th-TH" smtClean="0"/>
              <a:t>24/04/62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1C3C-4566-4AAF-B063-D2E38EA25DA1}" type="datetime1">
              <a:rPr lang="th-TH" smtClean="0"/>
              <a:t>24/04/62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8E9B-4446-445C-BA53-CE23DF356A00}" type="datetime1">
              <a:rPr lang="th-TH" smtClean="0"/>
              <a:t>24/04/62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CC3-9B24-49B5-AB2D-AEC28DFE3C26}" type="datetime1">
              <a:rPr lang="th-TH" smtClean="0"/>
              <a:t>24/04/62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50FD-3E48-4907-AE0F-8765F0CF78C8}" type="datetime1">
              <a:rPr lang="th-TH" smtClean="0"/>
              <a:t>24/04/62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574A-FC2C-47E1-B025-12BD052B78DD}" type="datetime1">
              <a:rPr lang="th-TH" smtClean="0"/>
              <a:t>24/04/62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B470-068E-4188-9F4D-2DFF38D376CE}" type="datetime1">
              <a:rPr lang="th-TH" smtClean="0"/>
              <a:t>24/04/62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Flyweight and Proxy Patterns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0" y="1196752"/>
            <a:ext cx="9144000" cy="48320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Flyweight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declares </a:t>
            </a:r>
            <a:r>
              <a:rPr lang="en-US" dirty="0"/>
              <a:t>an interface through which flyweights can receive and act on </a:t>
            </a:r>
            <a:r>
              <a:rPr lang="en-US" b="1" dirty="0">
                <a:solidFill>
                  <a:srgbClr val="FF0000"/>
                </a:solidFill>
              </a:rPr>
              <a:t>extrinsic state</a:t>
            </a:r>
          </a:p>
          <a:p>
            <a:r>
              <a:rPr lang="en-US" b="1" dirty="0" err="1" smtClean="0"/>
              <a:t>ConcreteFlyweight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implements </a:t>
            </a:r>
            <a:r>
              <a:rPr lang="en-US" dirty="0"/>
              <a:t>Flyweight interface and adds storage for </a:t>
            </a:r>
            <a:r>
              <a:rPr lang="en-US" b="1" dirty="0">
                <a:solidFill>
                  <a:srgbClr val="FF0000"/>
                </a:solidFill>
              </a:rPr>
              <a:t>intrinsic </a:t>
            </a:r>
            <a:r>
              <a:rPr lang="en-US" b="1" dirty="0" smtClean="0">
                <a:solidFill>
                  <a:srgbClr val="FF0000"/>
                </a:solidFill>
              </a:rPr>
              <a:t>state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/>
              <a:t>FlyweightFactory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creates </a:t>
            </a:r>
            <a:r>
              <a:rPr lang="en-US" dirty="0"/>
              <a:t>and manages flyweight objects</a:t>
            </a:r>
          </a:p>
          <a:p>
            <a:r>
              <a:rPr lang="en-US" b="1" dirty="0" smtClean="0"/>
              <a:t>Client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maintains </a:t>
            </a:r>
            <a:r>
              <a:rPr lang="en-US" dirty="0"/>
              <a:t>extrinsic state and stores references to flyweights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Flyweight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970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2697"/>
            <a:ext cx="8763000" cy="180020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There can be huge numbers of objects that share the same data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Idea:</a:t>
            </a:r>
            <a:r>
              <a:rPr lang="en-US" sz="2400" dirty="0" smtClean="0"/>
              <a:t> split objects into sharable and non-sharable parts</a:t>
            </a:r>
          </a:p>
          <a:p>
            <a:r>
              <a:rPr lang="en-US" sz="2400" dirty="0" smtClean="0"/>
              <a:t>Design below looks awfully complicated.  Where does it come from?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73830"/>
            <a:ext cx="6096000" cy="378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7391400" y="3200400"/>
            <a:ext cx="1600200" cy="1531426"/>
          </a:xfrm>
          <a:prstGeom prst="wedgeRectCallout">
            <a:avLst>
              <a:gd name="adj1" fmla="val -215833"/>
              <a:gd name="adj2" fmla="val 105282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any # of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copies maintained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what’s the point?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391400" y="4884226"/>
            <a:ext cx="1600200" cy="1295400"/>
          </a:xfrm>
          <a:prstGeom prst="wedgeRectCallout">
            <a:avLst>
              <a:gd name="adj1" fmla="val -81563"/>
              <a:gd name="adj2" fmla="val 33776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 most one copy maintained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28600" y="4260885"/>
            <a:ext cx="1143000" cy="623341"/>
          </a:xfrm>
          <a:prstGeom prst="wedgeRectCallout">
            <a:avLst>
              <a:gd name="adj1" fmla="val 58290"/>
              <a:gd name="adj2" fmla="val -119883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factory?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7597"/>
              </p:ext>
            </p:extLst>
          </p:nvPr>
        </p:nvGraphicFramePr>
        <p:xfrm>
          <a:off x="1066837" y="2149963"/>
          <a:ext cx="7010326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Visio" r:id="rId4" imgW="5252735" imgH="3400087" progId="Visio.Drawing.11">
                  <p:embed/>
                </p:oleObj>
              </mc:Choice>
              <mc:Fallback>
                <p:oleObj name="Visio" r:id="rId4" imgW="5252735" imgH="34000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37" y="2149963"/>
                        <a:ext cx="7010326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838199"/>
          </a:xfr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Flyweight class is partitioned away from an Original class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03133"/>
              </p:ext>
            </p:extLst>
          </p:nvPr>
        </p:nvGraphicFramePr>
        <p:xfrm>
          <a:off x="5486400" y="3505200"/>
          <a:ext cx="1066800" cy="112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Visio" r:id="rId6" imgW="834611" imgH="889706" progId="Visio.Drawing.11">
                  <p:embed/>
                </p:oleObj>
              </mc:Choice>
              <mc:Fallback>
                <p:oleObj name="Visio" r:id="rId6" imgW="834611" imgH="88970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3505200"/>
                        <a:ext cx="1066800" cy="112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69268" y="908720"/>
            <a:ext cx="8712968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</a:rPr>
              <a:t>We want to </a:t>
            </a:r>
            <a:r>
              <a:rPr lang="en-US" dirty="0">
                <a:latin typeface="Times New Roman" pitchFamily="18" charset="0"/>
              </a:rPr>
              <a:t>create a system to represent all of the cars in a city. You need to store the details about each car ( model, and year) and the details about each car’s ownership (owner name, tag number, last registration date).</a:t>
            </a:r>
            <a:endParaRPr lang="fa-IR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8647" y="3088119"/>
            <a:ext cx="4854213" cy="30469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 rtl="0"/>
            <a:r>
              <a:rPr lang="en-US" sz="1600" dirty="0" smtClean="0">
                <a:cs typeface="+mj-cs"/>
              </a:rPr>
              <a:t> </a:t>
            </a:r>
            <a:endParaRPr lang="en-US" sz="1600" dirty="0">
              <a:cs typeface="+mj-cs"/>
            </a:endParaRPr>
          </a:p>
          <a:p>
            <a:pPr algn="just" rtl="0"/>
            <a:r>
              <a:rPr lang="en-US" sz="1600" dirty="0" smtClean="0">
                <a:cs typeface="+mj-cs"/>
              </a:rPr>
              <a:t>class </a:t>
            </a:r>
            <a:r>
              <a:rPr lang="en-US" sz="1600" dirty="0" err="1" smtClean="0">
                <a:cs typeface="+mj-cs"/>
              </a:rPr>
              <a:t>CarHeavyWeight</a:t>
            </a:r>
            <a:r>
              <a:rPr lang="en-US" sz="1600" dirty="0" smtClean="0">
                <a:cs typeface="+mj-cs"/>
              </a:rPr>
              <a:t> {</a:t>
            </a:r>
          </a:p>
          <a:p>
            <a:pPr algn="just" rtl="0"/>
            <a:r>
              <a:rPr lang="en-US" sz="1600" dirty="0" smtClean="0">
                <a:cs typeface="+mj-cs"/>
              </a:rPr>
              <a:t>          public  </a:t>
            </a:r>
            <a:r>
              <a:rPr lang="en-US" sz="1600" dirty="0">
                <a:cs typeface="+mj-cs"/>
              </a:rPr>
              <a:t>Car </a:t>
            </a:r>
            <a:r>
              <a:rPr lang="en-US" sz="1600" dirty="0" smtClean="0">
                <a:cs typeface="+mj-cs"/>
              </a:rPr>
              <a:t>( </a:t>
            </a:r>
            <a:r>
              <a:rPr lang="en-US" sz="1600" dirty="0">
                <a:cs typeface="+mj-cs"/>
              </a:rPr>
              <a:t>model, year, owner, tag, </a:t>
            </a:r>
            <a:r>
              <a:rPr lang="en-US" sz="1600" dirty="0" err="1">
                <a:cs typeface="+mj-cs"/>
              </a:rPr>
              <a:t>renewDate</a:t>
            </a:r>
            <a:r>
              <a:rPr lang="en-US" sz="1600" dirty="0">
                <a:cs typeface="+mj-cs"/>
              </a:rPr>
              <a:t>) {</a:t>
            </a:r>
          </a:p>
          <a:p>
            <a:pPr algn="just" rtl="0"/>
            <a:r>
              <a:rPr lang="en-US" sz="1600" dirty="0" smtClean="0">
                <a:cs typeface="+mj-cs"/>
              </a:rPr>
              <a:t>	</a:t>
            </a:r>
            <a:r>
              <a:rPr lang="en-US" sz="1600" dirty="0" err="1" smtClean="0">
                <a:cs typeface="+mj-cs"/>
              </a:rPr>
              <a:t>this.model</a:t>
            </a:r>
            <a:r>
              <a:rPr lang="en-US" sz="1600" dirty="0" smtClean="0">
                <a:cs typeface="+mj-cs"/>
              </a:rPr>
              <a:t> </a:t>
            </a:r>
            <a:r>
              <a:rPr lang="en-US" sz="1600" dirty="0">
                <a:cs typeface="+mj-cs"/>
              </a:rPr>
              <a:t>= model;</a:t>
            </a:r>
          </a:p>
          <a:p>
            <a:pPr algn="just" rtl="0"/>
            <a:r>
              <a:rPr lang="en-US" sz="1600" dirty="0" smtClean="0">
                <a:cs typeface="+mj-cs"/>
              </a:rPr>
              <a:t>	</a:t>
            </a:r>
            <a:r>
              <a:rPr lang="en-US" sz="1600" dirty="0" err="1" smtClean="0">
                <a:cs typeface="+mj-cs"/>
              </a:rPr>
              <a:t>this.year</a:t>
            </a:r>
            <a:r>
              <a:rPr lang="en-US" sz="1600" dirty="0" smtClean="0">
                <a:cs typeface="+mj-cs"/>
              </a:rPr>
              <a:t> </a:t>
            </a:r>
            <a:r>
              <a:rPr lang="en-US" sz="1600" dirty="0">
                <a:cs typeface="+mj-cs"/>
              </a:rPr>
              <a:t>= year;</a:t>
            </a:r>
          </a:p>
          <a:p>
            <a:pPr algn="just" rtl="0"/>
            <a:r>
              <a:rPr lang="en-US" sz="1600" dirty="0" smtClean="0">
                <a:cs typeface="+mj-cs"/>
              </a:rPr>
              <a:t>	</a:t>
            </a:r>
            <a:r>
              <a:rPr lang="en-US" sz="1600" dirty="0" err="1" smtClean="0">
                <a:cs typeface="+mj-cs"/>
              </a:rPr>
              <a:t>this.owner</a:t>
            </a:r>
            <a:r>
              <a:rPr lang="en-US" sz="1600" dirty="0" smtClean="0">
                <a:cs typeface="+mj-cs"/>
              </a:rPr>
              <a:t> </a:t>
            </a:r>
            <a:r>
              <a:rPr lang="en-US" sz="1600" dirty="0">
                <a:cs typeface="+mj-cs"/>
              </a:rPr>
              <a:t>= owner;</a:t>
            </a:r>
          </a:p>
          <a:p>
            <a:pPr algn="just" rtl="0"/>
            <a:r>
              <a:rPr lang="en-US" sz="1600" dirty="0" smtClean="0">
                <a:cs typeface="+mj-cs"/>
              </a:rPr>
              <a:t>	</a:t>
            </a:r>
            <a:r>
              <a:rPr lang="en-US" sz="1600" dirty="0" err="1" smtClean="0">
                <a:cs typeface="+mj-cs"/>
              </a:rPr>
              <a:t>this.tag</a:t>
            </a:r>
            <a:r>
              <a:rPr lang="en-US" sz="1600" dirty="0" smtClean="0">
                <a:cs typeface="+mj-cs"/>
              </a:rPr>
              <a:t> </a:t>
            </a:r>
            <a:r>
              <a:rPr lang="en-US" sz="1600" dirty="0">
                <a:cs typeface="+mj-cs"/>
              </a:rPr>
              <a:t>= tag;</a:t>
            </a:r>
          </a:p>
          <a:p>
            <a:pPr algn="just" rtl="0"/>
            <a:r>
              <a:rPr lang="en-US" sz="1600" dirty="0" smtClean="0">
                <a:cs typeface="+mj-cs"/>
              </a:rPr>
              <a:t>	</a:t>
            </a:r>
            <a:r>
              <a:rPr lang="en-US" sz="1600" dirty="0" err="1" smtClean="0">
                <a:cs typeface="+mj-cs"/>
              </a:rPr>
              <a:t>this.renewDate</a:t>
            </a:r>
            <a:r>
              <a:rPr lang="en-US" sz="1600" dirty="0" smtClean="0">
                <a:cs typeface="+mj-cs"/>
              </a:rPr>
              <a:t> </a:t>
            </a:r>
            <a:r>
              <a:rPr lang="en-US" sz="1600" dirty="0">
                <a:cs typeface="+mj-cs"/>
              </a:rPr>
              <a:t>= </a:t>
            </a:r>
            <a:r>
              <a:rPr lang="en-US" sz="1600" dirty="0" err="1">
                <a:cs typeface="+mj-cs"/>
              </a:rPr>
              <a:t>renewDate</a:t>
            </a:r>
            <a:r>
              <a:rPr lang="en-US" sz="1600" dirty="0">
                <a:cs typeface="+mj-cs"/>
              </a:rPr>
              <a:t>;</a:t>
            </a:r>
          </a:p>
          <a:p>
            <a:pPr algn="just" rtl="0"/>
            <a:r>
              <a:rPr lang="en-US" sz="1600" dirty="0" smtClean="0">
                <a:cs typeface="+mj-cs"/>
              </a:rPr>
              <a:t>           </a:t>
            </a:r>
            <a:r>
              <a:rPr lang="fa-IR" sz="1600" dirty="0" smtClean="0">
                <a:cs typeface="+mj-cs"/>
              </a:rPr>
              <a:t>{</a:t>
            </a:r>
            <a:endParaRPr lang="en-US" sz="1600" dirty="0" smtClean="0">
              <a:cs typeface="+mj-cs"/>
            </a:endParaRPr>
          </a:p>
          <a:p>
            <a:pPr algn="just" rtl="0"/>
            <a:r>
              <a:rPr lang="en-US" sz="1600" dirty="0" smtClean="0">
                <a:cs typeface="+mj-cs"/>
              </a:rPr>
              <a:t>           </a:t>
            </a:r>
          </a:p>
          <a:p>
            <a:pPr algn="just" rtl="0"/>
            <a:r>
              <a:rPr lang="en-US" sz="1600" dirty="0">
                <a:cs typeface="+mj-cs"/>
              </a:rPr>
              <a:t> </a:t>
            </a:r>
            <a:r>
              <a:rPr lang="en-US" sz="1600" dirty="0" smtClean="0">
                <a:cs typeface="+mj-cs"/>
              </a:rPr>
              <a:t>          //----------------------------------------------------------------</a:t>
            </a:r>
          </a:p>
          <a:p>
            <a:pPr algn="just" rtl="0"/>
            <a:r>
              <a:rPr lang="en-US" sz="1600" dirty="0">
                <a:cs typeface="+mj-cs"/>
              </a:rPr>
              <a:t>}</a:t>
            </a:r>
            <a:endParaRPr lang="fa-IR" sz="1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99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69268" y="908720"/>
            <a:ext cx="8712968" cy="224676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</a:rPr>
              <a:t>Categorizing an object’s data as intrinsic or extrinsic: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physical car data ( model, year) </a:t>
            </a:r>
            <a:r>
              <a:rPr lang="en-US" dirty="0">
                <a:latin typeface="Times New Roman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intrinsic</a:t>
            </a:r>
            <a:r>
              <a:rPr lang="en-US" dirty="0">
                <a:latin typeface="Times New Roman" pitchFamily="18" charset="0"/>
              </a:rPr>
              <a:t>, and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the owner data (owner name, tag number, last registration date) </a:t>
            </a:r>
            <a:r>
              <a:rPr lang="en-US" dirty="0">
                <a:latin typeface="Times New Roman" pitchFamily="18" charset="0"/>
              </a:rPr>
              <a:t>is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</a:rPr>
              <a:t>extrinsic</a:t>
            </a:r>
            <a:r>
              <a:rPr lang="en-US" dirty="0">
                <a:latin typeface="Times New Roman" pitchFamily="18" charset="0"/>
              </a:rPr>
              <a:t>. This means that only one car object is needed for each combination of  model, and year.</a:t>
            </a:r>
            <a:endParaRPr lang="fa-IR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7291" y="3501008"/>
            <a:ext cx="3516925" cy="25545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 rtl="0"/>
            <a:r>
              <a:rPr lang="en-US" sz="1600" dirty="0" smtClean="0">
                <a:cs typeface="+mj-cs"/>
              </a:rPr>
              <a:t> </a:t>
            </a:r>
            <a:endParaRPr lang="en-US" sz="1600" dirty="0">
              <a:cs typeface="+mj-cs"/>
            </a:endParaRPr>
          </a:p>
          <a:p>
            <a:pPr algn="just"/>
            <a:r>
              <a:rPr lang="en-US" sz="1600" dirty="0">
                <a:cs typeface="+mj-cs"/>
              </a:rPr>
              <a:t>/* Car class, optimized as a </a:t>
            </a:r>
            <a:r>
              <a:rPr lang="en-US" sz="1600" b="1" dirty="0">
                <a:solidFill>
                  <a:srgbClr val="FF0000"/>
                </a:solidFill>
                <a:cs typeface="+mj-cs"/>
              </a:rPr>
              <a:t>flyweight</a:t>
            </a:r>
            <a:r>
              <a:rPr lang="en-US" sz="1600" dirty="0">
                <a:cs typeface="+mj-cs"/>
              </a:rPr>
              <a:t>. */</a:t>
            </a:r>
          </a:p>
          <a:p>
            <a:pPr algn="just"/>
            <a:r>
              <a:rPr lang="en-US" sz="1600" dirty="0">
                <a:cs typeface="+mj-cs"/>
              </a:rPr>
              <a:t>class Car  {</a:t>
            </a:r>
          </a:p>
          <a:p>
            <a:pPr algn="just"/>
            <a:r>
              <a:rPr lang="en-US" sz="1600" dirty="0">
                <a:cs typeface="+mj-cs"/>
              </a:rPr>
              <a:t>        public Car ( model, year) {</a:t>
            </a:r>
          </a:p>
          <a:p>
            <a:pPr algn="just"/>
            <a:r>
              <a:rPr lang="en-US" sz="1600" dirty="0">
                <a:cs typeface="+mj-cs"/>
              </a:rPr>
              <a:t>	</a:t>
            </a:r>
            <a:r>
              <a:rPr lang="en-US" sz="1600" dirty="0" err="1">
                <a:cs typeface="+mj-cs"/>
              </a:rPr>
              <a:t>this.model</a:t>
            </a:r>
            <a:r>
              <a:rPr lang="en-US" sz="1600" dirty="0">
                <a:cs typeface="+mj-cs"/>
              </a:rPr>
              <a:t> = model;</a:t>
            </a:r>
          </a:p>
          <a:p>
            <a:pPr algn="just"/>
            <a:r>
              <a:rPr lang="en-US" sz="1600" dirty="0">
                <a:cs typeface="+mj-cs"/>
              </a:rPr>
              <a:t>	</a:t>
            </a:r>
            <a:r>
              <a:rPr lang="en-US" sz="1600" dirty="0" err="1">
                <a:cs typeface="+mj-cs"/>
              </a:rPr>
              <a:t>this.year</a:t>
            </a:r>
            <a:r>
              <a:rPr lang="en-US" sz="1600" dirty="0">
                <a:cs typeface="+mj-cs"/>
              </a:rPr>
              <a:t> = year;</a:t>
            </a:r>
          </a:p>
          <a:p>
            <a:pPr algn="just"/>
            <a:r>
              <a:rPr lang="en-US" sz="1600" dirty="0">
                <a:cs typeface="+mj-cs"/>
              </a:rPr>
              <a:t>        }</a:t>
            </a:r>
          </a:p>
          <a:p>
            <a:pPr algn="just"/>
            <a:endParaRPr lang="en-US" sz="1600" dirty="0">
              <a:cs typeface="+mj-cs"/>
            </a:endParaRPr>
          </a:p>
          <a:p>
            <a:pPr algn="just"/>
            <a:r>
              <a:rPr lang="en-US" sz="1600" dirty="0">
                <a:cs typeface="+mj-cs"/>
              </a:rPr>
              <a:t>         //--------------------------------------</a:t>
            </a:r>
          </a:p>
          <a:p>
            <a:pPr algn="just"/>
            <a:r>
              <a:rPr lang="en-US" sz="1600" dirty="0"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9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69268" y="908720"/>
            <a:ext cx="8712968" cy="95410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Instantiation Using a Factory</a:t>
            </a:r>
            <a:r>
              <a:rPr lang="en-US" dirty="0">
                <a:latin typeface="Times New Roman" pitchFamily="18" charset="0"/>
              </a:rPr>
              <a:t>: Factory ensures that only a single copy of each unique intrinsic state is created: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852" y="2420888"/>
            <a:ext cx="6334170" cy="35394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/>
            <a:r>
              <a:rPr lang="en-US" sz="1600" dirty="0">
                <a:cs typeface="+mj-cs"/>
              </a:rPr>
              <a:t>/* </a:t>
            </a:r>
            <a:r>
              <a:rPr lang="en-US" sz="1600" dirty="0" err="1">
                <a:cs typeface="+mj-cs"/>
              </a:rPr>
              <a:t>CarFactory</a:t>
            </a:r>
            <a:r>
              <a:rPr lang="en-US" sz="1600" dirty="0">
                <a:cs typeface="+mj-cs"/>
              </a:rPr>
              <a:t> singleton. */</a:t>
            </a:r>
          </a:p>
          <a:p>
            <a:pPr algn="just"/>
            <a:r>
              <a:rPr lang="en-US" sz="1600" dirty="0">
                <a:cs typeface="+mj-cs"/>
              </a:rPr>
              <a:t>class </a:t>
            </a:r>
            <a:r>
              <a:rPr lang="en-US" sz="1600" dirty="0" err="1">
                <a:cs typeface="+mj-cs"/>
              </a:rPr>
              <a:t>CarFactory</a:t>
            </a:r>
            <a:r>
              <a:rPr lang="en-US" sz="1600" dirty="0">
                <a:cs typeface="+mj-cs"/>
              </a:rPr>
              <a:t> {</a:t>
            </a:r>
          </a:p>
          <a:p>
            <a:pPr algn="just"/>
            <a:r>
              <a:rPr lang="en-US" sz="1600" dirty="0">
                <a:cs typeface="+mj-cs"/>
              </a:rPr>
              <a:t>         private Car </a:t>
            </a:r>
            <a:r>
              <a:rPr lang="en-US" sz="1600" dirty="0" err="1">
                <a:cs typeface="+mj-cs"/>
              </a:rPr>
              <a:t>createdCars</a:t>
            </a:r>
            <a:r>
              <a:rPr lang="en-US" sz="1600" dirty="0">
                <a:cs typeface="+mj-cs"/>
              </a:rPr>
              <a:t> [];</a:t>
            </a:r>
          </a:p>
          <a:p>
            <a:pPr algn="just"/>
            <a:r>
              <a:rPr lang="en-US" sz="1600" dirty="0">
                <a:cs typeface="+mj-cs"/>
              </a:rPr>
              <a:t>         public  Car  </a:t>
            </a:r>
            <a:r>
              <a:rPr lang="en-US" sz="1600" dirty="0" err="1">
                <a:cs typeface="+mj-cs"/>
              </a:rPr>
              <a:t>createCar</a:t>
            </a:r>
            <a:r>
              <a:rPr lang="en-US" sz="1600" dirty="0">
                <a:cs typeface="+mj-cs"/>
              </a:rPr>
              <a:t>( model, year) {</a:t>
            </a:r>
          </a:p>
          <a:p>
            <a:pPr algn="just"/>
            <a:r>
              <a:rPr lang="en-US" sz="1600" dirty="0">
                <a:cs typeface="+mj-cs"/>
              </a:rPr>
              <a:t>	// Check to see if this particular combination has been created </a:t>
            </a:r>
          </a:p>
          <a:p>
            <a:pPr algn="just"/>
            <a:r>
              <a:rPr lang="en-US" sz="1600" dirty="0">
                <a:cs typeface="+mj-cs"/>
              </a:rPr>
              <a:t>	// before. otherwise create a new instance and save it.</a:t>
            </a:r>
          </a:p>
          <a:p>
            <a:pPr algn="just"/>
            <a:r>
              <a:rPr lang="en-US" sz="1600" dirty="0">
                <a:cs typeface="+mj-cs"/>
              </a:rPr>
              <a:t>	if(! </a:t>
            </a:r>
            <a:r>
              <a:rPr lang="en-US" sz="1600" dirty="0" err="1">
                <a:cs typeface="+mj-cs"/>
              </a:rPr>
              <a:t>createdCars</a:t>
            </a:r>
            <a:r>
              <a:rPr lang="en-US" sz="1600" dirty="0">
                <a:cs typeface="+mj-cs"/>
              </a:rPr>
              <a:t>[ model + '-' + year]) {</a:t>
            </a:r>
          </a:p>
          <a:p>
            <a:pPr algn="just"/>
            <a:r>
              <a:rPr lang="en-US" sz="1600" dirty="0">
                <a:cs typeface="+mj-cs"/>
              </a:rPr>
              <a:t>	                  </a:t>
            </a:r>
            <a:r>
              <a:rPr lang="en-US" sz="1600" dirty="0" err="1">
                <a:cs typeface="+mj-cs"/>
              </a:rPr>
              <a:t>var</a:t>
            </a:r>
            <a:r>
              <a:rPr lang="en-US" sz="1600" dirty="0">
                <a:cs typeface="+mj-cs"/>
              </a:rPr>
              <a:t> car = new Car(model, year);</a:t>
            </a:r>
          </a:p>
          <a:p>
            <a:pPr algn="just"/>
            <a:r>
              <a:rPr lang="en-US" sz="1600" dirty="0">
                <a:cs typeface="+mj-cs"/>
              </a:rPr>
              <a:t>	                  </a:t>
            </a:r>
            <a:r>
              <a:rPr lang="en-US" sz="1600" dirty="0" err="1">
                <a:cs typeface="+mj-cs"/>
              </a:rPr>
              <a:t>createdCars</a:t>
            </a:r>
            <a:r>
              <a:rPr lang="en-US" sz="1600" dirty="0">
                <a:cs typeface="+mj-cs"/>
              </a:rPr>
              <a:t>[ model + '-' + year] = car;	      </a:t>
            </a:r>
          </a:p>
          <a:p>
            <a:pPr algn="just"/>
            <a:r>
              <a:rPr lang="en-US" sz="1600" dirty="0">
                <a:cs typeface="+mj-cs"/>
              </a:rPr>
              <a:t>	}</a:t>
            </a:r>
          </a:p>
          <a:p>
            <a:pPr algn="just"/>
            <a:r>
              <a:rPr lang="en-US" sz="1600" dirty="0">
                <a:cs typeface="+mj-cs"/>
              </a:rPr>
              <a:t>	 return </a:t>
            </a:r>
            <a:r>
              <a:rPr lang="en-US" sz="1600" dirty="0" err="1">
                <a:cs typeface="+mj-cs"/>
              </a:rPr>
              <a:t>createdCars</a:t>
            </a:r>
            <a:r>
              <a:rPr lang="en-US" sz="1600" dirty="0">
                <a:cs typeface="+mj-cs"/>
              </a:rPr>
              <a:t>[model + '-' + year];</a:t>
            </a:r>
          </a:p>
          <a:p>
            <a:pPr algn="just"/>
            <a:r>
              <a:rPr lang="en-US" sz="1600" dirty="0">
                <a:cs typeface="+mj-cs"/>
              </a:rPr>
              <a:t>         }</a:t>
            </a:r>
          </a:p>
          <a:p>
            <a:pPr algn="just"/>
            <a:r>
              <a:rPr lang="en-US" sz="1600" dirty="0">
                <a:cs typeface="+mj-cs"/>
              </a:rPr>
              <a:t>         //------------------------------------------------------------------</a:t>
            </a:r>
          </a:p>
          <a:p>
            <a:pPr algn="just"/>
            <a:r>
              <a:rPr lang="en-US" sz="1600" dirty="0"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07504" y="0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Example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69268" y="908720"/>
            <a:ext cx="8712968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Extrinsic State Encapsulated in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Manager </a:t>
            </a:r>
            <a:r>
              <a:rPr lang="en-US" dirty="0" smtClean="0">
                <a:latin typeface="Times New Roman" pitchFamily="18" charset="0"/>
              </a:rPr>
              <a:t>: All </a:t>
            </a:r>
            <a:r>
              <a:rPr lang="en-US" dirty="0">
                <a:latin typeface="Times New Roman" pitchFamily="18" charset="0"/>
              </a:rPr>
              <a:t>of the data that </a:t>
            </a:r>
            <a:r>
              <a:rPr lang="en-US" dirty="0" smtClean="0">
                <a:latin typeface="Times New Roman" pitchFamily="18" charset="0"/>
              </a:rPr>
              <a:t>are not included in the </a:t>
            </a:r>
            <a:r>
              <a:rPr lang="en-US" dirty="0">
                <a:latin typeface="Times New Roman" pitchFamily="18" charset="0"/>
              </a:rPr>
              <a:t>Car objects has to be stored </a:t>
            </a:r>
            <a:r>
              <a:rPr lang="en-US" dirty="0" smtClean="0">
                <a:latin typeface="Times New Roman" pitchFamily="18" charset="0"/>
              </a:rPr>
              <a:t>somewhere (</a:t>
            </a:r>
            <a:r>
              <a:rPr lang="en-US" dirty="0" err="1" smtClean="0">
                <a:latin typeface="Times New Roman" pitchFamily="18" charset="0"/>
              </a:rPr>
              <a:t>CarRecord</a:t>
            </a:r>
            <a:r>
              <a:rPr lang="en-US" dirty="0" smtClean="0">
                <a:latin typeface="Times New Roman" pitchFamily="18" charset="0"/>
              </a:rPr>
              <a:t>); </a:t>
            </a:r>
            <a:r>
              <a:rPr lang="en-US" dirty="0">
                <a:latin typeface="Times New Roman" pitchFamily="18" charset="0"/>
              </a:rPr>
              <a:t>you use a </a:t>
            </a:r>
            <a:r>
              <a:rPr lang="en-US" dirty="0" smtClean="0">
                <a:latin typeface="Times New Roman" pitchFamily="18" charset="0"/>
              </a:rPr>
              <a:t>Singleton </a:t>
            </a:r>
            <a:r>
              <a:rPr lang="en-US" dirty="0">
                <a:latin typeface="Times New Roman" pitchFamily="18" charset="0"/>
              </a:rPr>
              <a:t>as a manager to encapsulate that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0699" y="3068960"/>
            <a:ext cx="5062476" cy="37856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just"/>
            <a:r>
              <a:rPr lang="en-US" sz="1600" dirty="0">
                <a:cs typeface="+mj-cs"/>
              </a:rPr>
              <a:t>/* </a:t>
            </a:r>
            <a:r>
              <a:rPr lang="en-US" sz="1600" dirty="0" err="1">
                <a:cs typeface="+mj-cs"/>
              </a:rPr>
              <a:t>CarRecordManager</a:t>
            </a:r>
            <a:r>
              <a:rPr lang="en-US" sz="1600" dirty="0">
                <a:cs typeface="+mj-cs"/>
              </a:rPr>
              <a:t> singleton. */</a:t>
            </a:r>
          </a:p>
          <a:p>
            <a:pPr algn="just"/>
            <a:r>
              <a:rPr lang="en-US" sz="1600" dirty="0">
                <a:cs typeface="+mj-cs"/>
              </a:rPr>
              <a:t>class </a:t>
            </a:r>
            <a:r>
              <a:rPr lang="en-US" sz="1600" dirty="0" err="1">
                <a:cs typeface="+mj-cs"/>
              </a:rPr>
              <a:t>CarRecordManager</a:t>
            </a:r>
            <a:r>
              <a:rPr lang="en-US" sz="1600" dirty="0">
                <a:cs typeface="+mj-cs"/>
              </a:rPr>
              <a:t> {</a:t>
            </a:r>
          </a:p>
          <a:p>
            <a:pPr algn="just"/>
            <a:r>
              <a:rPr lang="en-US" sz="1600" dirty="0">
                <a:cs typeface="+mj-cs"/>
              </a:rPr>
              <a:t>         private  </a:t>
            </a:r>
            <a:r>
              <a:rPr lang="en-US" sz="1600" dirty="0" err="1">
                <a:cs typeface="+mj-cs"/>
              </a:rPr>
              <a:t>CarRecord</a:t>
            </a:r>
            <a:r>
              <a:rPr lang="en-US" sz="1600" dirty="0">
                <a:cs typeface="+mj-cs"/>
              </a:rPr>
              <a:t>  </a:t>
            </a:r>
            <a:r>
              <a:rPr lang="en-US" sz="1600" dirty="0" err="1">
                <a:cs typeface="+mj-cs"/>
              </a:rPr>
              <a:t>carRecordDatabase</a:t>
            </a:r>
            <a:r>
              <a:rPr lang="en-US" sz="1600" dirty="0">
                <a:cs typeface="+mj-cs"/>
              </a:rPr>
              <a:t> [];</a:t>
            </a:r>
          </a:p>
          <a:p>
            <a:pPr algn="just"/>
            <a:r>
              <a:rPr lang="en-US" sz="1600" dirty="0">
                <a:cs typeface="+mj-cs"/>
              </a:rPr>
              <a:t>         // Add a new car record into the city's system.</a:t>
            </a:r>
          </a:p>
          <a:p>
            <a:pPr algn="just"/>
            <a:r>
              <a:rPr lang="en-US" sz="1600" dirty="0">
                <a:cs typeface="+mj-cs"/>
              </a:rPr>
              <a:t>         public  void </a:t>
            </a:r>
            <a:r>
              <a:rPr lang="en-US" sz="1600" dirty="0" err="1">
                <a:cs typeface="+mj-cs"/>
              </a:rPr>
              <a:t>addCarRecord</a:t>
            </a:r>
            <a:endParaRPr lang="en-US" sz="1600" dirty="0">
              <a:cs typeface="+mj-cs"/>
            </a:endParaRPr>
          </a:p>
          <a:p>
            <a:pPr algn="just"/>
            <a:r>
              <a:rPr lang="en-US" sz="1600" dirty="0">
                <a:cs typeface="+mj-cs"/>
              </a:rPr>
              <a:t>                                    (model, year, owner, tag, </a:t>
            </a:r>
            <a:r>
              <a:rPr lang="en-US" sz="1600" dirty="0" err="1">
                <a:cs typeface="+mj-cs"/>
              </a:rPr>
              <a:t>renewDate</a:t>
            </a:r>
            <a:r>
              <a:rPr lang="en-US" sz="1600" dirty="0">
                <a:cs typeface="+mj-cs"/>
              </a:rPr>
              <a:t>) {</a:t>
            </a:r>
          </a:p>
          <a:p>
            <a:pPr algn="just"/>
            <a:r>
              <a:rPr lang="en-US" sz="1600" dirty="0">
                <a:cs typeface="+mj-cs"/>
              </a:rPr>
              <a:t>	car = </a:t>
            </a:r>
            <a:r>
              <a:rPr lang="en-US" sz="1600" dirty="0" err="1">
                <a:cs typeface="+mj-cs"/>
              </a:rPr>
              <a:t>CarFactory.createCar</a:t>
            </a:r>
            <a:r>
              <a:rPr lang="en-US" sz="1600" dirty="0">
                <a:cs typeface="+mj-cs"/>
              </a:rPr>
              <a:t>( model, year);</a:t>
            </a:r>
          </a:p>
          <a:p>
            <a:pPr algn="just"/>
            <a:r>
              <a:rPr lang="en-US" sz="1600" dirty="0">
                <a:cs typeface="+mj-cs"/>
              </a:rPr>
              <a:t>	</a:t>
            </a:r>
            <a:r>
              <a:rPr lang="en-US" sz="1600" dirty="0" err="1">
                <a:cs typeface="+mj-cs"/>
              </a:rPr>
              <a:t>carRecordDatabase</a:t>
            </a:r>
            <a:r>
              <a:rPr lang="en-US" sz="1600" dirty="0">
                <a:cs typeface="+mj-cs"/>
              </a:rPr>
              <a:t>[tag] = {</a:t>
            </a:r>
          </a:p>
          <a:p>
            <a:pPr algn="just"/>
            <a:r>
              <a:rPr lang="en-US" sz="1600" dirty="0">
                <a:cs typeface="+mj-cs"/>
              </a:rPr>
              <a:t>	        owner: owner,</a:t>
            </a:r>
          </a:p>
          <a:p>
            <a:pPr algn="just"/>
            <a:r>
              <a:rPr lang="en-US" sz="1600" dirty="0">
                <a:cs typeface="+mj-cs"/>
              </a:rPr>
              <a:t>	        </a:t>
            </a:r>
            <a:r>
              <a:rPr lang="en-US" sz="1600" dirty="0" err="1">
                <a:cs typeface="+mj-cs"/>
              </a:rPr>
              <a:t>renewDate</a:t>
            </a:r>
            <a:r>
              <a:rPr lang="en-US" sz="1600" dirty="0">
                <a:cs typeface="+mj-cs"/>
              </a:rPr>
              <a:t>: </a:t>
            </a:r>
            <a:r>
              <a:rPr lang="en-US" sz="1600" dirty="0" err="1">
                <a:cs typeface="+mj-cs"/>
              </a:rPr>
              <a:t>renewDate</a:t>
            </a:r>
            <a:r>
              <a:rPr lang="en-US" sz="1600" dirty="0">
                <a:cs typeface="+mj-cs"/>
              </a:rPr>
              <a:t>,</a:t>
            </a:r>
          </a:p>
          <a:p>
            <a:pPr algn="just"/>
            <a:r>
              <a:rPr lang="en-US" sz="1600" dirty="0">
                <a:cs typeface="+mj-cs"/>
              </a:rPr>
              <a:t>	        car: car</a:t>
            </a:r>
          </a:p>
          <a:p>
            <a:pPr algn="just"/>
            <a:r>
              <a:rPr lang="en-US" sz="1600" dirty="0">
                <a:cs typeface="+mj-cs"/>
              </a:rPr>
              <a:t>	}</a:t>
            </a:r>
          </a:p>
          <a:p>
            <a:pPr algn="just"/>
            <a:r>
              <a:rPr lang="en-US" sz="1600" dirty="0">
                <a:cs typeface="+mj-cs"/>
              </a:rPr>
              <a:t>         }</a:t>
            </a:r>
          </a:p>
          <a:p>
            <a:pPr algn="just"/>
            <a:r>
              <a:rPr lang="en-US" sz="1600" dirty="0">
                <a:cs typeface="+mj-cs"/>
              </a:rPr>
              <a:t>         //------------------------------------------------------------</a:t>
            </a:r>
          </a:p>
          <a:p>
            <a:pPr algn="just"/>
            <a:r>
              <a:rPr lang="en-US" sz="1600" dirty="0"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08720"/>
            <a:ext cx="9036496" cy="56938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Collaborations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that a flyweight needs to process must be classified as intrinsic </a:t>
            </a:r>
            <a:r>
              <a:rPr lang="en-US" dirty="0" smtClean="0"/>
              <a:t>or extrinsic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Intrinsic </a:t>
            </a:r>
            <a:r>
              <a:rPr lang="en-US" dirty="0"/>
              <a:t>is stored with flyweight; Extrinsic is stored with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should not instantiate </a:t>
            </a:r>
            <a:r>
              <a:rPr lang="en-US" dirty="0" err="1"/>
              <a:t>ConcreteFlyweights</a:t>
            </a:r>
            <a:r>
              <a:rPr lang="en-US" dirty="0"/>
              <a:t> directly</a:t>
            </a:r>
          </a:p>
          <a:p>
            <a:r>
              <a:rPr lang="en-US" b="1" dirty="0" smtClean="0"/>
              <a:t>Consequences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Storage </a:t>
            </a:r>
            <a:r>
              <a:rPr lang="en-US" dirty="0"/>
              <a:t>savings is a tradeoff between total reduction in number of </a:t>
            </a:r>
            <a:r>
              <a:rPr lang="en-US" dirty="0" smtClean="0"/>
              <a:t>objects verses </a:t>
            </a:r>
            <a:r>
              <a:rPr lang="en-US" dirty="0"/>
              <a:t>the amount of intrinsic state per flyweight and whether or </a:t>
            </a:r>
            <a:r>
              <a:rPr lang="en-US" dirty="0" smtClean="0"/>
              <a:t>not extrinsic </a:t>
            </a:r>
            <a:r>
              <a:rPr lang="en-US" dirty="0"/>
              <a:t>state is computed or stored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greatest </a:t>
            </a:r>
            <a:r>
              <a:rPr lang="en-US" dirty="0"/>
              <a:t>savings occur when extrinsic state is computed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-5301"/>
            <a:ext cx="9036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Flyweight Participants</a:t>
            </a:r>
          </a:p>
        </p:txBody>
      </p:sp>
    </p:spTree>
    <p:extLst>
      <p:ext uri="{BB962C8B-B14F-4D97-AF65-F5344CB8AC3E}">
        <p14:creationId xmlns:p14="http://schemas.microsoft.com/office/powerpoint/2010/main" val="22709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908720"/>
            <a:ext cx="9036496" cy="440120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</a:t>
            </a:r>
            <a:r>
              <a:rPr lang="en-US" b="1" dirty="0">
                <a:solidFill>
                  <a:srgbClr val="FF0000"/>
                </a:solidFill>
              </a:rPr>
              <a:t>all of the following are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application uses a large number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costs are high because of the sheer quantity of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object state can be made extrinsic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groups of objects may be replaced by relatively few shared objects once extrinsic state is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application does not depend on object identity. Since flyweight objects may be shared, identity tests will return true for conceptually distinct objects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0" y="-5301"/>
            <a:ext cx="9036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When to Use Flyweight</a:t>
            </a:r>
          </a:p>
        </p:txBody>
      </p:sp>
    </p:spTree>
    <p:extLst>
      <p:ext uri="{BB962C8B-B14F-4D97-AF65-F5344CB8AC3E}">
        <p14:creationId xmlns:p14="http://schemas.microsoft.com/office/powerpoint/2010/main" val="462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Proxy 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267765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9238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builder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ridge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lyweight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proxy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sp>
        <p:nvSpPr>
          <p:cNvPr id="5" name="Rectangle 4"/>
          <p:cNvSpPr/>
          <p:nvPr/>
        </p:nvSpPr>
        <p:spPr>
          <a:xfrm>
            <a:off x="323528" y="980728"/>
            <a:ext cx="8496944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th-TH" dirty="0">
                <a:cs typeface="Times New Roman" pitchFamily="18" charset="0"/>
              </a:rPr>
              <a:t>Objects talk to each other using </a:t>
            </a:r>
            <a:r>
              <a:rPr lang="en-US" altLang="th-TH" dirty="0" smtClean="0">
                <a:cs typeface="Times New Roman" pitchFamily="18" charset="0"/>
              </a:rPr>
              <a:t>an interface </a:t>
            </a:r>
            <a:r>
              <a:rPr lang="en-US" altLang="th-TH" dirty="0">
                <a:cs typeface="Times New Roman" pitchFamily="18" charset="0"/>
              </a:rPr>
              <a:t>that has been overburdened </a:t>
            </a:r>
            <a:r>
              <a:rPr lang="en-US" altLang="th-TH" dirty="0" smtClean="0">
                <a:cs typeface="Times New Roman" pitchFamily="18" charset="0"/>
              </a:rPr>
              <a:t>with the </a:t>
            </a:r>
            <a:r>
              <a:rPr lang="en-US" altLang="th-TH" dirty="0">
                <a:cs typeface="Times New Roman" pitchFamily="18" charset="0"/>
              </a:rPr>
              <a:t>needs of </a:t>
            </a:r>
            <a:r>
              <a:rPr lang="en-US" altLang="th-TH" dirty="0" smtClean="0">
                <a:cs typeface="Times New Roman" pitchFamily="18" charset="0"/>
              </a:rPr>
              <a:t>networking, security</a:t>
            </a:r>
            <a:r>
              <a:rPr lang="en-US" altLang="th-TH" dirty="0">
                <a:cs typeface="Times New Roman" pitchFamily="18" charset="0"/>
              </a:rPr>
              <a:t>, </a:t>
            </a:r>
            <a:r>
              <a:rPr lang="en-US" altLang="th-TH" dirty="0" smtClean="0">
                <a:cs typeface="Times New Roman" pitchFamily="18" charset="0"/>
              </a:rPr>
              <a:t>access coherence</a:t>
            </a:r>
            <a:r>
              <a:rPr lang="en-US" altLang="th-TH" dirty="0">
                <a:cs typeface="Times New Roman" pitchFamily="18" charset="0"/>
              </a:rPr>
              <a:t>, or historic versions of </a:t>
            </a:r>
            <a:r>
              <a:rPr lang="en-US" altLang="th-TH" dirty="0" smtClean="0">
                <a:cs typeface="Times New Roman" pitchFamily="18" charset="0"/>
              </a:rPr>
              <a:t>the interface</a:t>
            </a:r>
            <a:r>
              <a:rPr lang="en-US" altLang="th-TH" dirty="0"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8240" y="3212976"/>
            <a:ext cx="4572000" cy="954107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object demands </a:t>
            </a:r>
            <a:r>
              <a:rPr lang="en-US" dirty="0" smtClean="0">
                <a:solidFill>
                  <a:srgbClr val="FF0000"/>
                </a:solidFill>
              </a:rPr>
              <a:t>too much </a:t>
            </a:r>
            <a:r>
              <a:rPr lang="en-US" dirty="0">
                <a:solidFill>
                  <a:srgbClr val="FF0000"/>
                </a:solidFill>
              </a:rPr>
              <a:t>of another object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0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Object Access Control</a:t>
            </a:r>
            <a:endParaRPr lang="th-TH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5925"/>
            <a:ext cx="7010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3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0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Object Access Control</a:t>
            </a:r>
            <a:endParaRPr lang="th-TH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76388"/>
            <a:ext cx="75723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0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The Proxy </a:t>
            </a:r>
            <a:r>
              <a:rPr lang="en-US" sz="4400" b="1" dirty="0" smtClean="0"/>
              <a:t>Pattern</a:t>
            </a:r>
            <a:endParaRPr lang="th-TH" sz="4400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8712968" cy="95410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The Proxy Pattern </a:t>
            </a:r>
            <a:r>
              <a:rPr lang="en-US" dirty="0"/>
              <a:t>provides </a:t>
            </a:r>
            <a:r>
              <a:rPr lang="en-US" dirty="0" smtClean="0"/>
              <a:t>a surrogate </a:t>
            </a:r>
            <a:r>
              <a:rPr lang="en-US" dirty="0"/>
              <a:t>or placeholder for </a:t>
            </a:r>
            <a:r>
              <a:rPr lang="en-US" dirty="0" smtClean="0"/>
              <a:t>another object </a:t>
            </a:r>
            <a:r>
              <a:rPr lang="en-US" dirty="0"/>
              <a:t>to control access to it.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49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Class Diagram</a:t>
            </a:r>
            <a:endParaRPr lang="th-TH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5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0650"/>
            <a:ext cx="7162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504" y="0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The Proxy </a:t>
            </a:r>
            <a:r>
              <a:rPr lang="en-US" sz="4400" b="1" dirty="0" smtClean="0"/>
              <a:t>Pattern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9950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0"/>
            <a:ext cx="8928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Types of proxies</a:t>
            </a:r>
            <a:endParaRPr lang="th-TH" sz="4400" dirty="0"/>
          </a:p>
        </p:txBody>
      </p:sp>
      <p:sp>
        <p:nvSpPr>
          <p:cNvPr id="4" name="Rectangle 3"/>
          <p:cNvSpPr/>
          <p:nvPr/>
        </p:nvSpPr>
        <p:spPr>
          <a:xfrm>
            <a:off x="251520" y="789700"/>
            <a:ext cx="8640960" cy="56938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Remote </a:t>
            </a:r>
            <a:r>
              <a:rPr lang="en-US" b="1" dirty="0"/>
              <a:t>Proxy - </a:t>
            </a:r>
            <a:r>
              <a:rPr lang="en-US" dirty="0"/>
              <a:t>Provides a reference to </a:t>
            </a:r>
            <a:r>
              <a:rPr lang="en-US" dirty="0" smtClean="0"/>
              <a:t>an object </a:t>
            </a:r>
            <a:r>
              <a:rPr lang="en-US" dirty="0"/>
              <a:t>located in a different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Virtual </a:t>
            </a:r>
            <a:r>
              <a:rPr lang="en-US" b="1" dirty="0"/>
              <a:t>Proxy - </a:t>
            </a:r>
            <a:r>
              <a:rPr lang="en-US" dirty="0"/>
              <a:t>Allows the creation of </a:t>
            </a:r>
            <a:r>
              <a:rPr lang="en-US" dirty="0" smtClean="0"/>
              <a:t>a memory </a:t>
            </a:r>
            <a:r>
              <a:rPr lang="en-US" dirty="0"/>
              <a:t>intensive object on 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Protection </a:t>
            </a:r>
            <a:r>
              <a:rPr lang="en-US" b="1" dirty="0"/>
              <a:t>Proxy - </a:t>
            </a:r>
            <a:r>
              <a:rPr lang="en-US" dirty="0"/>
              <a:t>provides different </a:t>
            </a:r>
            <a:r>
              <a:rPr lang="en-US" dirty="0" smtClean="0"/>
              <a:t>clients with </a:t>
            </a:r>
            <a:r>
              <a:rPr lang="en-US" dirty="0"/>
              <a:t>different levels of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Cache </a:t>
            </a:r>
            <a:r>
              <a:rPr lang="en-US" b="1" dirty="0"/>
              <a:t>Proxy - </a:t>
            </a:r>
            <a:r>
              <a:rPr lang="en-US" dirty="0"/>
              <a:t>Temporary stores results </a:t>
            </a:r>
            <a:r>
              <a:rPr lang="en-US" dirty="0" smtClean="0"/>
              <a:t>of expensive </a:t>
            </a:r>
            <a:r>
              <a:rPr lang="en-US" dirty="0"/>
              <a:t>target </a:t>
            </a:r>
            <a:r>
              <a:rPr lang="en-US" dirty="0" smtClean="0"/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Fire Wall Proxy - </a:t>
            </a:r>
            <a:r>
              <a:rPr lang="en-US" dirty="0"/>
              <a:t>protects targets from </a:t>
            </a:r>
            <a:r>
              <a:rPr lang="en-US" dirty="0" smtClean="0"/>
              <a:t>bad clients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Synchronization </a:t>
            </a:r>
            <a:r>
              <a:rPr lang="en-US" b="1" dirty="0"/>
              <a:t>proxy - </a:t>
            </a:r>
            <a:r>
              <a:rPr lang="en-US" dirty="0"/>
              <a:t>provides </a:t>
            </a:r>
            <a:r>
              <a:rPr lang="en-US" dirty="0" smtClean="0"/>
              <a:t>multiple access </a:t>
            </a:r>
            <a:r>
              <a:rPr lang="en-US" dirty="0"/>
              <a:t>to a target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Smart </a:t>
            </a:r>
            <a:r>
              <a:rPr lang="en-US" b="1" dirty="0"/>
              <a:t>reference Proxy - </a:t>
            </a:r>
            <a:r>
              <a:rPr lang="en-US" dirty="0"/>
              <a:t>counting </a:t>
            </a:r>
            <a:r>
              <a:rPr lang="en-US" dirty="0" smtClean="0"/>
              <a:t>the number </a:t>
            </a:r>
            <a:r>
              <a:rPr lang="en-US" dirty="0"/>
              <a:t>of references to an object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08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1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3935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97632" y="1124744"/>
            <a:ext cx="8856984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Proxy </a:t>
            </a:r>
            <a:r>
              <a:rPr lang="en-US" sz="3600" dirty="0"/>
              <a:t>is structurally similar to Decorator, but the </a:t>
            </a:r>
            <a:r>
              <a:rPr lang="en-US" sz="3600" dirty="0" smtClean="0"/>
              <a:t>two differ </a:t>
            </a:r>
            <a:r>
              <a:rPr lang="en-US" sz="3600" dirty="0"/>
              <a:t>in their purpose.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Decorator Pattern adds behavior to an object, </a:t>
            </a:r>
            <a:r>
              <a:rPr lang="en-US" sz="3600" dirty="0" smtClean="0"/>
              <a:t>while a </a:t>
            </a:r>
            <a:r>
              <a:rPr lang="en-US" sz="3600" dirty="0"/>
              <a:t>proxy controls access to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Like </a:t>
            </a:r>
            <a:r>
              <a:rPr lang="en-US" sz="3600" dirty="0"/>
              <a:t>any wrapper, proxies will increase the number </a:t>
            </a:r>
            <a:r>
              <a:rPr lang="en-US" sz="3600" dirty="0" smtClean="0"/>
              <a:t>of classes </a:t>
            </a:r>
            <a:r>
              <a:rPr lang="en-US" sz="3600" dirty="0"/>
              <a:t>and objects in your design.</a:t>
            </a:r>
            <a:endParaRPr lang="th-TH" sz="3600" dirty="0"/>
          </a:p>
        </p:txBody>
      </p:sp>
      <p:sp>
        <p:nvSpPr>
          <p:cNvPr id="4" name="Rectangle 3"/>
          <p:cNvSpPr/>
          <p:nvPr/>
        </p:nvSpPr>
        <p:spPr>
          <a:xfrm>
            <a:off x="97632" y="22408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Proxy vs Decorator</a:t>
            </a:r>
          </a:p>
        </p:txBody>
      </p:sp>
    </p:spTree>
    <p:extLst>
      <p:ext uri="{BB962C8B-B14F-4D97-AF65-F5344CB8AC3E}">
        <p14:creationId xmlns:p14="http://schemas.microsoft.com/office/powerpoint/2010/main" val="30764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Flyweight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smtClean="0"/>
              <a:t>emplate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null </a:t>
            </a:r>
            <a:r>
              <a:rPr lang="en-US" sz="2400" dirty="0" smtClean="0"/>
              <a:t>object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92387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builder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267765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omposite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ridge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flyweight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08819"/>
            <a:ext cx="8229600" cy="2000102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are to display a sequence of symbols that represent some ancient text.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Issue:</a:t>
            </a:r>
            <a:r>
              <a:rPr lang="en-US" dirty="0" smtClean="0"/>
              <a:t> each symbol of the alphabet is </a:t>
            </a:r>
            <a:r>
              <a:rPr lang="en-US" i="1" dirty="0" smtClean="0"/>
              <a:t>very</a:t>
            </a:r>
            <a:r>
              <a:rPr lang="en-US" dirty="0" smtClean="0"/>
              <a:t> big not Unicode character.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780928"/>
            <a:ext cx="1981200" cy="3667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971800"/>
            <a:ext cx="2993572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2561" y="3505200"/>
            <a:ext cx="5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9" y="35549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Alphabet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53" y="1052737"/>
            <a:ext cx="8185419" cy="720079"/>
          </a:xfrm>
          <a:solidFill>
            <a:srgbClr val="FFFF99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/>
              <a:t>Conceptually, a text is a sequence of symbols.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01" y="2076609"/>
            <a:ext cx="4072448" cy="19715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43137"/>
            <a:ext cx="2993572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53" y="1052737"/>
            <a:ext cx="8329435" cy="1152127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However, you must implement it differently</a:t>
            </a:r>
            <a:br>
              <a:rPr lang="en-US" dirty="0" smtClean="0"/>
            </a:br>
            <a:r>
              <a:rPr lang="en-US" dirty="0" smtClean="0"/>
              <a:t>than a typical sequence </a:t>
            </a:r>
            <a:r>
              <a:rPr lang="en-US" b="1" dirty="0" smtClean="0">
                <a:solidFill>
                  <a:srgbClr val="FF0000"/>
                </a:solidFill>
              </a:rPr>
              <a:t>for efficiency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924944"/>
            <a:ext cx="1524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flyweight pool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51584" y="3680513"/>
            <a:ext cx="2697832" cy="96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09" y="2420888"/>
            <a:ext cx="3093633" cy="25192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Solution</a:t>
            </a:r>
            <a:endParaRPr lang="th-TH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59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Flyweight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  <a:solidFill>
            <a:srgbClr val="FFFF99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object has </a:t>
            </a:r>
            <a:r>
              <a:rPr lang="en-US" b="1" dirty="0" smtClean="0">
                <a:solidFill>
                  <a:srgbClr val="FF0000"/>
                </a:solidFill>
              </a:rPr>
              <a:t>intrinsic</a:t>
            </a:r>
            <a:r>
              <a:rPr lang="en-US" dirty="0" smtClean="0"/>
              <a:t> data and </a:t>
            </a:r>
            <a:r>
              <a:rPr lang="en-US" b="1" dirty="0" smtClean="0">
                <a:solidFill>
                  <a:srgbClr val="FF0000"/>
                </a:solidFill>
              </a:rPr>
              <a:t>extrinsic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x: characters in a String:</a:t>
            </a:r>
          </a:p>
          <a:p>
            <a:pPr lvl="4"/>
            <a:r>
              <a:rPr lang="en-US" dirty="0" smtClean="0"/>
              <a:t>extrinsic = index position</a:t>
            </a:r>
          </a:p>
          <a:p>
            <a:pPr lvl="4"/>
            <a:r>
              <a:rPr lang="en-US" dirty="0" smtClean="0"/>
              <a:t>intrinsic = value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Idea of Flyweight is to separate intrinsic data from extrinsic</a:t>
            </a:r>
          </a:p>
          <a:p>
            <a:pPr lvl="2"/>
            <a:r>
              <a:rPr lang="en-US" dirty="0" smtClean="0"/>
              <a:t>2 classes now: Extrinsic + Intrinsic</a:t>
            </a:r>
          </a:p>
          <a:p>
            <a:pPr lvl="2"/>
            <a:r>
              <a:rPr lang="en-US" dirty="0" smtClean="0"/>
              <a:t>extrinsic data can be supplied via calculation</a:t>
            </a:r>
          </a:p>
          <a:p>
            <a:pPr lvl="2"/>
            <a:r>
              <a:rPr lang="en-US" dirty="0" smtClean="0"/>
              <a:t>intrinsic data is typically found in a file or database</a:t>
            </a:r>
          </a:p>
          <a:p>
            <a:pPr lvl="2"/>
            <a:endParaRPr lang="en-US" dirty="0" smtClean="0"/>
          </a:p>
          <a:p>
            <a:r>
              <a:rPr lang="en-US" i="1" dirty="0" smtClean="0"/>
              <a:t>Optionally, Intrinsic and Extrinsic objects are pooled</a:t>
            </a:r>
          </a:p>
          <a:p>
            <a:pPr lvl="2"/>
            <a:r>
              <a:rPr lang="en-US" i="1" dirty="0" smtClean="0"/>
              <a:t>allocated from a pool and returned when no longer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Flyweight Pattern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  <a:solidFill>
            <a:srgbClr val="FFFF99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sharing to support large numbers of fine-grained objects efficiently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6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57325"/>
            <a:ext cx="61912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4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10465</TotalTime>
  <Words>1007</Words>
  <Application>Microsoft Office PowerPoint</Application>
  <PresentationFormat>On-screen Show (4:3)</PresentationFormat>
  <Paragraphs>232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Visio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 of Flyweight</vt:lpstr>
      <vt:lpstr>Flyweight Pattern</vt:lpstr>
      <vt:lpstr>Class Diagram</vt:lpstr>
      <vt:lpstr>PowerPoint Presentation</vt:lpstr>
      <vt:lpstr>Flyweight Pattern</vt:lpstr>
      <vt:lpstr>Derivation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292</cp:revision>
  <dcterms:created xsi:type="dcterms:W3CDTF">2015-01-04T08:11:00Z</dcterms:created>
  <dcterms:modified xsi:type="dcterms:W3CDTF">2019-04-24T01:41:45Z</dcterms:modified>
</cp:coreProperties>
</file>