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7352"/>
    <p:restoredTop sz="86439"/>
  </p:normalViewPr>
  <p:slideViewPr>
    <p:cSldViewPr snapToGrid="0" snapToObjects="1">
      <p:cViewPr varScale="1">
        <p:scale>
          <a:sx n="98" d="100"/>
          <a:sy n="98" d="100"/>
        </p:scale>
        <p:origin x="440"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FE227-682C-774E-89EE-57F582E864C2}" type="datetimeFigureOut">
              <a:rPr lang="en-TH" smtClean="0"/>
              <a:t>13/4/2020 R</a:t>
            </a:fld>
            <a:endParaRPr lang="en-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8860D-E42E-1B40-BFE4-694E7419A99D}" type="slidenum">
              <a:rPr lang="en-TH" smtClean="0"/>
              <a:t>‹#›</a:t>
            </a:fld>
            <a:endParaRPr lang="en-TH"/>
          </a:p>
        </p:txBody>
      </p:sp>
    </p:spTree>
    <p:extLst>
      <p:ext uri="{BB962C8B-B14F-4D97-AF65-F5344CB8AC3E}">
        <p14:creationId xmlns:p14="http://schemas.microsoft.com/office/powerpoint/2010/main" val="2087120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0528860D-E42E-1B40-BFE4-694E7419A99D}" type="slidenum">
              <a:rPr lang="en-TH" smtClean="0"/>
              <a:t>1</a:t>
            </a:fld>
            <a:endParaRPr lang="en-TH"/>
          </a:p>
        </p:txBody>
      </p:sp>
    </p:spTree>
    <p:extLst>
      <p:ext uri="{BB962C8B-B14F-4D97-AF65-F5344CB8AC3E}">
        <p14:creationId xmlns:p14="http://schemas.microsoft.com/office/powerpoint/2010/main" val="1445201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09A8-F98D-1240-B427-33643EC6C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B3DF2849-6315-B240-BD3A-F6EA7179A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0A2F296D-C825-524E-9796-AFF2EA3652E5}"/>
              </a:ext>
            </a:extLst>
          </p:cNvPr>
          <p:cNvSpPr>
            <a:spLocks noGrp="1"/>
          </p:cNvSpPr>
          <p:nvPr>
            <p:ph type="dt" sz="half" idx="10"/>
          </p:nvPr>
        </p:nvSpPr>
        <p:spPr/>
        <p:txBody>
          <a:bodyPr/>
          <a:lstStyle/>
          <a:p>
            <a:fld id="{BBD622CF-1A8F-4D4A-9A9B-D0247CC3BE5A}" type="datetimeFigureOut">
              <a:rPr lang="en-TH" smtClean="0"/>
              <a:t>13/4/2020 R</a:t>
            </a:fld>
            <a:endParaRPr lang="en-TH"/>
          </a:p>
        </p:txBody>
      </p:sp>
      <p:sp>
        <p:nvSpPr>
          <p:cNvPr id="5" name="Footer Placeholder 4">
            <a:extLst>
              <a:ext uri="{FF2B5EF4-FFF2-40B4-BE49-F238E27FC236}">
                <a16:creationId xmlns:a16="http://schemas.microsoft.com/office/drawing/2014/main" id="{12805BD2-247D-E642-A0B7-D7A24198E677}"/>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331A6C1D-9F22-AD48-B0EC-44E9342A56B7}"/>
              </a:ext>
            </a:extLst>
          </p:cNvPr>
          <p:cNvSpPr>
            <a:spLocks noGrp="1"/>
          </p:cNvSpPr>
          <p:nvPr>
            <p:ph type="sldNum" sz="quarter" idx="12"/>
          </p:nvPr>
        </p:nvSpPr>
        <p:spPr/>
        <p:txBody>
          <a:bodyPr/>
          <a:lstStyle/>
          <a:p>
            <a:fld id="{3000A372-0D77-C84E-9403-EAA554354E3E}" type="slidenum">
              <a:rPr lang="en-TH" smtClean="0"/>
              <a:t>‹#›</a:t>
            </a:fld>
            <a:endParaRPr lang="en-TH"/>
          </a:p>
        </p:txBody>
      </p:sp>
    </p:spTree>
    <p:extLst>
      <p:ext uri="{BB962C8B-B14F-4D97-AF65-F5344CB8AC3E}">
        <p14:creationId xmlns:p14="http://schemas.microsoft.com/office/powerpoint/2010/main" val="126841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5A4A1-4898-284C-94D1-D434699E41D3}"/>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913932C9-AFA1-AA42-970E-80BFEE0E8B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138D3E80-E8D1-6C41-B397-6E8B28221422}"/>
              </a:ext>
            </a:extLst>
          </p:cNvPr>
          <p:cNvSpPr>
            <a:spLocks noGrp="1"/>
          </p:cNvSpPr>
          <p:nvPr>
            <p:ph type="dt" sz="half" idx="10"/>
          </p:nvPr>
        </p:nvSpPr>
        <p:spPr/>
        <p:txBody>
          <a:bodyPr/>
          <a:lstStyle/>
          <a:p>
            <a:fld id="{BBD622CF-1A8F-4D4A-9A9B-D0247CC3BE5A}" type="datetimeFigureOut">
              <a:rPr lang="en-TH" smtClean="0"/>
              <a:t>13/4/2020 R</a:t>
            </a:fld>
            <a:endParaRPr lang="en-TH"/>
          </a:p>
        </p:txBody>
      </p:sp>
      <p:sp>
        <p:nvSpPr>
          <p:cNvPr id="5" name="Footer Placeholder 4">
            <a:extLst>
              <a:ext uri="{FF2B5EF4-FFF2-40B4-BE49-F238E27FC236}">
                <a16:creationId xmlns:a16="http://schemas.microsoft.com/office/drawing/2014/main" id="{87317655-FF88-AD44-9F55-A74B0B529B00}"/>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063A0658-100B-BE4B-BE9B-5A1F2135FD4F}"/>
              </a:ext>
            </a:extLst>
          </p:cNvPr>
          <p:cNvSpPr>
            <a:spLocks noGrp="1"/>
          </p:cNvSpPr>
          <p:nvPr>
            <p:ph type="sldNum" sz="quarter" idx="12"/>
          </p:nvPr>
        </p:nvSpPr>
        <p:spPr/>
        <p:txBody>
          <a:bodyPr/>
          <a:lstStyle/>
          <a:p>
            <a:fld id="{3000A372-0D77-C84E-9403-EAA554354E3E}" type="slidenum">
              <a:rPr lang="en-TH" smtClean="0"/>
              <a:t>‹#›</a:t>
            </a:fld>
            <a:endParaRPr lang="en-TH"/>
          </a:p>
        </p:txBody>
      </p:sp>
    </p:spTree>
    <p:extLst>
      <p:ext uri="{BB962C8B-B14F-4D97-AF65-F5344CB8AC3E}">
        <p14:creationId xmlns:p14="http://schemas.microsoft.com/office/powerpoint/2010/main" val="235922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531F71-D27E-7141-ADA5-F23E74220A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9080C6BB-37CF-014C-9625-A50DA58B2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8689DB34-3215-A545-85C5-FC88B8FB34FF}"/>
              </a:ext>
            </a:extLst>
          </p:cNvPr>
          <p:cNvSpPr>
            <a:spLocks noGrp="1"/>
          </p:cNvSpPr>
          <p:nvPr>
            <p:ph type="dt" sz="half" idx="10"/>
          </p:nvPr>
        </p:nvSpPr>
        <p:spPr/>
        <p:txBody>
          <a:bodyPr/>
          <a:lstStyle/>
          <a:p>
            <a:fld id="{BBD622CF-1A8F-4D4A-9A9B-D0247CC3BE5A}" type="datetimeFigureOut">
              <a:rPr lang="en-TH" smtClean="0"/>
              <a:t>13/4/2020 R</a:t>
            </a:fld>
            <a:endParaRPr lang="en-TH"/>
          </a:p>
        </p:txBody>
      </p:sp>
      <p:sp>
        <p:nvSpPr>
          <p:cNvPr id="5" name="Footer Placeholder 4">
            <a:extLst>
              <a:ext uri="{FF2B5EF4-FFF2-40B4-BE49-F238E27FC236}">
                <a16:creationId xmlns:a16="http://schemas.microsoft.com/office/drawing/2014/main" id="{8A0549D3-B418-B241-8934-380A22D79B23}"/>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830AC0B0-7304-3E4C-BB00-EA08D84D8E48}"/>
              </a:ext>
            </a:extLst>
          </p:cNvPr>
          <p:cNvSpPr>
            <a:spLocks noGrp="1"/>
          </p:cNvSpPr>
          <p:nvPr>
            <p:ph type="sldNum" sz="quarter" idx="12"/>
          </p:nvPr>
        </p:nvSpPr>
        <p:spPr/>
        <p:txBody>
          <a:bodyPr/>
          <a:lstStyle/>
          <a:p>
            <a:fld id="{3000A372-0D77-C84E-9403-EAA554354E3E}" type="slidenum">
              <a:rPr lang="en-TH" smtClean="0"/>
              <a:t>‹#›</a:t>
            </a:fld>
            <a:endParaRPr lang="en-TH"/>
          </a:p>
        </p:txBody>
      </p:sp>
    </p:spTree>
    <p:extLst>
      <p:ext uri="{BB962C8B-B14F-4D97-AF65-F5344CB8AC3E}">
        <p14:creationId xmlns:p14="http://schemas.microsoft.com/office/powerpoint/2010/main" val="266159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52CD-A7FE-084C-93D5-E1E377CCF5F3}"/>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D685AE7C-A4C7-B54E-B53C-0E9782BCDB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592F4629-CA41-BE4F-BB97-093C0A453907}"/>
              </a:ext>
            </a:extLst>
          </p:cNvPr>
          <p:cNvSpPr>
            <a:spLocks noGrp="1"/>
          </p:cNvSpPr>
          <p:nvPr>
            <p:ph type="dt" sz="half" idx="10"/>
          </p:nvPr>
        </p:nvSpPr>
        <p:spPr/>
        <p:txBody>
          <a:bodyPr/>
          <a:lstStyle/>
          <a:p>
            <a:fld id="{BBD622CF-1A8F-4D4A-9A9B-D0247CC3BE5A}" type="datetimeFigureOut">
              <a:rPr lang="en-TH" smtClean="0"/>
              <a:t>13/4/2020 R</a:t>
            </a:fld>
            <a:endParaRPr lang="en-TH"/>
          </a:p>
        </p:txBody>
      </p:sp>
      <p:sp>
        <p:nvSpPr>
          <p:cNvPr id="5" name="Footer Placeholder 4">
            <a:extLst>
              <a:ext uri="{FF2B5EF4-FFF2-40B4-BE49-F238E27FC236}">
                <a16:creationId xmlns:a16="http://schemas.microsoft.com/office/drawing/2014/main" id="{14CB98F1-955D-924A-8370-4573377C5496}"/>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9EA51B22-3565-9E40-A83B-72099394ECA1}"/>
              </a:ext>
            </a:extLst>
          </p:cNvPr>
          <p:cNvSpPr>
            <a:spLocks noGrp="1"/>
          </p:cNvSpPr>
          <p:nvPr>
            <p:ph type="sldNum" sz="quarter" idx="12"/>
          </p:nvPr>
        </p:nvSpPr>
        <p:spPr/>
        <p:txBody>
          <a:bodyPr/>
          <a:lstStyle/>
          <a:p>
            <a:fld id="{3000A372-0D77-C84E-9403-EAA554354E3E}" type="slidenum">
              <a:rPr lang="en-TH" smtClean="0"/>
              <a:t>‹#›</a:t>
            </a:fld>
            <a:endParaRPr lang="en-TH"/>
          </a:p>
        </p:txBody>
      </p:sp>
    </p:spTree>
    <p:extLst>
      <p:ext uri="{BB962C8B-B14F-4D97-AF65-F5344CB8AC3E}">
        <p14:creationId xmlns:p14="http://schemas.microsoft.com/office/powerpoint/2010/main" val="3107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9396-B3DC-F54D-A631-399FC590FD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A0DBE026-FC6F-D440-9143-ED53078DB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CEC4A4-D3E5-1C43-89F6-F8F2BAEF51EC}"/>
              </a:ext>
            </a:extLst>
          </p:cNvPr>
          <p:cNvSpPr>
            <a:spLocks noGrp="1"/>
          </p:cNvSpPr>
          <p:nvPr>
            <p:ph type="dt" sz="half" idx="10"/>
          </p:nvPr>
        </p:nvSpPr>
        <p:spPr/>
        <p:txBody>
          <a:bodyPr/>
          <a:lstStyle/>
          <a:p>
            <a:fld id="{BBD622CF-1A8F-4D4A-9A9B-D0247CC3BE5A}" type="datetimeFigureOut">
              <a:rPr lang="en-TH" smtClean="0"/>
              <a:t>13/4/2020 R</a:t>
            </a:fld>
            <a:endParaRPr lang="en-TH"/>
          </a:p>
        </p:txBody>
      </p:sp>
      <p:sp>
        <p:nvSpPr>
          <p:cNvPr id="5" name="Footer Placeholder 4">
            <a:extLst>
              <a:ext uri="{FF2B5EF4-FFF2-40B4-BE49-F238E27FC236}">
                <a16:creationId xmlns:a16="http://schemas.microsoft.com/office/drawing/2014/main" id="{6B74C0DD-C881-E746-9345-17961C2465DE}"/>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3902FC8F-ED7A-3E48-81C3-893CF9C1F5F8}"/>
              </a:ext>
            </a:extLst>
          </p:cNvPr>
          <p:cNvSpPr>
            <a:spLocks noGrp="1"/>
          </p:cNvSpPr>
          <p:nvPr>
            <p:ph type="sldNum" sz="quarter" idx="12"/>
          </p:nvPr>
        </p:nvSpPr>
        <p:spPr/>
        <p:txBody>
          <a:bodyPr/>
          <a:lstStyle/>
          <a:p>
            <a:fld id="{3000A372-0D77-C84E-9403-EAA554354E3E}" type="slidenum">
              <a:rPr lang="en-TH" smtClean="0"/>
              <a:t>‹#›</a:t>
            </a:fld>
            <a:endParaRPr lang="en-TH"/>
          </a:p>
        </p:txBody>
      </p:sp>
    </p:spTree>
    <p:extLst>
      <p:ext uri="{BB962C8B-B14F-4D97-AF65-F5344CB8AC3E}">
        <p14:creationId xmlns:p14="http://schemas.microsoft.com/office/powerpoint/2010/main" val="358852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8EF7-FBC4-6747-BE07-FFB9245647E5}"/>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87816504-2867-1545-B2EF-0B7583BCB8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FD5699E4-C573-AB48-A0BE-96CFE97470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266A773D-EA01-574C-A122-FB10604BFC96}"/>
              </a:ext>
            </a:extLst>
          </p:cNvPr>
          <p:cNvSpPr>
            <a:spLocks noGrp="1"/>
          </p:cNvSpPr>
          <p:nvPr>
            <p:ph type="dt" sz="half" idx="10"/>
          </p:nvPr>
        </p:nvSpPr>
        <p:spPr/>
        <p:txBody>
          <a:bodyPr/>
          <a:lstStyle/>
          <a:p>
            <a:fld id="{BBD622CF-1A8F-4D4A-9A9B-D0247CC3BE5A}" type="datetimeFigureOut">
              <a:rPr lang="en-TH" smtClean="0"/>
              <a:t>13/4/2020 R</a:t>
            </a:fld>
            <a:endParaRPr lang="en-TH"/>
          </a:p>
        </p:txBody>
      </p:sp>
      <p:sp>
        <p:nvSpPr>
          <p:cNvPr id="6" name="Footer Placeholder 5">
            <a:extLst>
              <a:ext uri="{FF2B5EF4-FFF2-40B4-BE49-F238E27FC236}">
                <a16:creationId xmlns:a16="http://schemas.microsoft.com/office/drawing/2014/main" id="{FF5FA3F8-6ED0-7E48-8CE3-2B07AAF86E42}"/>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B99E2F2C-E69B-B941-93F9-D24F4CADD310}"/>
              </a:ext>
            </a:extLst>
          </p:cNvPr>
          <p:cNvSpPr>
            <a:spLocks noGrp="1"/>
          </p:cNvSpPr>
          <p:nvPr>
            <p:ph type="sldNum" sz="quarter" idx="12"/>
          </p:nvPr>
        </p:nvSpPr>
        <p:spPr/>
        <p:txBody>
          <a:bodyPr/>
          <a:lstStyle/>
          <a:p>
            <a:fld id="{3000A372-0D77-C84E-9403-EAA554354E3E}" type="slidenum">
              <a:rPr lang="en-TH" smtClean="0"/>
              <a:t>‹#›</a:t>
            </a:fld>
            <a:endParaRPr lang="en-TH"/>
          </a:p>
        </p:txBody>
      </p:sp>
    </p:spTree>
    <p:extLst>
      <p:ext uri="{BB962C8B-B14F-4D97-AF65-F5344CB8AC3E}">
        <p14:creationId xmlns:p14="http://schemas.microsoft.com/office/powerpoint/2010/main" val="4059916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9992-630E-AF43-84F3-8686D2E01640}"/>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913BF183-E60A-4940-A1E9-55CFC1109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14EFBB-863B-7844-A6FF-BA2651529F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EC52E107-61E0-FA4A-9C86-9B9B49368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7E6C20-C3AB-CA4F-B09C-393E009345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752FC38A-7541-6C45-BEFE-104C233B417B}"/>
              </a:ext>
            </a:extLst>
          </p:cNvPr>
          <p:cNvSpPr>
            <a:spLocks noGrp="1"/>
          </p:cNvSpPr>
          <p:nvPr>
            <p:ph type="dt" sz="half" idx="10"/>
          </p:nvPr>
        </p:nvSpPr>
        <p:spPr/>
        <p:txBody>
          <a:bodyPr/>
          <a:lstStyle/>
          <a:p>
            <a:fld id="{BBD622CF-1A8F-4D4A-9A9B-D0247CC3BE5A}" type="datetimeFigureOut">
              <a:rPr lang="en-TH" smtClean="0"/>
              <a:t>13/4/2020 R</a:t>
            </a:fld>
            <a:endParaRPr lang="en-TH"/>
          </a:p>
        </p:txBody>
      </p:sp>
      <p:sp>
        <p:nvSpPr>
          <p:cNvPr id="8" name="Footer Placeholder 7">
            <a:extLst>
              <a:ext uri="{FF2B5EF4-FFF2-40B4-BE49-F238E27FC236}">
                <a16:creationId xmlns:a16="http://schemas.microsoft.com/office/drawing/2014/main" id="{08065204-6255-E147-9CF3-20ECC3774E9B}"/>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A978C170-06FB-1044-9D3B-11EF1336E8FE}"/>
              </a:ext>
            </a:extLst>
          </p:cNvPr>
          <p:cNvSpPr>
            <a:spLocks noGrp="1"/>
          </p:cNvSpPr>
          <p:nvPr>
            <p:ph type="sldNum" sz="quarter" idx="12"/>
          </p:nvPr>
        </p:nvSpPr>
        <p:spPr/>
        <p:txBody>
          <a:bodyPr/>
          <a:lstStyle/>
          <a:p>
            <a:fld id="{3000A372-0D77-C84E-9403-EAA554354E3E}" type="slidenum">
              <a:rPr lang="en-TH" smtClean="0"/>
              <a:t>‹#›</a:t>
            </a:fld>
            <a:endParaRPr lang="en-TH"/>
          </a:p>
        </p:txBody>
      </p:sp>
    </p:spTree>
    <p:extLst>
      <p:ext uri="{BB962C8B-B14F-4D97-AF65-F5344CB8AC3E}">
        <p14:creationId xmlns:p14="http://schemas.microsoft.com/office/powerpoint/2010/main" val="208839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927B-AB61-F842-BA1A-AB3586D83704}"/>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A4B359B8-50A8-3D48-A7F2-503B47F54BF2}"/>
              </a:ext>
            </a:extLst>
          </p:cNvPr>
          <p:cNvSpPr>
            <a:spLocks noGrp="1"/>
          </p:cNvSpPr>
          <p:nvPr>
            <p:ph type="dt" sz="half" idx="10"/>
          </p:nvPr>
        </p:nvSpPr>
        <p:spPr/>
        <p:txBody>
          <a:bodyPr/>
          <a:lstStyle/>
          <a:p>
            <a:fld id="{BBD622CF-1A8F-4D4A-9A9B-D0247CC3BE5A}" type="datetimeFigureOut">
              <a:rPr lang="en-TH" smtClean="0"/>
              <a:t>13/4/2020 R</a:t>
            </a:fld>
            <a:endParaRPr lang="en-TH"/>
          </a:p>
        </p:txBody>
      </p:sp>
      <p:sp>
        <p:nvSpPr>
          <p:cNvPr id="4" name="Footer Placeholder 3">
            <a:extLst>
              <a:ext uri="{FF2B5EF4-FFF2-40B4-BE49-F238E27FC236}">
                <a16:creationId xmlns:a16="http://schemas.microsoft.com/office/drawing/2014/main" id="{28EDADB8-E33B-8641-9E40-306F3FAABFF1}"/>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3ADC2A9E-911E-1A4F-86F2-4BE9F4840260}"/>
              </a:ext>
            </a:extLst>
          </p:cNvPr>
          <p:cNvSpPr>
            <a:spLocks noGrp="1"/>
          </p:cNvSpPr>
          <p:nvPr>
            <p:ph type="sldNum" sz="quarter" idx="12"/>
          </p:nvPr>
        </p:nvSpPr>
        <p:spPr/>
        <p:txBody>
          <a:bodyPr/>
          <a:lstStyle/>
          <a:p>
            <a:fld id="{3000A372-0D77-C84E-9403-EAA554354E3E}" type="slidenum">
              <a:rPr lang="en-TH" smtClean="0"/>
              <a:t>‹#›</a:t>
            </a:fld>
            <a:endParaRPr lang="en-TH"/>
          </a:p>
        </p:txBody>
      </p:sp>
    </p:spTree>
    <p:extLst>
      <p:ext uri="{BB962C8B-B14F-4D97-AF65-F5344CB8AC3E}">
        <p14:creationId xmlns:p14="http://schemas.microsoft.com/office/powerpoint/2010/main" val="3817206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238163-F445-BF4B-9224-0D764AE0E3D4}"/>
              </a:ext>
            </a:extLst>
          </p:cNvPr>
          <p:cNvSpPr>
            <a:spLocks noGrp="1"/>
          </p:cNvSpPr>
          <p:nvPr>
            <p:ph type="dt" sz="half" idx="10"/>
          </p:nvPr>
        </p:nvSpPr>
        <p:spPr/>
        <p:txBody>
          <a:bodyPr/>
          <a:lstStyle/>
          <a:p>
            <a:fld id="{BBD622CF-1A8F-4D4A-9A9B-D0247CC3BE5A}" type="datetimeFigureOut">
              <a:rPr lang="en-TH" smtClean="0"/>
              <a:t>13/4/2020 R</a:t>
            </a:fld>
            <a:endParaRPr lang="en-TH"/>
          </a:p>
        </p:txBody>
      </p:sp>
      <p:sp>
        <p:nvSpPr>
          <p:cNvPr id="3" name="Footer Placeholder 2">
            <a:extLst>
              <a:ext uri="{FF2B5EF4-FFF2-40B4-BE49-F238E27FC236}">
                <a16:creationId xmlns:a16="http://schemas.microsoft.com/office/drawing/2014/main" id="{F929AD62-5A2C-5E40-8459-B85B0FAB4598}"/>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09D9B346-A8F5-EF43-BE80-7A9E42968A04}"/>
              </a:ext>
            </a:extLst>
          </p:cNvPr>
          <p:cNvSpPr>
            <a:spLocks noGrp="1"/>
          </p:cNvSpPr>
          <p:nvPr>
            <p:ph type="sldNum" sz="quarter" idx="12"/>
          </p:nvPr>
        </p:nvSpPr>
        <p:spPr/>
        <p:txBody>
          <a:bodyPr/>
          <a:lstStyle/>
          <a:p>
            <a:fld id="{3000A372-0D77-C84E-9403-EAA554354E3E}" type="slidenum">
              <a:rPr lang="en-TH" smtClean="0"/>
              <a:t>‹#›</a:t>
            </a:fld>
            <a:endParaRPr lang="en-TH"/>
          </a:p>
        </p:txBody>
      </p:sp>
    </p:spTree>
    <p:extLst>
      <p:ext uri="{BB962C8B-B14F-4D97-AF65-F5344CB8AC3E}">
        <p14:creationId xmlns:p14="http://schemas.microsoft.com/office/powerpoint/2010/main" val="40921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EC41-9482-1F46-B545-56E943BBC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534CCBA2-E44C-1647-A6AC-2AE94A145E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769D63DA-869A-AF41-9F64-B259621AC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3D236-F556-1944-8B03-9F88C6D58EA7}"/>
              </a:ext>
            </a:extLst>
          </p:cNvPr>
          <p:cNvSpPr>
            <a:spLocks noGrp="1"/>
          </p:cNvSpPr>
          <p:nvPr>
            <p:ph type="dt" sz="half" idx="10"/>
          </p:nvPr>
        </p:nvSpPr>
        <p:spPr/>
        <p:txBody>
          <a:bodyPr/>
          <a:lstStyle/>
          <a:p>
            <a:fld id="{BBD622CF-1A8F-4D4A-9A9B-D0247CC3BE5A}" type="datetimeFigureOut">
              <a:rPr lang="en-TH" smtClean="0"/>
              <a:t>13/4/2020 R</a:t>
            </a:fld>
            <a:endParaRPr lang="en-TH"/>
          </a:p>
        </p:txBody>
      </p:sp>
      <p:sp>
        <p:nvSpPr>
          <p:cNvPr id="6" name="Footer Placeholder 5">
            <a:extLst>
              <a:ext uri="{FF2B5EF4-FFF2-40B4-BE49-F238E27FC236}">
                <a16:creationId xmlns:a16="http://schemas.microsoft.com/office/drawing/2014/main" id="{7F86F7FB-F06C-084D-8766-677978A0A8ED}"/>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B13F1D3B-22AB-174E-95C4-343CC0D11E42}"/>
              </a:ext>
            </a:extLst>
          </p:cNvPr>
          <p:cNvSpPr>
            <a:spLocks noGrp="1"/>
          </p:cNvSpPr>
          <p:nvPr>
            <p:ph type="sldNum" sz="quarter" idx="12"/>
          </p:nvPr>
        </p:nvSpPr>
        <p:spPr/>
        <p:txBody>
          <a:bodyPr/>
          <a:lstStyle/>
          <a:p>
            <a:fld id="{3000A372-0D77-C84E-9403-EAA554354E3E}" type="slidenum">
              <a:rPr lang="en-TH" smtClean="0"/>
              <a:t>‹#›</a:t>
            </a:fld>
            <a:endParaRPr lang="en-TH"/>
          </a:p>
        </p:txBody>
      </p:sp>
    </p:spTree>
    <p:extLst>
      <p:ext uri="{BB962C8B-B14F-4D97-AF65-F5344CB8AC3E}">
        <p14:creationId xmlns:p14="http://schemas.microsoft.com/office/powerpoint/2010/main" val="106824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B35A-CF73-6948-98A8-26A4B4B6A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BB3C5743-4ABE-0F4C-872C-DD3BE4AB8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924B1B28-18D6-BC47-9CEC-D404EA09A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46E14-B766-834C-9EF9-4A57385E8EA3}"/>
              </a:ext>
            </a:extLst>
          </p:cNvPr>
          <p:cNvSpPr>
            <a:spLocks noGrp="1"/>
          </p:cNvSpPr>
          <p:nvPr>
            <p:ph type="dt" sz="half" idx="10"/>
          </p:nvPr>
        </p:nvSpPr>
        <p:spPr/>
        <p:txBody>
          <a:bodyPr/>
          <a:lstStyle/>
          <a:p>
            <a:fld id="{BBD622CF-1A8F-4D4A-9A9B-D0247CC3BE5A}" type="datetimeFigureOut">
              <a:rPr lang="en-TH" smtClean="0"/>
              <a:t>13/4/2020 R</a:t>
            </a:fld>
            <a:endParaRPr lang="en-TH"/>
          </a:p>
        </p:txBody>
      </p:sp>
      <p:sp>
        <p:nvSpPr>
          <p:cNvPr id="6" name="Footer Placeholder 5">
            <a:extLst>
              <a:ext uri="{FF2B5EF4-FFF2-40B4-BE49-F238E27FC236}">
                <a16:creationId xmlns:a16="http://schemas.microsoft.com/office/drawing/2014/main" id="{18CDBEB9-077E-FA48-9001-2A9B554A6DBC}"/>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2379BB12-A20A-9341-B733-F3BD4378F25A}"/>
              </a:ext>
            </a:extLst>
          </p:cNvPr>
          <p:cNvSpPr>
            <a:spLocks noGrp="1"/>
          </p:cNvSpPr>
          <p:nvPr>
            <p:ph type="sldNum" sz="quarter" idx="12"/>
          </p:nvPr>
        </p:nvSpPr>
        <p:spPr/>
        <p:txBody>
          <a:bodyPr/>
          <a:lstStyle/>
          <a:p>
            <a:fld id="{3000A372-0D77-C84E-9403-EAA554354E3E}" type="slidenum">
              <a:rPr lang="en-TH" smtClean="0"/>
              <a:t>‹#›</a:t>
            </a:fld>
            <a:endParaRPr lang="en-TH"/>
          </a:p>
        </p:txBody>
      </p:sp>
    </p:spTree>
    <p:extLst>
      <p:ext uri="{BB962C8B-B14F-4D97-AF65-F5344CB8AC3E}">
        <p14:creationId xmlns:p14="http://schemas.microsoft.com/office/powerpoint/2010/main" val="32051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B548C4-CEF8-7742-BA85-3DF26C2807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H"/>
          </a:p>
        </p:txBody>
      </p:sp>
      <p:sp>
        <p:nvSpPr>
          <p:cNvPr id="3" name="Text Placeholder 2">
            <a:extLst>
              <a:ext uri="{FF2B5EF4-FFF2-40B4-BE49-F238E27FC236}">
                <a16:creationId xmlns:a16="http://schemas.microsoft.com/office/drawing/2014/main" id="{8F559046-F000-BD45-9632-E0FC1A6A3C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E453A690-7EEC-0148-8BE1-9B6766FF34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622CF-1A8F-4D4A-9A9B-D0247CC3BE5A}" type="datetimeFigureOut">
              <a:rPr lang="en-TH" smtClean="0"/>
              <a:t>13/4/2020 R</a:t>
            </a:fld>
            <a:endParaRPr lang="en-TH"/>
          </a:p>
        </p:txBody>
      </p:sp>
      <p:sp>
        <p:nvSpPr>
          <p:cNvPr id="5" name="Footer Placeholder 4">
            <a:extLst>
              <a:ext uri="{FF2B5EF4-FFF2-40B4-BE49-F238E27FC236}">
                <a16:creationId xmlns:a16="http://schemas.microsoft.com/office/drawing/2014/main" id="{EC77D2F7-B650-404C-96A4-8DB7F4052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H"/>
          </a:p>
        </p:txBody>
      </p:sp>
      <p:sp>
        <p:nvSpPr>
          <p:cNvPr id="6" name="Slide Number Placeholder 5">
            <a:extLst>
              <a:ext uri="{FF2B5EF4-FFF2-40B4-BE49-F238E27FC236}">
                <a16:creationId xmlns:a16="http://schemas.microsoft.com/office/drawing/2014/main" id="{19E8D755-B688-D44B-9861-C44830FFF7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0A372-0D77-C84E-9403-EAA554354E3E}" type="slidenum">
              <a:rPr lang="en-TH" smtClean="0"/>
              <a:t>‹#›</a:t>
            </a:fld>
            <a:endParaRPr lang="en-TH"/>
          </a:p>
        </p:txBody>
      </p:sp>
    </p:spTree>
    <p:extLst>
      <p:ext uri="{BB962C8B-B14F-4D97-AF65-F5344CB8AC3E}">
        <p14:creationId xmlns:p14="http://schemas.microsoft.com/office/powerpoint/2010/main" val="426359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DFE667B4-12EC-0F48-B372-6D68F08DA735}"/>
              </a:ext>
            </a:extLst>
          </p:cNvPr>
          <p:cNvPicPr>
            <a:picLocks noChangeAspect="1"/>
          </p:cNvPicPr>
          <p:nvPr/>
        </p:nvPicPr>
        <p:blipFill rotWithShape="1">
          <a:blip r:embed="rId3"/>
          <a:srcRect b="5462"/>
          <a:stretch/>
        </p:blipFill>
        <p:spPr>
          <a:xfrm>
            <a:off x="20" y="10"/>
            <a:ext cx="12191998" cy="6858000"/>
          </a:xfrm>
          <a:prstGeom prst="rect">
            <a:avLst/>
          </a:prstGeom>
        </p:spPr>
      </p:pic>
      <p:sp>
        <p:nvSpPr>
          <p:cNvPr id="12"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4" name="Straight Connector 13">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C623383-FE84-DE44-ADD8-DEDC85113218}"/>
              </a:ext>
            </a:extLst>
          </p:cNvPr>
          <p:cNvSpPr txBox="1"/>
          <p:nvPr/>
        </p:nvSpPr>
        <p:spPr>
          <a:xfrm>
            <a:off x="-415636" y="369398"/>
            <a:ext cx="2909454" cy="3816429"/>
          </a:xfrm>
          <a:prstGeom prst="rect">
            <a:avLst/>
          </a:prstGeom>
          <a:noFill/>
        </p:spPr>
        <p:txBody>
          <a:bodyPr wrap="square" rtlCol="0">
            <a:spAutoFit/>
          </a:bodyPr>
          <a:lstStyle/>
          <a:p>
            <a:endParaRPr lang="en-US" sz="1100" dirty="0">
              <a:latin typeface="Dosis Book" panose="02010503020202060003" pitchFamily="2" charset="77"/>
            </a:endParaRPr>
          </a:p>
          <a:p>
            <a:pPr marL="628650" lvl="1" indent="-171450" fontAlgn="base">
              <a:buFont typeface="Arial" panose="020B0604020202020204" pitchFamily="34" charset="0"/>
              <a:buChar char="•"/>
            </a:pPr>
            <a:r>
              <a:rPr lang="en-US" sz="1100" dirty="0">
                <a:latin typeface="Dosis Book" panose="02010503020202060003" pitchFamily="2" charset="77"/>
              </a:rPr>
              <a:t>Current dating application users are struggling in building long-term relationships with  those matched users.</a:t>
            </a:r>
          </a:p>
          <a:p>
            <a:pPr marL="628650" lvl="1" indent="-171450" fontAlgn="base">
              <a:buFont typeface="Arial" panose="020B0604020202020204" pitchFamily="34" charset="0"/>
              <a:buChar char="•"/>
            </a:pPr>
            <a:r>
              <a:rPr lang="en-US" sz="1100" dirty="0">
                <a:latin typeface="Dosis Book" panose="02010503020202060003" pitchFamily="2" charset="77"/>
              </a:rPr>
              <a:t>Most dating application users fail to maintain the long conversation because the application user and matched user does not share some preferences in common. For example, activities, hobbies, or personality.</a:t>
            </a:r>
          </a:p>
          <a:p>
            <a:pPr marL="628650" lvl="1" indent="-171450" fontAlgn="base">
              <a:buFont typeface="Arial" panose="020B0604020202020204" pitchFamily="34" charset="0"/>
              <a:buChar char="•"/>
            </a:pPr>
            <a:r>
              <a:rPr lang="en-US" sz="1100" dirty="0">
                <a:latin typeface="Dosis Book" panose="02010503020202060003" pitchFamily="2" charset="77"/>
              </a:rPr>
              <a:t>Many dating application users cannot maintain a relationship with a matched user because most users prefer to have physical interaction before continuing a deeper relationship with their interested individual.</a:t>
            </a:r>
          </a:p>
          <a:p>
            <a:pPr marL="628650" lvl="1" indent="-171450" fontAlgn="base">
              <a:buFont typeface="Arial" panose="020B0604020202020204" pitchFamily="34" charset="0"/>
              <a:buChar char="•"/>
            </a:pPr>
            <a:r>
              <a:rPr lang="en-US" sz="1100" dirty="0">
                <a:latin typeface="Dosis Book" panose="02010503020202060003" pitchFamily="2" charset="77"/>
              </a:rPr>
              <a:t>Some dating application users run out of ideas where they should spend time / date together with their interested individual.</a:t>
            </a:r>
          </a:p>
          <a:p>
            <a:endParaRPr lang="en-TH" sz="1100" dirty="0">
              <a:latin typeface="Dosis Book" panose="02010503020202060003" pitchFamily="2" charset="77"/>
            </a:endParaRPr>
          </a:p>
        </p:txBody>
      </p:sp>
      <p:sp>
        <p:nvSpPr>
          <p:cNvPr id="10" name="Rectangle 9">
            <a:extLst>
              <a:ext uri="{FF2B5EF4-FFF2-40B4-BE49-F238E27FC236}">
                <a16:creationId xmlns:a16="http://schemas.microsoft.com/office/drawing/2014/main" id="{95A5B866-C3C2-6844-B7E4-1C45EE90CB7F}"/>
              </a:ext>
            </a:extLst>
          </p:cNvPr>
          <p:cNvSpPr/>
          <p:nvPr/>
        </p:nvSpPr>
        <p:spPr>
          <a:xfrm>
            <a:off x="178130" y="4148959"/>
            <a:ext cx="1377538" cy="2686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9" name="TextBox 8">
            <a:extLst>
              <a:ext uri="{FF2B5EF4-FFF2-40B4-BE49-F238E27FC236}">
                <a16:creationId xmlns:a16="http://schemas.microsoft.com/office/drawing/2014/main" id="{415135E9-9F6C-C64D-AA26-B36FC4E24B05}"/>
              </a:ext>
            </a:extLst>
          </p:cNvPr>
          <p:cNvSpPr txBox="1"/>
          <p:nvPr/>
        </p:nvSpPr>
        <p:spPr>
          <a:xfrm>
            <a:off x="-415654" y="3952258"/>
            <a:ext cx="2909453" cy="1569660"/>
          </a:xfrm>
          <a:prstGeom prst="rect">
            <a:avLst/>
          </a:prstGeom>
          <a:noFill/>
        </p:spPr>
        <p:txBody>
          <a:bodyPr wrap="square" rtlCol="0">
            <a:spAutoFit/>
          </a:bodyPr>
          <a:lstStyle/>
          <a:p>
            <a:pPr marL="171450" indent="-171450">
              <a:buFont typeface="Arial" panose="020B0604020202020204" pitchFamily="34" charset="0"/>
              <a:buChar char="•"/>
            </a:pPr>
            <a:endParaRPr lang="en-US" sz="800" dirty="0">
              <a:latin typeface="Dosis Book" panose="02010503020202060003" pitchFamily="2" charset="77"/>
            </a:endParaRPr>
          </a:p>
          <a:p>
            <a:pPr marL="628650" lvl="1" indent="-171450" fontAlgn="base">
              <a:buFont typeface="Arial" panose="020B0604020202020204" pitchFamily="34" charset="0"/>
              <a:buChar char="•"/>
            </a:pPr>
            <a:r>
              <a:rPr lang="en-US" sz="800" dirty="0">
                <a:latin typeface="Dosis Book" panose="02010503020202060003" pitchFamily="2" charset="77"/>
              </a:rPr>
              <a:t>Use the dating application to find someone who is interested in them, and discover those interested individuals’ preferences by initiating conversation.</a:t>
            </a:r>
          </a:p>
          <a:p>
            <a:pPr marL="628650" lvl="1" indent="-171450" fontAlgn="base">
              <a:buFont typeface="Arial" panose="020B0604020202020204" pitchFamily="34" charset="0"/>
              <a:buChar char="•"/>
            </a:pPr>
            <a:r>
              <a:rPr lang="en-US" sz="800" dirty="0">
                <a:latin typeface="Dosis Book" panose="02010503020202060003" pitchFamily="2" charset="77"/>
              </a:rPr>
              <a:t>Some dating applications such as Coffee Meets Bagel, offer some functionality that allows users to specify their incoming partner’s specification, preferences in plain text only.</a:t>
            </a:r>
          </a:p>
          <a:p>
            <a:pPr marL="628650" lvl="1" indent="-171450" fontAlgn="base">
              <a:buFont typeface="Arial" panose="020B0604020202020204" pitchFamily="34" charset="0"/>
              <a:buChar char="•"/>
            </a:pPr>
            <a:r>
              <a:rPr lang="en-US" sz="800" dirty="0">
                <a:latin typeface="Dosis Book" panose="02010503020202060003" pitchFamily="2" charset="77"/>
              </a:rPr>
              <a:t>Use other social network platforms to explore interesting activities in their nearby area. For example, Facebook Events, etc.</a:t>
            </a:r>
          </a:p>
          <a:p>
            <a:endParaRPr lang="en-TH" sz="800" dirty="0">
              <a:latin typeface="Dosis Book" panose="02010503020202060003" pitchFamily="2" charset="77"/>
            </a:endParaRPr>
          </a:p>
        </p:txBody>
      </p:sp>
      <p:sp>
        <p:nvSpPr>
          <p:cNvPr id="11" name="TextBox 10">
            <a:extLst>
              <a:ext uri="{FF2B5EF4-FFF2-40B4-BE49-F238E27FC236}">
                <a16:creationId xmlns:a16="http://schemas.microsoft.com/office/drawing/2014/main" id="{D6CFBFE2-8E73-194C-810E-12B618C56A49}"/>
              </a:ext>
            </a:extLst>
          </p:cNvPr>
          <p:cNvSpPr txBox="1"/>
          <p:nvPr/>
        </p:nvSpPr>
        <p:spPr>
          <a:xfrm>
            <a:off x="1971324" y="490611"/>
            <a:ext cx="2909454" cy="2431435"/>
          </a:xfrm>
          <a:prstGeom prst="rect">
            <a:avLst/>
          </a:prstGeom>
          <a:noFill/>
        </p:spPr>
        <p:txBody>
          <a:bodyPr wrap="square" rtlCol="0">
            <a:spAutoFit/>
          </a:bodyPr>
          <a:lstStyle/>
          <a:p>
            <a:pPr marL="285750" indent="-285750">
              <a:buFont typeface="Arial" panose="020B0604020202020204" pitchFamily="34" charset="0"/>
              <a:buChar char="•"/>
            </a:pPr>
            <a:endParaRPr lang="en-US" sz="950" dirty="0">
              <a:latin typeface="Dosis Book" panose="02010503020202060003" pitchFamily="2" charset="77"/>
            </a:endParaRPr>
          </a:p>
          <a:p>
            <a:pPr marL="742950" lvl="1" indent="-285750" fontAlgn="base">
              <a:buFont typeface="Arial" panose="020B0604020202020204" pitchFamily="34" charset="0"/>
              <a:buChar char="•"/>
            </a:pPr>
            <a:r>
              <a:rPr lang="en-US" sz="950" dirty="0">
                <a:latin typeface="Dosis Book" panose="02010503020202060003" pitchFamily="2" charset="77"/>
              </a:rPr>
              <a:t>Use a dating application which allows users to specify their lifestyles so that other users can immediately recognize individual’s preferences in certain aspects.</a:t>
            </a:r>
          </a:p>
          <a:p>
            <a:pPr marL="742950" lvl="1" indent="-285750" fontAlgn="base">
              <a:buFont typeface="Arial" panose="020B0604020202020204" pitchFamily="34" charset="0"/>
              <a:buChar char="•"/>
            </a:pPr>
            <a:r>
              <a:rPr lang="en-US" sz="950" dirty="0">
                <a:latin typeface="Dosis Book" panose="02010503020202060003" pitchFamily="2" charset="77"/>
              </a:rPr>
              <a:t>Use a dating application that collects user’s preferences to recommend some interesting users based on some characteristics fed to some statistical models. </a:t>
            </a:r>
          </a:p>
          <a:p>
            <a:pPr marL="742950" lvl="1" indent="-285750" fontAlgn="base">
              <a:buFont typeface="Arial" panose="020B0604020202020204" pitchFamily="34" charset="0"/>
              <a:buChar char="•"/>
            </a:pPr>
            <a:r>
              <a:rPr lang="en-US" sz="950" dirty="0">
                <a:latin typeface="Dosis Book" panose="02010503020202060003" pitchFamily="2" charset="77"/>
              </a:rPr>
              <a:t>Use an event application that encourages users to attend interesting events in their nearby area so that they can have some ideas where to bring those interested individuals to hang out / date.</a:t>
            </a:r>
          </a:p>
          <a:p>
            <a:pPr marL="285750" indent="-285750">
              <a:buFont typeface="Arial" panose="020B0604020202020204" pitchFamily="34" charset="0"/>
              <a:buChar char="•"/>
            </a:pPr>
            <a:endParaRPr lang="en-TH" sz="950" dirty="0">
              <a:latin typeface="Dosis Book" panose="02010503020202060003" pitchFamily="2" charset="77"/>
            </a:endParaRPr>
          </a:p>
        </p:txBody>
      </p:sp>
      <p:sp>
        <p:nvSpPr>
          <p:cNvPr id="15" name="Rectangle 14">
            <a:extLst>
              <a:ext uri="{FF2B5EF4-FFF2-40B4-BE49-F238E27FC236}">
                <a16:creationId xmlns:a16="http://schemas.microsoft.com/office/drawing/2014/main" id="{8DE846AB-BE09-ED43-8D68-F8CE0F7BC069}"/>
              </a:ext>
            </a:extLst>
          </p:cNvPr>
          <p:cNvSpPr/>
          <p:nvPr/>
        </p:nvSpPr>
        <p:spPr>
          <a:xfrm>
            <a:off x="2493799" y="3113845"/>
            <a:ext cx="1401307" cy="2361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3" name="TextBox 12">
            <a:extLst>
              <a:ext uri="{FF2B5EF4-FFF2-40B4-BE49-F238E27FC236}">
                <a16:creationId xmlns:a16="http://schemas.microsoft.com/office/drawing/2014/main" id="{825BFCD0-09DD-7440-ACFA-1F90D08626DE}"/>
              </a:ext>
            </a:extLst>
          </p:cNvPr>
          <p:cNvSpPr txBox="1"/>
          <p:nvPr/>
        </p:nvSpPr>
        <p:spPr>
          <a:xfrm>
            <a:off x="2030196" y="2905742"/>
            <a:ext cx="2791710" cy="2585323"/>
          </a:xfrm>
          <a:prstGeom prst="rect">
            <a:avLst/>
          </a:prstGeom>
          <a:noFill/>
        </p:spPr>
        <p:txBody>
          <a:bodyPr wrap="square" rtlCol="0">
            <a:spAutoFit/>
          </a:bodyPr>
          <a:lstStyle/>
          <a:p>
            <a:pPr marL="285750" indent="-285750">
              <a:buFont typeface="Arial" panose="020B0604020202020204" pitchFamily="34" charset="0"/>
              <a:buChar char="•"/>
            </a:pPr>
            <a:endParaRPr lang="en-US" sz="900" dirty="0">
              <a:latin typeface="Dosis Book" panose="02010503020202060003" pitchFamily="2" charset="77"/>
            </a:endParaRPr>
          </a:p>
          <a:p>
            <a:pPr marL="742950" lvl="1" indent="-285750" fontAlgn="base">
              <a:buFont typeface="Arial" panose="020B0604020202020204" pitchFamily="34" charset="0"/>
              <a:buChar char="•"/>
            </a:pPr>
            <a:r>
              <a:rPr lang="en-US" sz="900" dirty="0">
                <a:latin typeface="Dosis Book" panose="02010503020202060003" pitchFamily="2" charset="77"/>
              </a:rPr>
              <a:t>Number of event’s owners that register their events to the application.</a:t>
            </a:r>
          </a:p>
          <a:p>
            <a:pPr marL="742950" lvl="1" indent="-285750" fontAlgn="base">
              <a:buFont typeface="Arial" panose="020B0604020202020204" pitchFamily="34" charset="0"/>
              <a:buChar char="•"/>
            </a:pPr>
            <a:r>
              <a:rPr lang="en-US" sz="900" dirty="0">
                <a:latin typeface="Dosis Book" panose="02010503020202060003" pitchFamily="2" charset="77"/>
              </a:rPr>
              <a:t>Number of dating application’s users (as a pair of matched users) who participate in events displayed in the application.</a:t>
            </a:r>
          </a:p>
          <a:p>
            <a:pPr marL="742950" lvl="1" indent="-285750" fontAlgn="base">
              <a:buFont typeface="Arial" panose="020B0604020202020204" pitchFamily="34" charset="0"/>
              <a:buChar char="•"/>
            </a:pPr>
            <a:r>
              <a:rPr lang="en-US" sz="900" dirty="0">
                <a:latin typeface="Dosis Book" panose="02010503020202060003" pitchFamily="2" charset="77"/>
              </a:rPr>
              <a:t>Number of accepted invitations to some events / location created by either registered event owners, or end-users themselves.</a:t>
            </a:r>
          </a:p>
          <a:p>
            <a:pPr marL="742950" lvl="1" indent="-285750" fontAlgn="base">
              <a:buFont typeface="Arial" panose="020B0604020202020204" pitchFamily="34" charset="0"/>
              <a:buChar char="•"/>
            </a:pPr>
            <a:r>
              <a:rPr lang="en-US" sz="900" dirty="0">
                <a:latin typeface="Dosis Book" panose="02010503020202060003" pitchFamily="2" charset="77"/>
              </a:rPr>
              <a:t>Number of application downloads per month</a:t>
            </a:r>
          </a:p>
          <a:p>
            <a:pPr marL="742950" lvl="1" indent="-285750" fontAlgn="base">
              <a:buFont typeface="Arial" panose="020B0604020202020204" pitchFamily="34" charset="0"/>
              <a:buChar char="•"/>
            </a:pPr>
            <a:r>
              <a:rPr lang="en-US" sz="900" dirty="0">
                <a:latin typeface="Dosis Book" panose="02010503020202060003" pitchFamily="2" charset="77"/>
              </a:rPr>
              <a:t>Number of end-users who purchase a subscription to access full features offered by an application.</a:t>
            </a:r>
          </a:p>
          <a:p>
            <a:pPr marL="742950" lvl="1" indent="-285750" fontAlgn="base">
              <a:buFont typeface="Arial" panose="020B0604020202020204" pitchFamily="34" charset="0"/>
              <a:buChar char="•"/>
            </a:pPr>
            <a:r>
              <a:rPr lang="en-US" sz="900" dirty="0">
                <a:latin typeface="Dosis Book" panose="02010503020202060003" pitchFamily="2" charset="77"/>
              </a:rPr>
              <a:t>Rating on the application platform such as, App Store, Google Play Store.</a:t>
            </a:r>
          </a:p>
          <a:p>
            <a:pPr marL="285750" indent="-285750">
              <a:buFont typeface="Arial" panose="020B0604020202020204" pitchFamily="34" charset="0"/>
              <a:buChar char="•"/>
            </a:pPr>
            <a:endParaRPr lang="en-TH" sz="900" dirty="0">
              <a:latin typeface="Dosis Book" panose="02010503020202060003" pitchFamily="2" charset="77"/>
            </a:endParaRPr>
          </a:p>
        </p:txBody>
      </p:sp>
      <p:sp>
        <p:nvSpPr>
          <p:cNvPr id="16" name="TextBox 15">
            <a:extLst>
              <a:ext uri="{FF2B5EF4-FFF2-40B4-BE49-F238E27FC236}">
                <a16:creationId xmlns:a16="http://schemas.microsoft.com/office/drawing/2014/main" id="{8A6B963E-AF7D-BF44-A827-8FCD6828966F}"/>
              </a:ext>
            </a:extLst>
          </p:cNvPr>
          <p:cNvSpPr txBox="1"/>
          <p:nvPr/>
        </p:nvSpPr>
        <p:spPr>
          <a:xfrm>
            <a:off x="4401771" y="671084"/>
            <a:ext cx="2909453" cy="3420936"/>
          </a:xfrm>
          <a:prstGeom prst="rect">
            <a:avLst/>
          </a:prstGeom>
          <a:noFill/>
        </p:spPr>
        <p:txBody>
          <a:bodyPr wrap="square" rtlCol="0">
            <a:spAutoFit/>
          </a:bodyPr>
          <a:lstStyle/>
          <a:p>
            <a:pPr marL="285750" indent="-285750">
              <a:buFont typeface="Arial" panose="020B0604020202020204" pitchFamily="34" charset="0"/>
              <a:buChar char="•"/>
            </a:pPr>
            <a:endParaRPr lang="en-US" sz="1030" dirty="0">
              <a:latin typeface="Dosis Book" panose="02010503020202060003" pitchFamily="2" charset="77"/>
            </a:endParaRPr>
          </a:p>
          <a:p>
            <a:pPr marL="742950" lvl="1" indent="-285750" fontAlgn="base">
              <a:buFont typeface="Arial" panose="020B0604020202020204" pitchFamily="34" charset="0"/>
              <a:buChar char="•"/>
            </a:pPr>
            <a:r>
              <a:rPr lang="en-US" sz="1030" dirty="0">
                <a:latin typeface="Dosis Book" panose="02010503020202060003" pitchFamily="2" charset="77"/>
              </a:rPr>
              <a:t>The ability to shorten the time for a dating application’s user to find the right person who shares common activities, music taste, personality, etc. This is achieved by a preferred activities-based recommendation as well as an optional personality-based recommendation.</a:t>
            </a:r>
          </a:p>
          <a:p>
            <a:pPr marL="742950" lvl="1" indent="-285750" fontAlgn="base">
              <a:buFont typeface="Arial" panose="020B0604020202020204" pitchFamily="34" charset="0"/>
              <a:buChar char="•"/>
            </a:pPr>
            <a:r>
              <a:rPr lang="en-US" sz="1030" dirty="0">
                <a:latin typeface="Dosis Book" panose="02010503020202060003" pitchFamily="2" charset="77"/>
              </a:rPr>
              <a:t>The application allows end-users to explore some interesting activities and events available in their nearby region / areas. Users can also filter their interested events based on a category-based events filter.</a:t>
            </a:r>
          </a:p>
          <a:p>
            <a:pPr marL="742950" lvl="1" indent="-285750" fontAlgn="base">
              <a:buFont typeface="Arial" panose="020B0604020202020204" pitchFamily="34" charset="0"/>
              <a:buChar char="•"/>
            </a:pPr>
            <a:r>
              <a:rPr lang="en-US" sz="1030" dirty="0">
                <a:latin typeface="Dosis Book" panose="02010503020202060003" pitchFamily="2" charset="77"/>
              </a:rPr>
              <a:t>Full-features offered after subscription that allows users to access unlimited likes, know who likes you, boost up the rate which other users can see you, allows other users to see that you like them (Super like), etc.</a:t>
            </a:r>
          </a:p>
          <a:p>
            <a:pPr marL="285750" indent="-285750">
              <a:buFont typeface="Arial" panose="020B0604020202020204" pitchFamily="34" charset="0"/>
              <a:buChar char="•"/>
            </a:pPr>
            <a:endParaRPr lang="en-TH" sz="1030" dirty="0">
              <a:latin typeface="Dosis Book" panose="02010503020202060003" pitchFamily="2" charset="77"/>
            </a:endParaRPr>
          </a:p>
        </p:txBody>
      </p:sp>
      <p:sp>
        <p:nvSpPr>
          <p:cNvPr id="17" name="Rounded Rectangle 16">
            <a:extLst>
              <a:ext uri="{FF2B5EF4-FFF2-40B4-BE49-F238E27FC236}">
                <a16:creationId xmlns:a16="http://schemas.microsoft.com/office/drawing/2014/main" id="{3DB5FF8F-A727-CC4C-B70D-F1BFF2D9180B}"/>
              </a:ext>
            </a:extLst>
          </p:cNvPr>
          <p:cNvSpPr/>
          <p:nvPr/>
        </p:nvSpPr>
        <p:spPr>
          <a:xfrm>
            <a:off x="4987636" y="4092020"/>
            <a:ext cx="1108364" cy="475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8" name="TextBox 17">
            <a:extLst>
              <a:ext uri="{FF2B5EF4-FFF2-40B4-BE49-F238E27FC236}">
                <a16:creationId xmlns:a16="http://schemas.microsoft.com/office/drawing/2014/main" id="{714A9FDA-C43D-E64A-A080-7DAC79C362B6}"/>
              </a:ext>
            </a:extLst>
          </p:cNvPr>
          <p:cNvSpPr txBox="1"/>
          <p:nvPr/>
        </p:nvSpPr>
        <p:spPr>
          <a:xfrm>
            <a:off x="4523975" y="3952258"/>
            <a:ext cx="2787249" cy="1569660"/>
          </a:xfrm>
          <a:prstGeom prst="rect">
            <a:avLst/>
          </a:prstGeom>
          <a:noFill/>
        </p:spPr>
        <p:txBody>
          <a:bodyPr wrap="square" rtlCol="0">
            <a:spAutoFit/>
          </a:bodyPr>
          <a:lstStyle/>
          <a:p>
            <a:endParaRPr lang="en-US" sz="1200" dirty="0">
              <a:latin typeface="Dosis Book" panose="02010503020202060003" pitchFamily="2" charset="77"/>
            </a:endParaRPr>
          </a:p>
          <a:p>
            <a:pPr lvl="1" fontAlgn="base"/>
            <a:r>
              <a:rPr lang="en-US" sz="1200" dirty="0">
                <a:latin typeface="Dosis Book" panose="02010503020202060003" pitchFamily="2" charset="77"/>
              </a:rPr>
              <a:t>Think of the application as the combination of dating applications called “Tinder” and “Coffee Meets Bagel” with a user’s preference-based recommendation together with events recommendation.</a:t>
            </a:r>
          </a:p>
          <a:p>
            <a:endParaRPr lang="en-TH" sz="1200" dirty="0">
              <a:latin typeface="Dosis Book" panose="02010503020202060003" pitchFamily="2" charset="77"/>
            </a:endParaRPr>
          </a:p>
        </p:txBody>
      </p:sp>
      <p:sp>
        <p:nvSpPr>
          <p:cNvPr id="19" name="TextBox 18">
            <a:extLst>
              <a:ext uri="{FF2B5EF4-FFF2-40B4-BE49-F238E27FC236}">
                <a16:creationId xmlns:a16="http://schemas.microsoft.com/office/drawing/2014/main" id="{C0AEF138-0B67-BA4D-93E3-AB90CBA7F5D2}"/>
              </a:ext>
            </a:extLst>
          </p:cNvPr>
          <p:cNvSpPr txBox="1"/>
          <p:nvPr/>
        </p:nvSpPr>
        <p:spPr>
          <a:xfrm>
            <a:off x="6852063" y="3307190"/>
            <a:ext cx="2791710" cy="1569660"/>
          </a:xfrm>
          <a:prstGeom prst="rect">
            <a:avLst/>
          </a:prstGeom>
          <a:noFill/>
        </p:spPr>
        <p:txBody>
          <a:bodyPr wrap="square" rtlCol="0">
            <a:spAutoFit/>
          </a:bodyPr>
          <a:lstStyle/>
          <a:p>
            <a:pPr marL="285750" indent="-285750">
              <a:buFont typeface="Arial" panose="020B0604020202020204" pitchFamily="34" charset="0"/>
              <a:buChar char="•"/>
            </a:pPr>
            <a:endParaRPr lang="en-US" sz="1200" dirty="0">
              <a:latin typeface="Dosis Book" panose="02010503020202060003" pitchFamily="2" charset="77"/>
            </a:endParaRPr>
          </a:p>
          <a:p>
            <a:pPr marL="742950" lvl="1" indent="-285750" fontAlgn="base">
              <a:buFont typeface="Arial" panose="020B0604020202020204" pitchFamily="34" charset="0"/>
              <a:buChar char="•"/>
            </a:pPr>
            <a:r>
              <a:rPr lang="en-US" sz="1200" dirty="0">
                <a:latin typeface="Dosis Book" panose="02010503020202060003" pitchFamily="2" charset="77"/>
              </a:rPr>
              <a:t>Advertisement via Social Media platforms such as, Facebook, Instagram, Twitter, etc.</a:t>
            </a:r>
          </a:p>
          <a:p>
            <a:pPr marL="742950" lvl="1" indent="-285750" fontAlgn="base">
              <a:buFont typeface="Arial" panose="020B0604020202020204" pitchFamily="34" charset="0"/>
              <a:buChar char="•"/>
            </a:pPr>
            <a:r>
              <a:rPr lang="en-US" sz="1200" dirty="0">
                <a:latin typeface="Dosis Book" panose="02010503020202060003" pitchFamily="2" charset="77"/>
              </a:rPr>
              <a:t>Advertisement via Search Engine platforms such as, Google, </a:t>
            </a:r>
            <a:r>
              <a:rPr lang="en-US" sz="1200" dirty="0" err="1">
                <a:latin typeface="Dosis Book" panose="02010503020202060003" pitchFamily="2" charset="77"/>
              </a:rPr>
              <a:t>Youtube</a:t>
            </a:r>
            <a:r>
              <a:rPr lang="en-US" sz="1200" dirty="0">
                <a:latin typeface="Dosis Book" panose="02010503020202060003" pitchFamily="2" charset="77"/>
              </a:rPr>
              <a:t>, etc.</a:t>
            </a:r>
          </a:p>
          <a:p>
            <a:pPr marL="285750" indent="-285750">
              <a:buFont typeface="Arial" panose="020B0604020202020204" pitchFamily="34" charset="0"/>
              <a:buChar char="•"/>
            </a:pPr>
            <a:endParaRPr lang="en-TH" sz="1200" dirty="0">
              <a:latin typeface="Dosis Book" panose="02010503020202060003" pitchFamily="2" charset="77"/>
            </a:endParaRPr>
          </a:p>
        </p:txBody>
      </p:sp>
      <p:sp>
        <p:nvSpPr>
          <p:cNvPr id="20" name="TextBox 19">
            <a:extLst>
              <a:ext uri="{FF2B5EF4-FFF2-40B4-BE49-F238E27FC236}">
                <a16:creationId xmlns:a16="http://schemas.microsoft.com/office/drawing/2014/main" id="{FAB6E5E2-F8B3-0D4E-92A9-9BAE15254042}"/>
              </a:ext>
            </a:extLst>
          </p:cNvPr>
          <p:cNvSpPr txBox="1"/>
          <p:nvPr/>
        </p:nvSpPr>
        <p:spPr>
          <a:xfrm>
            <a:off x="9341381" y="552562"/>
            <a:ext cx="2672489" cy="3231654"/>
          </a:xfrm>
          <a:prstGeom prst="rect">
            <a:avLst/>
          </a:prstGeom>
          <a:noFill/>
        </p:spPr>
        <p:txBody>
          <a:bodyPr wrap="square" rtlCol="0">
            <a:spAutoFit/>
          </a:bodyPr>
          <a:lstStyle/>
          <a:p>
            <a:pPr marL="285750" indent="-285750">
              <a:buFont typeface="Arial" panose="020B0604020202020204" pitchFamily="34" charset="0"/>
              <a:buChar char="•"/>
            </a:pPr>
            <a:endParaRPr lang="en-US" sz="1200" dirty="0">
              <a:latin typeface="Dosis Book" panose="02010503020202060003" pitchFamily="2" charset="77"/>
            </a:endParaRPr>
          </a:p>
          <a:p>
            <a:pPr marL="742950" lvl="1" indent="-285750" fontAlgn="base">
              <a:buFont typeface="Arial" panose="020B0604020202020204" pitchFamily="34" charset="0"/>
              <a:buChar char="•"/>
            </a:pPr>
            <a:r>
              <a:rPr lang="en-US" sz="1200" dirty="0">
                <a:latin typeface="Dosis Book" panose="02010503020202060003" pitchFamily="2" charset="77"/>
              </a:rPr>
              <a:t>People who would like to hangout with matched users but have no idea which events / activities they should do to impress them.</a:t>
            </a:r>
          </a:p>
          <a:p>
            <a:pPr marL="742950" lvl="1" indent="-285750" fontAlgn="base">
              <a:buFont typeface="Arial" panose="020B0604020202020204" pitchFamily="34" charset="0"/>
              <a:buChar char="•"/>
            </a:pPr>
            <a:r>
              <a:rPr lang="en-US" sz="1200" dirty="0">
                <a:latin typeface="Dosis Book" panose="02010503020202060003" pitchFamily="2" charset="77"/>
              </a:rPr>
              <a:t>People who are single and seek for someone who has common preferences in hobbies, lifestyles to hangout / date with.</a:t>
            </a:r>
          </a:p>
          <a:p>
            <a:pPr marL="742950" lvl="1" indent="-285750" fontAlgn="base">
              <a:buFont typeface="Arial" panose="020B0604020202020204" pitchFamily="34" charset="0"/>
              <a:buChar char="•"/>
            </a:pPr>
            <a:r>
              <a:rPr lang="en-US" sz="1200" dirty="0">
                <a:latin typeface="Dosis Book" panose="02010503020202060003" pitchFamily="2" charset="77"/>
              </a:rPr>
              <a:t>People with busy daily routines who do not have enough time to look for someone to have a relationship with.</a:t>
            </a:r>
          </a:p>
          <a:p>
            <a:pPr marL="285750" indent="-285750">
              <a:buFont typeface="Arial" panose="020B0604020202020204" pitchFamily="34" charset="0"/>
              <a:buChar char="•"/>
            </a:pPr>
            <a:endParaRPr lang="en-TH" sz="1200" dirty="0">
              <a:latin typeface="Dosis Book" panose="02010503020202060003" pitchFamily="2" charset="77"/>
            </a:endParaRPr>
          </a:p>
        </p:txBody>
      </p:sp>
      <p:sp>
        <p:nvSpPr>
          <p:cNvPr id="21" name="Rectangle 20">
            <a:extLst>
              <a:ext uri="{FF2B5EF4-FFF2-40B4-BE49-F238E27FC236}">
                <a16:creationId xmlns:a16="http://schemas.microsoft.com/office/drawing/2014/main" id="{87C2FDB1-E035-1F4D-9442-42ADD13D1713}"/>
              </a:ext>
            </a:extLst>
          </p:cNvPr>
          <p:cNvSpPr/>
          <p:nvPr/>
        </p:nvSpPr>
        <p:spPr>
          <a:xfrm>
            <a:off x="9840310" y="4148959"/>
            <a:ext cx="1405622" cy="2686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2" name="TextBox 21">
            <a:extLst>
              <a:ext uri="{FF2B5EF4-FFF2-40B4-BE49-F238E27FC236}">
                <a16:creationId xmlns:a16="http://schemas.microsoft.com/office/drawing/2014/main" id="{4BE4A1FA-F6B8-824E-9AEF-500EA2FE65A8}"/>
              </a:ext>
            </a:extLst>
          </p:cNvPr>
          <p:cNvSpPr txBox="1"/>
          <p:nvPr/>
        </p:nvSpPr>
        <p:spPr>
          <a:xfrm>
            <a:off x="9368335" y="3879590"/>
            <a:ext cx="2672488" cy="1615827"/>
          </a:xfrm>
          <a:prstGeom prst="rect">
            <a:avLst/>
          </a:prstGeom>
          <a:noFill/>
        </p:spPr>
        <p:txBody>
          <a:bodyPr wrap="square" rtlCol="0">
            <a:spAutoFit/>
          </a:bodyPr>
          <a:lstStyle/>
          <a:p>
            <a:endParaRPr lang="en-US" sz="1100" dirty="0">
              <a:latin typeface="Dosis Book" panose="02010503020202060003" pitchFamily="2" charset="77"/>
            </a:endParaRPr>
          </a:p>
          <a:p>
            <a:pPr lvl="1" fontAlgn="base"/>
            <a:r>
              <a:rPr lang="en-US" sz="1100" dirty="0">
                <a:latin typeface="Dosis Book" panose="02010503020202060003" pitchFamily="2" charset="77"/>
              </a:rPr>
              <a:t>People in the age range of 20-40 years old who are single. This is because people with these demographic characteristics do not really have free time to search for people who share some preferences in common.</a:t>
            </a:r>
          </a:p>
          <a:p>
            <a:endParaRPr lang="en-TH" sz="1100" dirty="0">
              <a:latin typeface="Dosis Book" panose="02010503020202060003" pitchFamily="2" charset="77"/>
            </a:endParaRPr>
          </a:p>
        </p:txBody>
      </p:sp>
      <p:sp>
        <p:nvSpPr>
          <p:cNvPr id="24" name="Rectangle 23">
            <a:extLst>
              <a:ext uri="{FF2B5EF4-FFF2-40B4-BE49-F238E27FC236}">
                <a16:creationId xmlns:a16="http://schemas.microsoft.com/office/drawing/2014/main" id="{68991068-55EC-3947-B041-1326EB6C3679}"/>
              </a:ext>
            </a:extLst>
          </p:cNvPr>
          <p:cNvSpPr/>
          <p:nvPr/>
        </p:nvSpPr>
        <p:spPr>
          <a:xfrm>
            <a:off x="6198919" y="5742360"/>
            <a:ext cx="1112305" cy="1640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3" name="TextBox 22">
            <a:extLst>
              <a:ext uri="{FF2B5EF4-FFF2-40B4-BE49-F238E27FC236}">
                <a16:creationId xmlns:a16="http://schemas.microsoft.com/office/drawing/2014/main" id="{38B48C18-DEF9-7348-AE9D-3A3E5C5DEF24}"/>
              </a:ext>
            </a:extLst>
          </p:cNvPr>
          <p:cNvSpPr txBox="1"/>
          <p:nvPr/>
        </p:nvSpPr>
        <p:spPr>
          <a:xfrm>
            <a:off x="5856497" y="5519989"/>
            <a:ext cx="5743699" cy="1446550"/>
          </a:xfrm>
          <a:prstGeom prst="rect">
            <a:avLst/>
          </a:prstGeom>
          <a:noFill/>
        </p:spPr>
        <p:txBody>
          <a:bodyPr wrap="square" rtlCol="0">
            <a:spAutoFit/>
          </a:bodyPr>
          <a:lstStyle/>
          <a:p>
            <a:pPr marL="285750" indent="-285750">
              <a:buFont typeface="Arial" panose="020B0604020202020204" pitchFamily="34" charset="0"/>
              <a:buChar char="•"/>
            </a:pPr>
            <a:endParaRPr lang="en-US" sz="1100" dirty="0">
              <a:latin typeface="Dosis Book" panose="02010503020202060003" pitchFamily="2" charset="77"/>
            </a:endParaRPr>
          </a:p>
          <a:p>
            <a:pPr marL="742950" lvl="1" indent="-285750" fontAlgn="base">
              <a:buFont typeface="Arial" panose="020B0604020202020204" pitchFamily="34" charset="0"/>
              <a:buChar char="•"/>
            </a:pPr>
            <a:r>
              <a:rPr lang="en-US" sz="1100" dirty="0">
                <a:latin typeface="Dosis Book" panose="02010503020202060003" pitchFamily="2" charset="77"/>
              </a:rPr>
              <a:t>Subscription to full-access features offered by the application. This also includes Advertisement avoidance.</a:t>
            </a:r>
          </a:p>
          <a:p>
            <a:pPr marL="742950" lvl="1" indent="-285750" fontAlgn="base">
              <a:buFont typeface="Arial" panose="020B0604020202020204" pitchFamily="34" charset="0"/>
              <a:buChar char="•"/>
            </a:pPr>
            <a:r>
              <a:rPr lang="en-US" sz="1100" dirty="0">
                <a:latin typeface="Dosis Book" panose="02010503020202060003" pitchFamily="2" charset="77"/>
              </a:rPr>
              <a:t>Event owner who registers their events to the application. They also need to pay an extra amount of money in case of boosting up the visibility of their event on the application.</a:t>
            </a:r>
          </a:p>
          <a:p>
            <a:pPr marL="742950" lvl="1" indent="-285750" fontAlgn="base">
              <a:buFont typeface="Arial" panose="020B0604020202020204" pitchFamily="34" charset="0"/>
              <a:buChar char="•"/>
            </a:pPr>
            <a:r>
              <a:rPr lang="en-US" sz="1100" dirty="0">
                <a:latin typeface="Dosis Book" panose="02010503020202060003" pitchFamily="2" charset="77"/>
              </a:rPr>
              <a:t>Available space for product advertisement. E.g. Advertisements that appear on the matching page.</a:t>
            </a:r>
          </a:p>
          <a:p>
            <a:pPr marL="285750" indent="-285750">
              <a:buFont typeface="Arial" panose="020B0604020202020204" pitchFamily="34" charset="0"/>
              <a:buChar char="•"/>
            </a:pPr>
            <a:endParaRPr lang="en-TH" sz="1100" dirty="0">
              <a:latin typeface="Dosis Book" panose="02010503020202060003" pitchFamily="2" charset="77"/>
            </a:endParaRPr>
          </a:p>
        </p:txBody>
      </p:sp>
      <p:sp>
        <p:nvSpPr>
          <p:cNvPr id="25" name="TextBox 24">
            <a:extLst>
              <a:ext uri="{FF2B5EF4-FFF2-40B4-BE49-F238E27FC236}">
                <a16:creationId xmlns:a16="http://schemas.microsoft.com/office/drawing/2014/main" id="{D98018E4-7C61-7B4C-9A6B-6441C7D290A2}"/>
              </a:ext>
            </a:extLst>
          </p:cNvPr>
          <p:cNvSpPr txBox="1"/>
          <p:nvPr/>
        </p:nvSpPr>
        <p:spPr>
          <a:xfrm>
            <a:off x="1071480" y="5382035"/>
            <a:ext cx="2069112" cy="1200329"/>
          </a:xfrm>
          <a:prstGeom prst="rect">
            <a:avLst/>
          </a:prstGeom>
          <a:noFill/>
        </p:spPr>
        <p:txBody>
          <a:bodyPr wrap="square" rtlCol="0">
            <a:spAutoFit/>
          </a:bodyPr>
          <a:lstStyle/>
          <a:p>
            <a:pPr marL="171450" indent="-171450">
              <a:buFont typeface="Arial" panose="020B0604020202020204" pitchFamily="34" charset="0"/>
              <a:buChar char="•"/>
            </a:pPr>
            <a:endParaRPr lang="en-US" sz="1200" dirty="0">
              <a:latin typeface="Dosis Book" panose="02010503020202060003" pitchFamily="2" charset="77"/>
            </a:endParaRPr>
          </a:p>
          <a:p>
            <a:pPr marL="628650" lvl="1" indent="-171450" fontAlgn="base">
              <a:buFont typeface="Arial" panose="020B0604020202020204" pitchFamily="34" charset="0"/>
              <a:buChar char="•"/>
            </a:pPr>
            <a:r>
              <a:rPr lang="en-US" sz="1200" dirty="0">
                <a:latin typeface="Dosis Book" panose="02010503020202060003" pitchFamily="2" charset="77"/>
              </a:rPr>
              <a:t>Fixed Cost</a:t>
            </a:r>
          </a:p>
          <a:p>
            <a:pPr marL="1085850" lvl="2" indent="-171450" fontAlgn="base">
              <a:buFont typeface="Arial" panose="020B0604020202020204" pitchFamily="34" charset="0"/>
              <a:buChar char="•"/>
            </a:pPr>
            <a:r>
              <a:rPr lang="en-US" sz="1200" dirty="0">
                <a:latin typeface="Dosis Book" panose="02010503020202060003" pitchFamily="2" charset="77"/>
              </a:rPr>
              <a:t>Domain cost</a:t>
            </a:r>
          </a:p>
          <a:p>
            <a:pPr marL="1085850" lvl="2" indent="-171450" fontAlgn="base">
              <a:buFont typeface="Arial" panose="020B0604020202020204" pitchFamily="34" charset="0"/>
              <a:buChar char="•"/>
            </a:pPr>
            <a:r>
              <a:rPr lang="en-US" sz="1200" dirty="0">
                <a:latin typeface="Dosis Book" panose="02010503020202060003" pitchFamily="2" charset="77"/>
              </a:rPr>
              <a:t>Tax</a:t>
            </a:r>
          </a:p>
          <a:p>
            <a:pPr marL="628650" lvl="1" indent="-171450" fontAlgn="base">
              <a:buFont typeface="Arial" panose="020B0604020202020204" pitchFamily="34" charset="0"/>
              <a:buChar char="•"/>
            </a:pPr>
            <a:endParaRPr lang="en-US" sz="1200" dirty="0">
              <a:latin typeface="Dosis Book" panose="02010503020202060003" pitchFamily="2" charset="77"/>
            </a:endParaRPr>
          </a:p>
          <a:p>
            <a:pPr marL="171450" indent="-171450">
              <a:buFont typeface="Arial" panose="020B0604020202020204" pitchFamily="34" charset="0"/>
              <a:buChar char="•"/>
            </a:pPr>
            <a:endParaRPr lang="en-TH" sz="1200" dirty="0">
              <a:latin typeface="Dosis Book" panose="02010503020202060003" pitchFamily="2" charset="77"/>
            </a:endParaRPr>
          </a:p>
        </p:txBody>
      </p:sp>
      <p:sp>
        <p:nvSpPr>
          <p:cNvPr id="28" name="TextBox 27">
            <a:extLst>
              <a:ext uri="{FF2B5EF4-FFF2-40B4-BE49-F238E27FC236}">
                <a16:creationId xmlns:a16="http://schemas.microsoft.com/office/drawing/2014/main" id="{E6D1F0DD-2406-7940-BA06-CBD4C5C8C176}"/>
              </a:ext>
            </a:extLst>
          </p:cNvPr>
          <p:cNvSpPr txBox="1"/>
          <p:nvPr/>
        </p:nvSpPr>
        <p:spPr>
          <a:xfrm>
            <a:off x="2815812" y="5533608"/>
            <a:ext cx="2869474" cy="1200329"/>
          </a:xfrm>
          <a:prstGeom prst="rect">
            <a:avLst/>
          </a:prstGeom>
          <a:noFill/>
        </p:spPr>
        <p:txBody>
          <a:bodyPr wrap="square" rtlCol="0">
            <a:spAutoFit/>
          </a:bodyPr>
          <a:lstStyle/>
          <a:p>
            <a:pPr marL="628650" lvl="1" indent="-171450" fontAlgn="base">
              <a:buFont typeface="Arial" panose="020B0604020202020204" pitchFamily="34" charset="0"/>
              <a:buChar char="•"/>
            </a:pPr>
            <a:r>
              <a:rPr lang="en-US" sz="1200" dirty="0">
                <a:latin typeface="Dosis Book" panose="02010503020202060003" pitchFamily="2" charset="77"/>
              </a:rPr>
              <a:t>Variable Cost</a:t>
            </a:r>
          </a:p>
          <a:p>
            <a:pPr marL="1085850" lvl="2" indent="-171450" fontAlgn="base">
              <a:buFont typeface="Arial" panose="020B0604020202020204" pitchFamily="34" charset="0"/>
              <a:buChar char="•"/>
            </a:pPr>
            <a:r>
              <a:rPr lang="en-US" sz="1200" dirty="0">
                <a:latin typeface="Dosis Book" panose="02010503020202060003" pitchFamily="2" charset="77"/>
              </a:rPr>
              <a:t>Salary</a:t>
            </a:r>
          </a:p>
          <a:p>
            <a:pPr marL="1543050" lvl="3" indent="-171450" fontAlgn="base">
              <a:buFont typeface="Arial" panose="020B0604020202020204" pitchFamily="34" charset="0"/>
              <a:buChar char="•"/>
            </a:pPr>
            <a:r>
              <a:rPr lang="en-US" sz="1200" dirty="0">
                <a:latin typeface="Dosis Book" panose="02010503020202060003" pitchFamily="2" charset="77"/>
              </a:rPr>
              <a:t>Developer</a:t>
            </a:r>
          </a:p>
          <a:p>
            <a:pPr marL="1543050" lvl="3" indent="-171450" fontAlgn="base">
              <a:buFont typeface="Arial" panose="020B0604020202020204" pitchFamily="34" charset="0"/>
              <a:buChar char="•"/>
            </a:pPr>
            <a:r>
              <a:rPr lang="en-US" sz="1200" dirty="0">
                <a:latin typeface="Dosis Book" panose="02010503020202060003" pitchFamily="2" charset="77"/>
              </a:rPr>
              <a:t>Designer</a:t>
            </a:r>
          </a:p>
          <a:p>
            <a:pPr marL="1543050" lvl="3" indent="-171450" fontAlgn="base">
              <a:buFont typeface="Arial" panose="020B0604020202020204" pitchFamily="34" charset="0"/>
              <a:buChar char="•"/>
            </a:pPr>
            <a:r>
              <a:rPr lang="en-US" sz="1200" dirty="0">
                <a:latin typeface="Dosis Book" panose="02010503020202060003" pitchFamily="2" charset="77"/>
              </a:rPr>
              <a:t>Maintenance</a:t>
            </a:r>
          </a:p>
          <a:p>
            <a:pPr marL="1085850" lvl="2" indent="-171450" fontAlgn="base">
              <a:buFont typeface="Arial" panose="020B0604020202020204" pitchFamily="34" charset="0"/>
              <a:buChar char="•"/>
            </a:pPr>
            <a:r>
              <a:rPr lang="en-US" sz="1200" dirty="0">
                <a:latin typeface="Dosis Book" panose="02010503020202060003" pitchFamily="2" charset="77"/>
              </a:rPr>
              <a:t>Advertisement</a:t>
            </a:r>
            <a:endParaRPr lang="en-TH" dirty="0"/>
          </a:p>
        </p:txBody>
      </p:sp>
    </p:spTree>
    <p:extLst>
      <p:ext uri="{BB962C8B-B14F-4D97-AF65-F5344CB8AC3E}">
        <p14:creationId xmlns:p14="http://schemas.microsoft.com/office/powerpoint/2010/main" val="2211520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712</Words>
  <Application>Microsoft Macintosh PowerPoint</Application>
  <PresentationFormat>Widescreen</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Dosis 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59090011</dc:creator>
  <cp:lastModifiedBy>59090011</cp:lastModifiedBy>
  <cp:revision>5</cp:revision>
  <dcterms:created xsi:type="dcterms:W3CDTF">2020-04-13T02:45:30Z</dcterms:created>
  <dcterms:modified xsi:type="dcterms:W3CDTF">2020-04-13T05:20:52Z</dcterms:modified>
</cp:coreProperties>
</file>