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6" r:id="rId5"/>
    <p:sldId id="327" r:id="rId6"/>
    <p:sldId id="328" r:id="rId7"/>
    <p:sldId id="329" r:id="rId8"/>
    <p:sldId id="340" r:id="rId9"/>
    <p:sldId id="341" r:id="rId10"/>
    <p:sldId id="342" r:id="rId11"/>
    <p:sldId id="343" r:id="rId12"/>
    <p:sldId id="344" r:id="rId13"/>
    <p:sldId id="345" r:id="rId14"/>
    <p:sldId id="346"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205" autoAdjust="0"/>
  </p:normalViewPr>
  <p:slideViewPr>
    <p:cSldViewPr snapToGrid="0">
      <p:cViewPr varScale="1">
        <p:scale>
          <a:sx n="77" d="100"/>
          <a:sy n="77" d="100"/>
        </p:scale>
        <p:origin x="228" y="5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Paturi" userId="443273da82f952fe" providerId="LiveId" clId="{22DC09B3-764B-437B-8F7C-A072FB428761}"/>
    <pc:docChg chg="undo custSel addSld delSld modSld sldOrd">
      <pc:chgData name="Bharath Paturi" userId="443273da82f952fe" providerId="LiveId" clId="{22DC09B3-764B-437B-8F7C-A072FB428761}" dt="2022-12-05T07:38:56.216" v="8068" actId="14100"/>
      <pc:docMkLst>
        <pc:docMk/>
      </pc:docMkLst>
      <pc:sldChg chg="add del">
        <pc:chgData name="Bharath Paturi" userId="443273da82f952fe" providerId="LiveId" clId="{22DC09B3-764B-437B-8F7C-A072FB428761}" dt="2022-12-05T03:00:24.138" v="180" actId="2696"/>
        <pc:sldMkLst>
          <pc:docMk/>
          <pc:sldMk cId="855215445" sldId="325"/>
        </pc:sldMkLst>
      </pc:sldChg>
      <pc:sldChg chg="modSp mod">
        <pc:chgData name="Bharath Paturi" userId="443273da82f952fe" providerId="LiveId" clId="{22DC09B3-764B-437B-8F7C-A072FB428761}" dt="2022-12-05T07:29:39.176" v="7812" actId="20577"/>
        <pc:sldMkLst>
          <pc:docMk/>
          <pc:sldMk cId="2910866480" sldId="326"/>
        </pc:sldMkLst>
        <pc:spChg chg="mod">
          <ac:chgData name="Bharath Paturi" userId="443273da82f952fe" providerId="LiveId" clId="{22DC09B3-764B-437B-8F7C-A072FB428761}" dt="2022-12-05T07:17:05.596" v="7273" actId="20577"/>
          <ac:spMkLst>
            <pc:docMk/>
            <pc:sldMk cId="2910866480" sldId="326"/>
            <ac:spMk id="3" creationId="{4D038CD2-9585-7E51-5359-D52935A77DF0}"/>
          </ac:spMkLst>
        </pc:spChg>
        <pc:spChg chg="mod">
          <ac:chgData name="Bharath Paturi" userId="443273da82f952fe" providerId="LiveId" clId="{22DC09B3-764B-437B-8F7C-A072FB428761}" dt="2022-12-05T07:29:39.176" v="7812" actId="20577"/>
          <ac:spMkLst>
            <pc:docMk/>
            <pc:sldMk cId="2910866480" sldId="326"/>
            <ac:spMk id="5" creationId="{DE9EDB55-C0CF-1610-24F0-07462C63BCEB}"/>
          </ac:spMkLst>
        </pc:spChg>
      </pc:sldChg>
      <pc:sldChg chg="modSp mod">
        <pc:chgData name="Bharath Paturi" userId="443273da82f952fe" providerId="LiveId" clId="{22DC09B3-764B-437B-8F7C-A072FB428761}" dt="2022-12-05T07:29:57.081" v="7846" actId="20577"/>
        <pc:sldMkLst>
          <pc:docMk/>
          <pc:sldMk cId="2810133685" sldId="327"/>
        </pc:sldMkLst>
        <pc:spChg chg="mod">
          <ac:chgData name="Bharath Paturi" userId="443273da82f952fe" providerId="LiveId" clId="{22DC09B3-764B-437B-8F7C-A072FB428761}" dt="2022-12-05T07:28:15.968" v="7737" actId="20577"/>
          <ac:spMkLst>
            <pc:docMk/>
            <pc:sldMk cId="2810133685" sldId="327"/>
            <ac:spMk id="3" creationId="{77C9C890-ADC6-0AA7-BBC0-05E856AA7C3C}"/>
          </ac:spMkLst>
        </pc:spChg>
        <pc:spChg chg="mod">
          <ac:chgData name="Bharath Paturi" userId="443273da82f952fe" providerId="LiveId" clId="{22DC09B3-764B-437B-8F7C-A072FB428761}" dt="2022-12-05T07:29:57.081" v="7846" actId="20577"/>
          <ac:spMkLst>
            <pc:docMk/>
            <pc:sldMk cId="2810133685" sldId="327"/>
            <ac:spMk id="5" creationId="{241D8BC6-DD9D-7F06-3B9F-9F2B462E4984}"/>
          </ac:spMkLst>
        </pc:spChg>
      </pc:sldChg>
      <pc:sldChg chg="addSp delSp modSp mod">
        <pc:chgData name="Bharath Paturi" userId="443273da82f952fe" providerId="LiveId" clId="{22DC09B3-764B-437B-8F7C-A072FB428761}" dt="2022-12-05T03:02:15.891" v="291" actId="20577"/>
        <pc:sldMkLst>
          <pc:docMk/>
          <pc:sldMk cId="2924417010" sldId="328"/>
        </pc:sldMkLst>
        <pc:spChg chg="mod">
          <ac:chgData name="Bharath Paturi" userId="443273da82f952fe" providerId="LiveId" clId="{22DC09B3-764B-437B-8F7C-A072FB428761}" dt="2022-12-05T02:53:59.567" v="133" actId="20577"/>
          <ac:spMkLst>
            <pc:docMk/>
            <pc:sldMk cId="2924417010" sldId="328"/>
            <ac:spMk id="3" creationId="{03924A06-2533-68FE-6815-A6208AD97D3D}"/>
          </ac:spMkLst>
        </pc:spChg>
        <pc:spChg chg="add del mod">
          <ac:chgData name="Bharath Paturi" userId="443273da82f952fe" providerId="LiveId" clId="{22DC09B3-764B-437B-8F7C-A072FB428761}" dt="2022-12-05T03:02:15.891" v="291" actId="20577"/>
          <ac:spMkLst>
            <pc:docMk/>
            <pc:sldMk cId="2924417010" sldId="328"/>
            <ac:spMk id="4" creationId="{78D3FE44-803A-0FCA-D29B-EB40225C360F}"/>
          </ac:spMkLst>
        </pc:spChg>
        <pc:spChg chg="add del mod">
          <ac:chgData name="Bharath Paturi" userId="443273da82f952fe" providerId="LiveId" clId="{22DC09B3-764B-437B-8F7C-A072FB428761}" dt="2022-12-05T03:00:17.569" v="176" actId="478"/>
          <ac:spMkLst>
            <pc:docMk/>
            <pc:sldMk cId="2924417010" sldId="328"/>
            <ac:spMk id="5" creationId="{A690CC3F-E948-34B6-1CF7-B767F7136377}"/>
          </ac:spMkLst>
        </pc:spChg>
      </pc:sldChg>
      <pc:sldChg chg="addSp delSp modSp mod">
        <pc:chgData name="Bharath Paturi" userId="443273da82f952fe" providerId="LiveId" clId="{22DC09B3-764B-437B-8F7C-A072FB428761}" dt="2022-12-05T07:29:18.720" v="7780" actId="20577"/>
        <pc:sldMkLst>
          <pc:docMk/>
          <pc:sldMk cId="1263875044" sldId="329"/>
        </pc:sldMkLst>
        <pc:spChg chg="mod">
          <ac:chgData name="Bharath Paturi" userId="443273da82f952fe" providerId="LiveId" clId="{22DC09B3-764B-437B-8F7C-A072FB428761}" dt="2022-12-05T06:49:39.754" v="5985" actId="255"/>
          <ac:spMkLst>
            <pc:docMk/>
            <pc:sldMk cId="1263875044" sldId="329"/>
            <ac:spMk id="2" creationId="{5579856F-92A5-9936-EAA5-B01FC81B4FF8}"/>
          </ac:spMkLst>
        </pc:spChg>
        <pc:spChg chg="mod">
          <ac:chgData name="Bharath Paturi" userId="443273da82f952fe" providerId="LiveId" clId="{22DC09B3-764B-437B-8F7C-A072FB428761}" dt="2022-12-05T07:29:18.720" v="7780" actId="20577"/>
          <ac:spMkLst>
            <pc:docMk/>
            <pc:sldMk cId="1263875044" sldId="329"/>
            <ac:spMk id="5" creationId="{F55E31DF-7A65-925F-3A83-F62DFCE2A228}"/>
          </ac:spMkLst>
        </pc:spChg>
        <pc:spChg chg="add mod">
          <ac:chgData name="Bharath Paturi" userId="443273da82f952fe" providerId="LiveId" clId="{22DC09B3-764B-437B-8F7C-A072FB428761}" dt="2022-12-05T03:42:04.772" v="2311" actId="20577"/>
          <ac:spMkLst>
            <pc:docMk/>
            <pc:sldMk cId="1263875044" sldId="329"/>
            <ac:spMk id="7" creationId="{D3D4719F-39A1-F2BD-70E4-C850A9B78ED2}"/>
          </ac:spMkLst>
        </pc:spChg>
        <pc:graphicFrameChg chg="del">
          <ac:chgData name="Bharath Paturi" userId="443273da82f952fe" providerId="LiveId" clId="{22DC09B3-764B-437B-8F7C-A072FB428761}" dt="2022-12-05T03:02:51.109" v="334" actId="478"/>
          <ac:graphicFrameMkLst>
            <pc:docMk/>
            <pc:sldMk cId="1263875044" sldId="329"/>
            <ac:graphicFrameMk id="6" creationId="{0C13AF58-0A57-17B6-8A17-FFB296CEA922}"/>
          </ac:graphicFrameMkLst>
        </pc:graphicFrameChg>
      </pc:sldChg>
      <pc:sldChg chg="addSp delSp modSp del mod">
        <pc:chgData name="Bharath Paturi" userId="443273da82f952fe" providerId="LiveId" clId="{22DC09B3-764B-437B-8F7C-A072FB428761}" dt="2022-12-05T04:52:57.250" v="3648" actId="2696"/>
        <pc:sldMkLst>
          <pc:docMk/>
          <pc:sldMk cId="1239358510" sldId="330"/>
        </pc:sldMkLst>
        <pc:spChg chg="del mod">
          <ac:chgData name="Bharath Paturi" userId="443273da82f952fe" providerId="LiveId" clId="{22DC09B3-764B-437B-8F7C-A072FB428761}" dt="2022-12-05T04:52:25.116" v="3627" actId="478"/>
          <ac:spMkLst>
            <pc:docMk/>
            <pc:sldMk cId="1239358510" sldId="330"/>
            <ac:spMk id="2" creationId="{3359D63F-F67D-B1A6-9772-28B26C238474}"/>
          </ac:spMkLst>
        </pc:spChg>
        <pc:spChg chg="add mod">
          <ac:chgData name="Bharath Paturi" userId="443273da82f952fe" providerId="LiveId" clId="{22DC09B3-764B-437B-8F7C-A072FB428761}" dt="2022-12-05T04:51:36.641" v="3591" actId="478"/>
          <ac:spMkLst>
            <pc:docMk/>
            <pc:sldMk cId="1239358510" sldId="330"/>
            <ac:spMk id="7" creationId="{22FC3799-5017-6751-50E2-35801F647C97}"/>
          </ac:spMkLst>
        </pc:spChg>
        <pc:spChg chg="add mod">
          <ac:chgData name="Bharath Paturi" userId="443273da82f952fe" providerId="LiveId" clId="{22DC09B3-764B-437B-8F7C-A072FB428761}" dt="2022-12-05T04:52:48.062" v="3647" actId="20577"/>
          <ac:spMkLst>
            <pc:docMk/>
            <pc:sldMk cId="1239358510" sldId="330"/>
            <ac:spMk id="8" creationId="{311CA4AA-6754-D793-030F-940927E356D1}"/>
          </ac:spMkLst>
        </pc:spChg>
        <pc:graphicFrameChg chg="del mod modGraphic">
          <ac:chgData name="Bharath Paturi" userId="443273da82f952fe" providerId="LiveId" clId="{22DC09B3-764B-437B-8F7C-A072FB428761}" dt="2022-12-05T04:51:36.641" v="3591" actId="478"/>
          <ac:graphicFrameMkLst>
            <pc:docMk/>
            <pc:sldMk cId="1239358510" sldId="330"/>
            <ac:graphicFrameMk id="6" creationId="{0A0DC889-C77D-3D3E-D081-3D572EC949AE}"/>
          </ac:graphicFrameMkLst>
        </pc:graphicFrameChg>
      </pc:sldChg>
      <pc:sldChg chg="del">
        <pc:chgData name="Bharath Paturi" userId="443273da82f952fe" providerId="LiveId" clId="{22DC09B3-764B-437B-8F7C-A072FB428761}" dt="2022-12-05T04:54:49.240" v="3650" actId="2696"/>
        <pc:sldMkLst>
          <pc:docMk/>
          <pc:sldMk cId="2590855744" sldId="331"/>
        </pc:sldMkLst>
      </pc:sldChg>
      <pc:sldChg chg="del">
        <pc:chgData name="Bharath Paturi" userId="443273da82f952fe" providerId="LiveId" clId="{22DC09B3-764B-437B-8F7C-A072FB428761}" dt="2022-12-05T05:48:28.592" v="5187" actId="2696"/>
        <pc:sldMkLst>
          <pc:docMk/>
          <pc:sldMk cId="4146645359" sldId="332"/>
        </pc:sldMkLst>
      </pc:sldChg>
      <pc:sldChg chg="del">
        <pc:chgData name="Bharath Paturi" userId="443273da82f952fe" providerId="LiveId" clId="{22DC09B3-764B-437B-8F7C-A072FB428761}" dt="2022-12-05T05:48:47.805" v="5188" actId="2696"/>
        <pc:sldMkLst>
          <pc:docMk/>
          <pc:sldMk cId="2141700674" sldId="333"/>
        </pc:sldMkLst>
      </pc:sldChg>
      <pc:sldChg chg="del">
        <pc:chgData name="Bharath Paturi" userId="443273da82f952fe" providerId="LiveId" clId="{22DC09B3-764B-437B-8F7C-A072FB428761}" dt="2022-12-05T06:47:36.746" v="5862" actId="2696"/>
        <pc:sldMkLst>
          <pc:docMk/>
          <pc:sldMk cId="2607450225" sldId="334"/>
        </pc:sldMkLst>
      </pc:sldChg>
      <pc:sldChg chg="del">
        <pc:chgData name="Bharath Paturi" userId="443273da82f952fe" providerId="LiveId" clId="{22DC09B3-764B-437B-8F7C-A072FB428761}" dt="2022-12-05T06:35:52.034" v="5587" actId="2696"/>
        <pc:sldMkLst>
          <pc:docMk/>
          <pc:sldMk cId="758882227" sldId="335"/>
        </pc:sldMkLst>
      </pc:sldChg>
      <pc:sldChg chg="del">
        <pc:chgData name="Bharath Paturi" userId="443273da82f952fe" providerId="LiveId" clId="{22DC09B3-764B-437B-8F7C-A072FB428761}" dt="2022-12-05T05:48:52.675" v="5189" actId="2696"/>
        <pc:sldMkLst>
          <pc:docMk/>
          <pc:sldMk cId="2499958832" sldId="336"/>
        </pc:sldMkLst>
      </pc:sldChg>
      <pc:sldChg chg="del">
        <pc:chgData name="Bharath Paturi" userId="443273da82f952fe" providerId="LiveId" clId="{22DC09B3-764B-437B-8F7C-A072FB428761}" dt="2022-12-05T05:48:58.606" v="5190" actId="2696"/>
        <pc:sldMkLst>
          <pc:docMk/>
          <pc:sldMk cId="394375464" sldId="337"/>
        </pc:sldMkLst>
      </pc:sldChg>
      <pc:sldChg chg="del">
        <pc:chgData name="Bharath Paturi" userId="443273da82f952fe" providerId="LiveId" clId="{22DC09B3-764B-437B-8F7C-A072FB428761}" dt="2022-12-05T06:47:42.768" v="5863" actId="2696"/>
        <pc:sldMkLst>
          <pc:docMk/>
          <pc:sldMk cId="409420417" sldId="338"/>
        </pc:sldMkLst>
      </pc:sldChg>
      <pc:sldChg chg="modSp mod">
        <pc:chgData name="Bharath Paturi" userId="443273da82f952fe" providerId="LiveId" clId="{22DC09B3-764B-437B-8F7C-A072FB428761}" dt="2022-12-05T06:46:43.527" v="5858" actId="20577"/>
        <pc:sldMkLst>
          <pc:docMk/>
          <pc:sldMk cId="3334127647" sldId="339"/>
        </pc:sldMkLst>
        <pc:spChg chg="mod">
          <ac:chgData name="Bharath Paturi" userId="443273da82f952fe" providerId="LiveId" clId="{22DC09B3-764B-437B-8F7C-A072FB428761}" dt="2022-12-05T06:46:43.527" v="5858" actId="20577"/>
          <ac:spMkLst>
            <pc:docMk/>
            <pc:sldMk cId="3334127647" sldId="339"/>
            <ac:spMk id="27" creationId="{BB8B6963-69FE-8A03-5E86-2BF855024B00}"/>
          </ac:spMkLst>
        </pc:spChg>
      </pc:sldChg>
      <pc:sldChg chg="addSp delSp modSp add mod">
        <pc:chgData name="Bharath Paturi" userId="443273da82f952fe" providerId="LiveId" clId="{22DC09B3-764B-437B-8F7C-A072FB428761}" dt="2022-12-05T07:38:56.216" v="8068" actId="14100"/>
        <pc:sldMkLst>
          <pc:docMk/>
          <pc:sldMk cId="3716004170" sldId="340"/>
        </pc:sldMkLst>
        <pc:spChg chg="mod">
          <ac:chgData name="Bharath Paturi" userId="443273da82f952fe" providerId="LiveId" clId="{22DC09B3-764B-437B-8F7C-A072FB428761}" dt="2022-12-05T07:38:56.216" v="8068" actId="14100"/>
          <ac:spMkLst>
            <pc:docMk/>
            <pc:sldMk cId="3716004170" sldId="340"/>
            <ac:spMk id="2" creationId="{5579856F-92A5-9936-EAA5-B01FC81B4FF8}"/>
          </ac:spMkLst>
        </pc:spChg>
        <pc:spChg chg="del mod">
          <ac:chgData name="Bharath Paturi" userId="443273da82f952fe" providerId="LiveId" clId="{22DC09B3-764B-437B-8F7C-A072FB428761}" dt="2022-12-05T07:30:37.066" v="7865" actId="478"/>
          <ac:spMkLst>
            <pc:docMk/>
            <pc:sldMk cId="3716004170" sldId="340"/>
            <ac:spMk id="5" creationId="{F55E31DF-7A65-925F-3A83-F62DFCE2A228}"/>
          </ac:spMkLst>
        </pc:spChg>
        <pc:spChg chg="del mod">
          <ac:chgData name="Bharath Paturi" userId="443273da82f952fe" providerId="LiveId" clId="{22DC09B3-764B-437B-8F7C-A072FB428761}" dt="2022-12-05T03:25:52.361" v="1863" actId="931"/>
          <ac:spMkLst>
            <pc:docMk/>
            <pc:sldMk cId="3716004170" sldId="340"/>
            <ac:spMk id="7" creationId="{D3D4719F-39A1-F2BD-70E4-C850A9B78ED2}"/>
          </ac:spMkLst>
        </pc:spChg>
        <pc:spChg chg="add mod">
          <ac:chgData name="Bharath Paturi" userId="443273da82f952fe" providerId="LiveId" clId="{22DC09B3-764B-437B-8F7C-A072FB428761}" dt="2022-12-05T07:38:45.159" v="8067" actId="14100"/>
          <ac:spMkLst>
            <pc:docMk/>
            <pc:sldMk cId="3716004170" sldId="340"/>
            <ac:spMk id="9" creationId="{A0F610E8-F19B-313E-9EC6-148B02E0B8CF}"/>
          </ac:spMkLst>
        </pc:spChg>
        <pc:graphicFrameChg chg="add mod modGraphic">
          <ac:chgData name="Bharath Paturi" userId="443273da82f952fe" providerId="LiveId" clId="{22DC09B3-764B-437B-8F7C-A072FB428761}" dt="2022-12-05T03:34:16.465" v="1993" actId="14100"/>
          <ac:graphicFrameMkLst>
            <pc:docMk/>
            <pc:sldMk cId="3716004170" sldId="340"/>
            <ac:graphicFrameMk id="8" creationId="{235D3901-1727-0499-B123-44145A82C837}"/>
          </ac:graphicFrameMkLst>
        </pc:graphicFrameChg>
        <pc:picChg chg="add mod">
          <ac:chgData name="Bharath Paturi" userId="443273da82f952fe" providerId="LiveId" clId="{22DC09B3-764B-437B-8F7C-A072FB428761}" dt="2022-12-05T03:34:25.820" v="1994" actId="14100"/>
          <ac:picMkLst>
            <pc:docMk/>
            <pc:sldMk cId="3716004170" sldId="340"/>
            <ac:picMk id="6" creationId="{6E2FB4A9-6A6C-465D-D97B-4F8D03114EEC}"/>
          </ac:picMkLst>
        </pc:picChg>
      </pc:sldChg>
      <pc:sldChg chg="modSp add mod ord">
        <pc:chgData name="Bharath Paturi" userId="443273da82f952fe" providerId="LiveId" clId="{22DC09B3-764B-437B-8F7C-A072FB428761}" dt="2022-12-05T07:33:10.382" v="8065" actId="20577"/>
        <pc:sldMkLst>
          <pc:docMk/>
          <pc:sldMk cId="3641919401" sldId="341"/>
        </pc:sldMkLst>
        <pc:spChg chg="mod">
          <ac:chgData name="Bharath Paturi" userId="443273da82f952fe" providerId="LiveId" clId="{22DC09B3-764B-437B-8F7C-A072FB428761}" dt="2022-12-05T06:49:17.297" v="5983" actId="255"/>
          <ac:spMkLst>
            <pc:docMk/>
            <pc:sldMk cId="3641919401" sldId="341"/>
            <ac:spMk id="2" creationId="{5579856F-92A5-9936-EAA5-B01FC81B4FF8}"/>
          </ac:spMkLst>
        </pc:spChg>
        <pc:spChg chg="mod">
          <ac:chgData name="Bharath Paturi" userId="443273da82f952fe" providerId="LiveId" clId="{22DC09B3-764B-437B-8F7C-A072FB428761}" dt="2022-12-05T07:31:02.927" v="7904" actId="20577"/>
          <ac:spMkLst>
            <pc:docMk/>
            <pc:sldMk cId="3641919401" sldId="341"/>
            <ac:spMk id="5" creationId="{F55E31DF-7A65-925F-3A83-F62DFCE2A228}"/>
          </ac:spMkLst>
        </pc:spChg>
        <pc:spChg chg="mod">
          <ac:chgData name="Bharath Paturi" userId="443273da82f952fe" providerId="LiveId" clId="{22DC09B3-764B-437B-8F7C-A072FB428761}" dt="2022-12-05T07:33:10.382" v="8065" actId="20577"/>
          <ac:spMkLst>
            <pc:docMk/>
            <pc:sldMk cId="3641919401" sldId="341"/>
            <ac:spMk id="7" creationId="{D3D4719F-39A1-F2BD-70E4-C850A9B78ED2}"/>
          </ac:spMkLst>
        </pc:spChg>
      </pc:sldChg>
      <pc:sldChg chg="addSp delSp modSp add mod">
        <pc:chgData name="Bharath Paturi" userId="443273da82f952fe" providerId="LiveId" clId="{22DC09B3-764B-437B-8F7C-A072FB428761}" dt="2022-12-05T07:31:17.431" v="7936" actId="20577"/>
        <pc:sldMkLst>
          <pc:docMk/>
          <pc:sldMk cId="890250325" sldId="342"/>
        </pc:sldMkLst>
        <pc:spChg chg="mod">
          <ac:chgData name="Bharath Paturi" userId="443273da82f952fe" providerId="LiveId" clId="{22DC09B3-764B-437B-8F7C-A072FB428761}" dt="2022-12-05T07:02:43.407" v="6610" actId="14100"/>
          <ac:spMkLst>
            <pc:docMk/>
            <pc:sldMk cId="890250325" sldId="342"/>
            <ac:spMk id="2" creationId="{5579856F-92A5-9936-EAA5-B01FC81B4FF8}"/>
          </ac:spMkLst>
        </pc:spChg>
        <pc:spChg chg="mod">
          <ac:chgData name="Bharath Paturi" userId="443273da82f952fe" providerId="LiveId" clId="{22DC09B3-764B-437B-8F7C-A072FB428761}" dt="2022-12-05T07:31:17.431" v="7936" actId="20577"/>
          <ac:spMkLst>
            <pc:docMk/>
            <pc:sldMk cId="890250325" sldId="342"/>
            <ac:spMk id="5" creationId="{F55E31DF-7A65-925F-3A83-F62DFCE2A228}"/>
          </ac:spMkLst>
        </pc:spChg>
        <pc:spChg chg="mod">
          <ac:chgData name="Bharath Paturi" userId="443273da82f952fe" providerId="LiveId" clId="{22DC09B3-764B-437B-8F7C-A072FB428761}" dt="2022-12-05T05:00:45.944" v="4078" actId="20577"/>
          <ac:spMkLst>
            <pc:docMk/>
            <pc:sldMk cId="890250325" sldId="342"/>
            <ac:spMk id="7" creationId="{D3D4719F-39A1-F2BD-70E4-C850A9B78ED2}"/>
          </ac:spMkLst>
        </pc:spChg>
        <pc:spChg chg="add mod">
          <ac:chgData name="Bharath Paturi" userId="443273da82f952fe" providerId="LiveId" clId="{22DC09B3-764B-437B-8F7C-A072FB428761}" dt="2022-12-05T06:50:05.803" v="5986" actId="20577"/>
          <ac:spMkLst>
            <pc:docMk/>
            <pc:sldMk cId="890250325" sldId="342"/>
            <ac:spMk id="8" creationId="{D428A4C0-C5ED-8CBB-60F0-369C5E45550A}"/>
          </ac:spMkLst>
        </pc:spChg>
        <pc:spChg chg="add mod">
          <ac:chgData name="Bharath Paturi" userId="443273da82f952fe" providerId="LiveId" clId="{22DC09B3-764B-437B-8F7C-A072FB428761}" dt="2022-12-05T06:29:24.736" v="5468" actId="20577"/>
          <ac:spMkLst>
            <pc:docMk/>
            <pc:sldMk cId="890250325" sldId="342"/>
            <ac:spMk id="9" creationId="{ABD5CBC3-2C29-7DE3-8A24-0E4F711947D0}"/>
          </ac:spMkLst>
        </pc:spChg>
        <pc:graphicFrameChg chg="add del mod modGraphic">
          <ac:chgData name="Bharath Paturi" userId="443273da82f952fe" providerId="LiveId" clId="{22DC09B3-764B-437B-8F7C-A072FB428761}" dt="2022-12-05T05:00:43.688" v="4077" actId="21"/>
          <ac:graphicFrameMkLst>
            <pc:docMk/>
            <pc:sldMk cId="890250325" sldId="342"/>
            <ac:graphicFrameMk id="3" creationId="{910883E1-BAEF-965C-48E5-33DCE979D088}"/>
          </ac:graphicFrameMkLst>
        </pc:graphicFrameChg>
        <pc:graphicFrameChg chg="add mod modGraphic">
          <ac:chgData name="Bharath Paturi" userId="443273da82f952fe" providerId="LiveId" clId="{22DC09B3-764B-437B-8F7C-A072FB428761}" dt="2022-12-05T05:02:53.621" v="4163" actId="20577"/>
          <ac:graphicFrameMkLst>
            <pc:docMk/>
            <pc:sldMk cId="890250325" sldId="342"/>
            <ac:graphicFrameMk id="6" creationId="{D14C3A30-5645-4808-0071-E3E7F5E32990}"/>
          </ac:graphicFrameMkLst>
        </pc:graphicFrameChg>
        <pc:graphicFrameChg chg="add del mod modGraphic">
          <ac:chgData name="Bharath Paturi" userId="443273da82f952fe" providerId="LiveId" clId="{22DC09B3-764B-437B-8F7C-A072FB428761}" dt="2022-12-05T06:26:17.005" v="5338" actId="478"/>
          <ac:graphicFrameMkLst>
            <pc:docMk/>
            <pc:sldMk cId="890250325" sldId="342"/>
            <ac:graphicFrameMk id="10" creationId="{05A109B5-E0D9-D5C4-2FE8-68DAF43D51A1}"/>
          </ac:graphicFrameMkLst>
        </pc:graphicFrameChg>
        <pc:graphicFrameChg chg="add mod modGraphic">
          <ac:chgData name="Bharath Paturi" userId="443273da82f952fe" providerId="LiveId" clId="{22DC09B3-764B-437B-8F7C-A072FB428761}" dt="2022-12-05T06:34:48.528" v="5580" actId="255"/>
          <ac:graphicFrameMkLst>
            <pc:docMk/>
            <pc:sldMk cId="890250325" sldId="342"/>
            <ac:graphicFrameMk id="11" creationId="{C5FE9E94-C923-B1B7-9C2F-6925A2454017}"/>
          </ac:graphicFrameMkLst>
        </pc:graphicFrameChg>
        <pc:graphicFrameChg chg="add del mod modGraphic">
          <ac:chgData name="Bharath Paturi" userId="443273da82f952fe" providerId="LiveId" clId="{22DC09B3-764B-437B-8F7C-A072FB428761}" dt="2022-12-05T06:37:12.889" v="5593" actId="478"/>
          <ac:graphicFrameMkLst>
            <pc:docMk/>
            <pc:sldMk cId="890250325" sldId="342"/>
            <ac:graphicFrameMk id="12" creationId="{8612E321-3134-06E7-C120-328DCC25147E}"/>
          </ac:graphicFrameMkLst>
        </pc:graphicFrameChg>
        <pc:graphicFrameChg chg="add mod modGraphic">
          <ac:chgData name="Bharath Paturi" userId="443273da82f952fe" providerId="LiveId" clId="{22DC09B3-764B-437B-8F7C-A072FB428761}" dt="2022-12-05T06:46:01.227" v="5789" actId="1076"/>
          <ac:graphicFrameMkLst>
            <pc:docMk/>
            <pc:sldMk cId="890250325" sldId="342"/>
            <ac:graphicFrameMk id="13" creationId="{FE98EAED-4A22-3C87-6722-285B5EC2A219}"/>
          </ac:graphicFrameMkLst>
        </pc:graphicFrameChg>
      </pc:sldChg>
      <pc:sldChg chg="addSp delSp modSp add mod ord">
        <pc:chgData name="Bharath Paturi" userId="443273da82f952fe" providerId="LiveId" clId="{22DC09B3-764B-437B-8F7C-A072FB428761}" dt="2022-12-05T07:31:30.436" v="7968" actId="20577"/>
        <pc:sldMkLst>
          <pc:docMk/>
          <pc:sldMk cId="2749905996" sldId="343"/>
        </pc:sldMkLst>
        <pc:spChg chg="mod">
          <ac:chgData name="Bharath Paturi" userId="443273da82f952fe" providerId="LiveId" clId="{22DC09B3-764B-437B-8F7C-A072FB428761}" dt="2022-12-05T06:52:55.243" v="6271" actId="20577"/>
          <ac:spMkLst>
            <pc:docMk/>
            <pc:sldMk cId="2749905996" sldId="343"/>
            <ac:spMk id="2" creationId="{5579856F-92A5-9936-EAA5-B01FC81B4FF8}"/>
          </ac:spMkLst>
        </pc:spChg>
        <pc:spChg chg="mod">
          <ac:chgData name="Bharath Paturi" userId="443273da82f952fe" providerId="LiveId" clId="{22DC09B3-764B-437B-8F7C-A072FB428761}" dt="2022-12-05T07:31:30.436" v="7968" actId="20577"/>
          <ac:spMkLst>
            <pc:docMk/>
            <pc:sldMk cId="2749905996" sldId="343"/>
            <ac:spMk id="5" creationId="{F55E31DF-7A65-925F-3A83-F62DFCE2A228}"/>
          </ac:spMkLst>
        </pc:spChg>
        <pc:spChg chg="mod">
          <ac:chgData name="Bharath Paturi" userId="443273da82f952fe" providerId="LiveId" clId="{22DC09B3-764B-437B-8F7C-A072FB428761}" dt="2022-12-05T07:02:22.977" v="6609" actId="20577"/>
          <ac:spMkLst>
            <pc:docMk/>
            <pc:sldMk cId="2749905996" sldId="343"/>
            <ac:spMk id="7" creationId="{D3D4719F-39A1-F2BD-70E4-C850A9B78ED2}"/>
          </ac:spMkLst>
        </pc:spChg>
        <pc:picChg chg="add mod">
          <ac:chgData name="Bharath Paturi" userId="443273da82f952fe" providerId="LiveId" clId="{22DC09B3-764B-437B-8F7C-A072FB428761}" dt="2022-12-05T07:01:57.346" v="6553" actId="14100"/>
          <ac:picMkLst>
            <pc:docMk/>
            <pc:sldMk cId="2749905996" sldId="343"/>
            <ac:picMk id="6" creationId="{060C21C9-5CD3-03FA-7B4A-10F990541F95}"/>
          </ac:picMkLst>
        </pc:picChg>
        <pc:picChg chg="add del mod">
          <ac:chgData name="Bharath Paturi" userId="443273da82f952fe" providerId="LiveId" clId="{22DC09B3-764B-437B-8F7C-A072FB428761}" dt="2022-12-05T07:01:15.290" v="6538" actId="478"/>
          <ac:picMkLst>
            <pc:docMk/>
            <pc:sldMk cId="2749905996" sldId="343"/>
            <ac:picMk id="9" creationId="{58091264-1D6D-B7F6-B674-959750C52E6F}"/>
          </ac:picMkLst>
        </pc:picChg>
      </pc:sldChg>
      <pc:sldChg chg="addSp delSp modSp add mod">
        <pc:chgData name="Bharath Paturi" userId="443273da82f952fe" providerId="LiveId" clId="{22DC09B3-764B-437B-8F7C-A072FB428761}" dt="2022-12-05T07:31:45.248" v="8000" actId="20577"/>
        <pc:sldMkLst>
          <pc:docMk/>
          <pc:sldMk cId="3781653423" sldId="344"/>
        </pc:sldMkLst>
        <pc:spChg chg="mod">
          <ac:chgData name="Bharath Paturi" userId="443273da82f952fe" providerId="LiveId" clId="{22DC09B3-764B-437B-8F7C-A072FB428761}" dt="2022-12-05T07:04:11.807" v="6739" actId="14100"/>
          <ac:spMkLst>
            <pc:docMk/>
            <pc:sldMk cId="3781653423" sldId="344"/>
            <ac:spMk id="2" creationId="{5579856F-92A5-9936-EAA5-B01FC81B4FF8}"/>
          </ac:spMkLst>
        </pc:spChg>
        <pc:spChg chg="mod">
          <ac:chgData name="Bharath Paturi" userId="443273da82f952fe" providerId="LiveId" clId="{22DC09B3-764B-437B-8F7C-A072FB428761}" dt="2022-12-05T07:31:45.248" v="8000" actId="20577"/>
          <ac:spMkLst>
            <pc:docMk/>
            <pc:sldMk cId="3781653423" sldId="344"/>
            <ac:spMk id="5" creationId="{F55E31DF-7A65-925F-3A83-F62DFCE2A228}"/>
          </ac:spMkLst>
        </pc:spChg>
        <pc:spChg chg="mod">
          <ac:chgData name="Bharath Paturi" userId="443273da82f952fe" providerId="LiveId" clId="{22DC09B3-764B-437B-8F7C-A072FB428761}" dt="2022-12-05T07:07:32.946" v="7039" actId="14100"/>
          <ac:spMkLst>
            <pc:docMk/>
            <pc:sldMk cId="3781653423" sldId="344"/>
            <ac:spMk id="7" creationId="{D3D4719F-39A1-F2BD-70E4-C850A9B78ED2}"/>
          </ac:spMkLst>
        </pc:spChg>
        <pc:picChg chg="del">
          <ac:chgData name="Bharath Paturi" userId="443273da82f952fe" providerId="LiveId" clId="{22DC09B3-764B-437B-8F7C-A072FB428761}" dt="2022-12-05T07:04:24.736" v="6740" actId="478"/>
          <ac:picMkLst>
            <pc:docMk/>
            <pc:sldMk cId="3781653423" sldId="344"/>
            <ac:picMk id="6" creationId="{060C21C9-5CD3-03FA-7B4A-10F990541F95}"/>
          </ac:picMkLst>
        </pc:picChg>
        <pc:picChg chg="add del mod">
          <ac:chgData name="Bharath Paturi" userId="443273da82f952fe" providerId="LiveId" clId="{22DC09B3-764B-437B-8F7C-A072FB428761}" dt="2022-12-05T07:04:49.635" v="6743" actId="931"/>
          <ac:picMkLst>
            <pc:docMk/>
            <pc:sldMk cId="3781653423" sldId="344"/>
            <ac:picMk id="8" creationId="{381AE90C-F3D6-99FB-FC43-6DBFC7E47299}"/>
          </ac:picMkLst>
        </pc:picChg>
        <pc:picChg chg="add mod">
          <ac:chgData name="Bharath Paturi" userId="443273da82f952fe" providerId="LiveId" clId="{22DC09B3-764B-437B-8F7C-A072FB428761}" dt="2022-12-05T07:06:12.455" v="6971" actId="14100"/>
          <ac:picMkLst>
            <pc:docMk/>
            <pc:sldMk cId="3781653423" sldId="344"/>
            <ac:picMk id="10" creationId="{BA51B201-BD4B-99F3-97CA-97450E30B7ED}"/>
          </ac:picMkLst>
        </pc:picChg>
      </pc:sldChg>
      <pc:sldChg chg="modSp new del mod">
        <pc:chgData name="Bharath Paturi" userId="443273da82f952fe" providerId="LiveId" clId="{22DC09B3-764B-437B-8F7C-A072FB428761}" dt="2022-12-05T07:03:26.092" v="6625" actId="2696"/>
        <pc:sldMkLst>
          <pc:docMk/>
          <pc:sldMk cId="3835052598" sldId="344"/>
        </pc:sldMkLst>
        <pc:spChg chg="mod">
          <ac:chgData name="Bharath Paturi" userId="443273da82f952fe" providerId="LiveId" clId="{22DC09B3-764B-437B-8F7C-A072FB428761}" dt="2022-12-05T07:03:20.759" v="6624" actId="20577"/>
          <ac:spMkLst>
            <pc:docMk/>
            <pc:sldMk cId="3835052598" sldId="344"/>
            <ac:spMk id="2" creationId="{F26EBA84-3AB3-38E7-105A-6255E42E7C06}"/>
          </ac:spMkLst>
        </pc:spChg>
      </pc:sldChg>
      <pc:sldChg chg="addSp delSp modSp add mod">
        <pc:chgData name="Bharath Paturi" userId="443273da82f952fe" providerId="LiveId" clId="{22DC09B3-764B-437B-8F7C-A072FB428761}" dt="2022-12-05T07:31:57.471" v="8032" actId="20577"/>
        <pc:sldMkLst>
          <pc:docMk/>
          <pc:sldMk cId="2157284711" sldId="345"/>
        </pc:sldMkLst>
        <pc:spChg chg="mod">
          <ac:chgData name="Bharath Paturi" userId="443273da82f952fe" providerId="LiveId" clId="{22DC09B3-764B-437B-8F7C-A072FB428761}" dt="2022-12-05T07:08:21.599" v="7049" actId="20577"/>
          <ac:spMkLst>
            <pc:docMk/>
            <pc:sldMk cId="2157284711" sldId="345"/>
            <ac:spMk id="2" creationId="{5579856F-92A5-9936-EAA5-B01FC81B4FF8}"/>
          </ac:spMkLst>
        </pc:spChg>
        <pc:spChg chg="mod">
          <ac:chgData name="Bharath Paturi" userId="443273da82f952fe" providerId="LiveId" clId="{22DC09B3-764B-437B-8F7C-A072FB428761}" dt="2022-12-05T07:31:57.471" v="8032" actId="20577"/>
          <ac:spMkLst>
            <pc:docMk/>
            <pc:sldMk cId="2157284711" sldId="345"/>
            <ac:spMk id="5" creationId="{F55E31DF-7A65-925F-3A83-F62DFCE2A228}"/>
          </ac:spMkLst>
        </pc:spChg>
        <pc:spChg chg="mod">
          <ac:chgData name="Bharath Paturi" userId="443273da82f952fe" providerId="LiveId" clId="{22DC09B3-764B-437B-8F7C-A072FB428761}" dt="2022-12-05T07:11:33.998" v="7119" actId="20577"/>
          <ac:spMkLst>
            <pc:docMk/>
            <pc:sldMk cId="2157284711" sldId="345"/>
            <ac:spMk id="7" creationId="{D3D4719F-39A1-F2BD-70E4-C850A9B78ED2}"/>
          </ac:spMkLst>
        </pc:spChg>
        <pc:picChg chg="add mod">
          <ac:chgData name="Bharath Paturi" userId="443273da82f952fe" providerId="LiveId" clId="{22DC09B3-764B-437B-8F7C-A072FB428761}" dt="2022-12-05T07:10:39.661" v="7058" actId="1076"/>
          <ac:picMkLst>
            <pc:docMk/>
            <pc:sldMk cId="2157284711" sldId="345"/>
            <ac:picMk id="6" creationId="{A82A561D-5D08-01F4-C1B8-AB4E07FCFED1}"/>
          </ac:picMkLst>
        </pc:picChg>
        <pc:picChg chg="del">
          <ac:chgData name="Bharath Paturi" userId="443273da82f952fe" providerId="LiveId" clId="{22DC09B3-764B-437B-8F7C-A072FB428761}" dt="2022-12-05T07:08:38.291" v="7050" actId="478"/>
          <ac:picMkLst>
            <pc:docMk/>
            <pc:sldMk cId="2157284711" sldId="345"/>
            <ac:picMk id="10" creationId="{BA51B201-BD4B-99F3-97CA-97450E30B7ED}"/>
          </ac:picMkLst>
        </pc:picChg>
      </pc:sldChg>
      <pc:sldChg chg="delSp modSp add mod">
        <pc:chgData name="Bharath Paturi" userId="443273da82f952fe" providerId="LiveId" clId="{22DC09B3-764B-437B-8F7C-A072FB428761}" dt="2022-12-05T07:32:12.760" v="8064" actId="20577"/>
        <pc:sldMkLst>
          <pc:docMk/>
          <pc:sldMk cId="3184349464" sldId="346"/>
        </pc:sldMkLst>
        <pc:spChg chg="mod">
          <ac:chgData name="Bharath Paturi" userId="443273da82f952fe" providerId="LiveId" clId="{22DC09B3-764B-437B-8F7C-A072FB428761}" dt="2022-12-05T07:14:58.276" v="7184" actId="20577"/>
          <ac:spMkLst>
            <pc:docMk/>
            <pc:sldMk cId="3184349464" sldId="346"/>
            <ac:spMk id="2" creationId="{5579856F-92A5-9936-EAA5-B01FC81B4FF8}"/>
          </ac:spMkLst>
        </pc:spChg>
        <pc:spChg chg="mod">
          <ac:chgData name="Bharath Paturi" userId="443273da82f952fe" providerId="LiveId" clId="{22DC09B3-764B-437B-8F7C-A072FB428761}" dt="2022-12-05T07:32:12.760" v="8064" actId="20577"/>
          <ac:spMkLst>
            <pc:docMk/>
            <pc:sldMk cId="3184349464" sldId="346"/>
            <ac:spMk id="5" creationId="{F55E31DF-7A65-925F-3A83-F62DFCE2A228}"/>
          </ac:spMkLst>
        </pc:spChg>
        <pc:spChg chg="mod">
          <ac:chgData name="Bharath Paturi" userId="443273da82f952fe" providerId="LiveId" clId="{22DC09B3-764B-437B-8F7C-A072FB428761}" dt="2022-12-05T07:23:05.145" v="7734" actId="20577"/>
          <ac:spMkLst>
            <pc:docMk/>
            <pc:sldMk cId="3184349464" sldId="346"/>
            <ac:spMk id="7" creationId="{D3D4719F-39A1-F2BD-70E4-C850A9B78ED2}"/>
          </ac:spMkLst>
        </pc:spChg>
        <pc:picChg chg="del">
          <ac:chgData name="Bharath Paturi" userId="443273da82f952fe" providerId="LiveId" clId="{22DC09B3-764B-437B-8F7C-A072FB428761}" dt="2022-12-05T07:17:27.086" v="7274" actId="478"/>
          <ac:picMkLst>
            <pc:docMk/>
            <pc:sldMk cId="3184349464" sldId="346"/>
            <ac:picMk id="6" creationId="{A82A561D-5D08-01F4-C1B8-AB4E07FCFED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12/5/2022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144547"/>
            <a:ext cx="3799114" cy="4660580"/>
          </a:xfrm>
        </p:spPr>
        <p:txBody>
          <a:bodyPr/>
          <a:lstStyle/>
          <a:p>
            <a:r>
              <a:rPr lang="en-US" sz="1800" b="1" dirty="0"/>
              <a:t>Introduction</a:t>
            </a:r>
          </a:p>
          <a:p>
            <a:r>
              <a:rPr lang="en-US" sz="1800" b="1" dirty="0"/>
              <a:t>Descriptive Stats </a:t>
            </a:r>
          </a:p>
          <a:p>
            <a:r>
              <a:rPr lang="en-US" sz="1800" b="1" dirty="0"/>
              <a:t>Approach to Identify good and risky clients</a:t>
            </a:r>
          </a:p>
          <a:p>
            <a:r>
              <a:rPr lang="en-US" sz="1800" b="1" dirty="0"/>
              <a:t>Machine Learning Approach to Handle Imbalanced datasets</a:t>
            </a:r>
          </a:p>
          <a:p>
            <a:r>
              <a:rPr lang="en-US" sz="1800" b="1" dirty="0"/>
              <a:t>Model interpretability and top features</a:t>
            </a:r>
          </a:p>
          <a:p>
            <a:r>
              <a:rPr lang="en-US" sz="1800" b="1" dirty="0"/>
              <a:t>Results and Recommendation</a:t>
            </a:r>
          </a:p>
          <a:p>
            <a:endParaRPr lang="en-US" dirty="0"/>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5577039" y="0"/>
            <a:ext cx="6638544" cy="4480560"/>
          </a:xfrm>
        </p:spPr>
      </p:pic>
    </p:spTree>
    <p:extLst>
      <p:ext uri="{BB962C8B-B14F-4D97-AF65-F5344CB8AC3E}">
        <p14:creationId xmlns:p14="http://schemas.microsoft.com/office/powerpoint/2010/main" val="291086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Shap value contributions for random example labelled as good in test set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4" y="1306286"/>
            <a:ext cx="10893552" cy="5233234"/>
          </a:xfrm>
        </p:spPr>
        <p:txBody>
          <a:bodyPr/>
          <a:lstStyle/>
          <a:p>
            <a:pPr marL="0" indent="0">
              <a:buNone/>
            </a:pPr>
            <a:r>
              <a:rPr lang="en-US" sz="2000" dirty="0"/>
              <a:t>Employment in months (155 nearly, 12 years), Age (40 years),  Name housing type with Parents (1) and income type not pensioner are driving the prediction to be good client.</a:t>
            </a:r>
          </a:p>
          <a:p>
            <a:pPr marL="0" indent="0">
              <a:buNone/>
            </a:pPr>
            <a:endParaRPr lang="en-IN" sz="2000" dirty="0"/>
          </a:p>
          <a:p>
            <a:pPr marL="0" indent="0">
              <a:buNone/>
            </a:pPr>
            <a:endParaRPr lang="en-IN" sz="2000" dirty="0"/>
          </a:p>
          <a:p>
            <a:pPr marL="0" indent="0">
              <a:buNone/>
            </a:pPr>
            <a:endParaRPr lang="en-IN" sz="1600" dirty="0"/>
          </a:p>
          <a:p>
            <a:pPr marL="0" indent="0">
              <a:buNone/>
            </a:pPr>
            <a:endParaRPr lang="en-IN" sz="1800" dirty="0"/>
          </a:p>
        </p:txBody>
      </p:sp>
      <p:pic>
        <p:nvPicPr>
          <p:cNvPr id="6" name="Picture 5">
            <a:extLst>
              <a:ext uri="{FF2B5EF4-FFF2-40B4-BE49-F238E27FC236}">
                <a16:creationId xmlns:a16="http://schemas.microsoft.com/office/drawing/2014/main" id="{A82A561D-5D08-01F4-C1B8-AB4E07FCFED1}"/>
              </a:ext>
            </a:extLst>
          </p:cNvPr>
          <p:cNvPicPr>
            <a:picLocks noChangeAspect="1"/>
          </p:cNvPicPr>
          <p:nvPr/>
        </p:nvPicPr>
        <p:blipFill>
          <a:blip r:embed="rId2"/>
          <a:stretch>
            <a:fillRect/>
          </a:stretch>
        </p:blipFill>
        <p:spPr>
          <a:xfrm>
            <a:off x="649224" y="2215586"/>
            <a:ext cx="8182022" cy="4188649"/>
          </a:xfrm>
          <a:prstGeom prst="rect">
            <a:avLst/>
          </a:prstGeom>
        </p:spPr>
      </p:pic>
    </p:spTree>
    <p:extLst>
      <p:ext uri="{BB962C8B-B14F-4D97-AF65-F5344CB8AC3E}">
        <p14:creationId xmlns:p14="http://schemas.microsoft.com/office/powerpoint/2010/main" val="215728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Improvement &amp; Recommendations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3" y="1306286"/>
            <a:ext cx="10759681" cy="3023118"/>
          </a:xfrm>
        </p:spPr>
        <p:txBody>
          <a:bodyPr/>
          <a:lstStyle/>
          <a:p>
            <a:r>
              <a:rPr lang="en-US" sz="2000" dirty="0"/>
              <a:t>There is a scope to improve the model by doing hyperparameter tuning using </a:t>
            </a:r>
            <a:r>
              <a:rPr lang="en-US" sz="2000" dirty="0" err="1"/>
              <a:t>bayesian</a:t>
            </a:r>
            <a:r>
              <a:rPr lang="en-US" sz="2000" dirty="0"/>
              <a:t> search provided by </a:t>
            </a:r>
            <a:r>
              <a:rPr lang="en-US" sz="2000" dirty="0" err="1"/>
              <a:t>hyperopt</a:t>
            </a:r>
            <a:r>
              <a:rPr lang="en-US" sz="2000" dirty="0"/>
              <a:t>. </a:t>
            </a:r>
          </a:p>
          <a:p>
            <a:r>
              <a:rPr lang="en-US" sz="2000" dirty="0"/>
              <a:t>Beyond this we need more samples otherwise it can be also prone to overfitting.</a:t>
            </a:r>
          </a:p>
          <a:p>
            <a:r>
              <a:rPr lang="en-US" sz="2000" dirty="0"/>
              <a:t>Can also perform Survival analysis. Constructed time to event in months (Time to go the status '3', '4', '5') for the samples. The good book clients are right censored since their event is not seen. Since the ask is classification problem, didn’t model the Survival analysis technique.</a:t>
            </a:r>
          </a:p>
          <a:p>
            <a:r>
              <a:rPr lang="en-US" sz="2000" dirty="0"/>
              <a:t>By careful probability threshold tuning, we can deploy the model to identify the risk related to clients and combine it with human assistance at the early stages.</a:t>
            </a:r>
          </a:p>
          <a:p>
            <a:r>
              <a:rPr lang="en-US" sz="2000" dirty="0"/>
              <a:t>Can use the feedback to retrain the model and improve the reliability.</a:t>
            </a:r>
          </a:p>
          <a:p>
            <a:pPr marL="0" indent="0">
              <a:buNone/>
            </a:pPr>
            <a:endParaRPr lang="en-IN" sz="2000" dirty="0"/>
          </a:p>
          <a:p>
            <a:pPr marL="0" indent="0">
              <a:buNone/>
            </a:pPr>
            <a:endParaRPr lang="en-IN" sz="2000" dirty="0"/>
          </a:p>
          <a:p>
            <a:pPr marL="0" indent="0">
              <a:buNone/>
            </a:pPr>
            <a:endParaRPr lang="en-IN" sz="1600" dirty="0"/>
          </a:p>
          <a:p>
            <a:pPr marL="0" indent="0">
              <a:buNone/>
            </a:pPr>
            <a:endParaRPr lang="en-IN" sz="1800" dirty="0"/>
          </a:p>
        </p:txBody>
      </p:sp>
    </p:spTree>
    <p:extLst>
      <p:ext uri="{BB962C8B-B14F-4D97-AF65-F5344CB8AC3E}">
        <p14:creationId xmlns:p14="http://schemas.microsoft.com/office/powerpoint/2010/main" val="318434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Bharath Paturi</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111952"/>
            <a:ext cx="6530682" cy="4332391"/>
          </a:xfrm>
        </p:spPr>
        <p:txBody>
          <a:bodyPr/>
          <a:lstStyle/>
          <a:p>
            <a:pPr marL="0" indent="0">
              <a:lnSpc>
                <a:spcPts val="2400"/>
              </a:lnSpc>
              <a:buNone/>
            </a:pPr>
            <a:r>
              <a:rPr lang="en-US" sz="2000" spc="0" dirty="0"/>
              <a:t>Credit card department in a bank is a very important business unit and is responsible for fair assessment and performing due diligence of clients. Without proper assessment it is a huge risk to the bank. </a:t>
            </a:r>
          </a:p>
          <a:p>
            <a:pPr marL="0" indent="0">
              <a:lnSpc>
                <a:spcPts val="2400"/>
              </a:lnSpc>
              <a:buNone/>
            </a:pPr>
            <a:r>
              <a:rPr lang="en-US" dirty="0"/>
              <a:t>Advanced data driven approaches are significantly being adopted to assist the humans in assessment of the creditworthiness and also Fasttrack the application process.</a:t>
            </a:r>
          </a:p>
          <a:p>
            <a:pPr marL="0" indent="0">
              <a:lnSpc>
                <a:spcPts val="2400"/>
              </a:lnSpc>
              <a:buNone/>
            </a:pPr>
            <a:r>
              <a:rPr lang="en-US" dirty="0"/>
              <a:t>In this report, we presented the statistics derived from the data source mentioned below.</a:t>
            </a:r>
          </a:p>
          <a:p>
            <a:pPr marL="0" indent="0">
              <a:lnSpc>
                <a:spcPts val="2400"/>
              </a:lnSpc>
              <a:buNone/>
            </a:pPr>
            <a:r>
              <a:rPr lang="en-US" b="1" dirty="0"/>
              <a:t>Data source:</a:t>
            </a:r>
          </a:p>
          <a:p>
            <a:pPr marL="0" indent="0">
              <a:lnSpc>
                <a:spcPts val="2400"/>
              </a:lnSpc>
              <a:buNone/>
            </a:pPr>
            <a:r>
              <a:rPr lang="en-US" dirty="0"/>
              <a:t>https://www.kaggle.com/datasets/rikdifos/credit-card-approval-prediction </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Descriptive statistics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8046720" y="4745736"/>
            <a:ext cx="2378684" cy="1200974"/>
          </a:xfrm>
        </p:spPr>
        <p:txBody>
          <a:bodyPr/>
          <a:lstStyle/>
          <a:p>
            <a:r>
              <a:rPr lang="en-US" dirty="0"/>
              <a:t>Application </a:t>
            </a:r>
          </a:p>
          <a:p>
            <a:r>
              <a:rPr lang="en-US" dirty="0"/>
              <a:t>Monthly Credit Report</a:t>
            </a:r>
          </a:p>
          <a:p>
            <a:endParaRPr lang="en-US" dirty="0"/>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957319" cy="566057"/>
          </a:xfrm>
        </p:spPr>
        <p:txBody>
          <a:bodyPr/>
          <a:lstStyle/>
          <a:p>
            <a:r>
              <a:rPr lang="en-US" sz="2800" dirty="0"/>
              <a:t>Monthly Credit Report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r>
              <a:rPr lang="en-IN" sz="2000" dirty="0"/>
              <a:t>Monthly credit report contains – 1048575 samples</a:t>
            </a:r>
          </a:p>
          <a:p>
            <a:r>
              <a:rPr lang="en-IN" sz="2000" dirty="0"/>
              <a:t>11179 – Clients don’t have credit report till the current month on which the data is extracted. (Assuming their services are cancelled, hence no history is provided till the current month)</a:t>
            </a:r>
          </a:p>
          <a:p>
            <a:r>
              <a:rPr lang="en-IN" sz="2000" dirty="0"/>
              <a:t>34806 – Clients have credit report till current month and also the monthly data is continuous, no breaks in between.</a:t>
            </a:r>
          </a:p>
          <a:p>
            <a:r>
              <a:rPr lang="en-IN" sz="2000" dirty="0"/>
              <a:t>From this data, we made an assumption that if a client enters in to any of the status (3, 4 or 5), they are tagged as risky. </a:t>
            </a:r>
          </a:p>
          <a:p>
            <a:r>
              <a:rPr lang="en-IN" sz="2000" dirty="0"/>
              <a:t>In total there are 45654 good clients and 331 risky clients based on the above definition.</a:t>
            </a:r>
          </a:p>
          <a:p>
            <a:pPr marL="0" indent="0">
              <a:buNone/>
            </a:pPr>
            <a:endParaRPr lang="en-IN" sz="2000" dirty="0"/>
          </a:p>
          <a:p>
            <a:pPr marL="0" indent="0">
              <a:buNone/>
            </a:pPr>
            <a:r>
              <a:rPr lang="en-IN" sz="2000" b="1" u="sng" dirty="0"/>
              <a:t>Problems in data: </a:t>
            </a:r>
          </a:p>
          <a:p>
            <a:pPr marL="0" indent="0">
              <a:buNone/>
            </a:pPr>
            <a:r>
              <a:rPr lang="en-IN" sz="2000" dirty="0"/>
              <a:t>Typically we need to wait at least 150 days to see the risk status as 5. But some of the clients are placed on status 5 on the opening month itself. </a:t>
            </a:r>
          </a:p>
          <a:p>
            <a:pPr marL="0" indent="0">
              <a:buNone/>
            </a:pPr>
            <a:r>
              <a:rPr lang="en-IN" sz="2000" dirty="0"/>
              <a:t>Examples of such clients are provided in the notebook and are discarded from the analysis as this could be due to some data problem in extraction logic.</a:t>
            </a:r>
          </a:p>
          <a:p>
            <a:pPr marL="0" indent="0">
              <a:buNone/>
            </a:pPr>
            <a:endParaRPr lang="en-IN" sz="1800" dirty="0"/>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007706" y="373224"/>
            <a:ext cx="9859347" cy="391886"/>
          </a:xfrm>
        </p:spPr>
        <p:txBody>
          <a:bodyPr/>
          <a:lstStyle/>
          <a:p>
            <a:r>
              <a:rPr lang="en-US" sz="2800" dirty="0"/>
              <a:t>Monthly 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6" name="Content Placeholder 5">
            <a:extLst>
              <a:ext uri="{FF2B5EF4-FFF2-40B4-BE49-F238E27FC236}">
                <a16:creationId xmlns:a16="http://schemas.microsoft.com/office/drawing/2014/main" id="{6E2FB4A9-6A6C-465D-D97B-4F8D03114EEC}"/>
              </a:ext>
            </a:extLst>
          </p:cNvPr>
          <p:cNvPicPr>
            <a:picLocks noGrp="1" noChangeAspect="1"/>
          </p:cNvPicPr>
          <p:nvPr>
            <p:ph idx="1"/>
          </p:nvPr>
        </p:nvPicPr>
        <p:blipFill>
          <a:blip r:embed="rId2"/>
          <a:stretch>
            <a:fillRect/>
          </a:stretch>
        </p:blipFill>
        <p:spPr>
          <a:xfrm>
            <a:off x="510816" y="1079918"/>
            <a:ext cx="4421968" cy="3044444"/>
          </a:xfrm>
        </p:spPr>
      </p:pic>
      <p:graphicFrame>
        <p:nvGraphicFramePr>
          <p:cNvPr id="8" name="Table 8">
            <a:extLst>
              <a:ext uri="{FF2B5EF4-FFF2-40B4-BE49-F238E27FC236}">
                <a16:creationId xmlns:a16="http://schemas.microsoft.com/office/drawing/2014/main" id="{235D3901-1727-0499-B123-44145A82C837}"/>
              </a:ext>
            </a:extLst>
          </p:cNvPr>
          <p:cNvGraphicFramePr>
            <a:graphicFrameLocks noGrp="1"/>
          </p:cNvGraphicFramePr>
          <p:nvPr>
            <p:extLst>
              <p:ext uri="{D42A27DB-BD31-4B8C-83A1-F6EECF244321}">
                <p14:modId xmlns:p14="http://schemas.microsoft.com/office/powerpoint/2010/main" val="588080971"/>
              </p:ext>
            </p:extLst>
          </p:nvPr>
        </p:nvGraphicFramePr>
        <p:xfrm>
          <a:off x="743952" y="4093028"/>
          <a:ext cx="3641436" cy="2596489"/>
        </p:xfrm>
        <a:graphic>
          <a:graphicData uri="http://schemas.openxmlformats.org/drawingml/2006/table">
            <a:tbl>
              <a:tblPr firstRow="1" bandRow="1">
                <a:tableStyleId>{5C22544A-7EE6-4342-B048-85BDC9FD1C3A}</a:tableStyleId>
              </a:tblPr>
              <a:tblGrid>
                <a:gridCol w="1820718">
                  <a:extLst>
                    <a:ext uri="{9D8B030D-6E8A-4147-A177-3AD203B41FA5}">
                      <a16:colId xmlns:a16="http://schemas.microsoft.com/office/drawing/2014/main" val="1579426995"/>
                    </a:ext>
                  </a:extLst>
                </a:gridCol>
                <a:gridCol w="1820718">
                  <a:extLst>
                    <a:ext uri="{9D8B030D-6E8A-4147-A177-3AD203B41FA5}">
                      <a16:colId xmlns:a16="http://schemas.microsoft.com/office/drawing/2014/main" val="121330522"/>
                    </a:ext>
                  </a:extLst>
                </a:gridCol>
              </a:tblGrid>
              <a:tr h="370927">
                <a:tc>
                  <a:txBody>
                    <a:bodyPr/>
                    <a:lstStyle/>
                    <a:p>
                      <a:r>
                        <a:rPr lang="en-IN" dirty="0"/>
                        <a:t>mean</a:t>
                      </a:r>
                    </a:p>
                  </a:txBody>
                  <a:tcPr/>
                </a:tc>
                <a:tc>
                  <a:txBody>
                    <a:bodyPr/>
                    <a:lstStyle/>
                    <a:p>
                      <a:r>
                        <a:rPr lang="en-IN" dirty="0"/>
                        <a:t>13.323</a:t>
                      </a:r>
                    </a:p>
                  </a:txBody>
                  <a:tcPr/>
                </a:tc>
                <a:extLst>
                  <a:ext uri="{0D108BD9-81ED-4DB2-BD59-A6C34878D82A}">
                    <a16:rowId xmlns:a16="http://schemas.microsoft.com/office/drawing/2014/main" val="3393659380"/>
                  </a:ext>
                </a:extLst>
              </a:tr>
              <a:tr h="370927">
                <a:tc>
                  <a:txBody>
                    <a:bodyPr/>
                    <a:lstStyle/>
                    <a:p>
                      <a:r>
                        <a:rPr lang="en-IN" dirty="0"/>
                        <a:t>std</a:t>
                      </a:r>
                    </a:p>
                  </a:txBody>
                  <a:tcPr/>
                </a:tc>
                <a:tc>
                  <a:txBody>
                    <a:bodyPr/>
                    <a:lstStyle/>
                    <a:p>
                      <a:r>
                        <a:rPr lang="en-IN" dirty="0"/>
                        <a:t>9.05</a:t>
                      </a:r>
                    </a:p>
                  </a:txBody>
                  <a:tcPr/>
                </a:tc>
                <a:extLst>
                  <a:ext uri="{0D108BD9-81ED-4DB2-BD59-A6C34878D82A}">
                    <a16:rowId xmlns:a16="http://schemas.microsoft.com/office/drawing/2014/main" val="2950893003"/>
                  </a:ext>
                </a:extLst>
              </a:tr>
              <a:tr h="370927">
                <a:tc>
                  <a:txBody>
                    <a:bodyPr/>
                    <a:lstStyle/>
                    <a:p>
                      <a:r>
                        <a:rPr lang="en-IN" dirty="0"/>
                        <a:t>min</a:t>
                      </a:r>
                    </a:p>
                  </a:txBody>
                  <a:tcPr/>
                </a:tc>
                <a:tc>
                  <a:txBody>
                    <a:bodyPr/>
                    <a:lstStyle/>
                    <a:p>
                      <a:r>
                        <a:rPr lang="en-IN" dirty="0"/>
                        <a:t>4.0</a:t>
                      </a:r>
                    </a:p>
                  </a:txBody>
                  <a:tcPr/>
                </a:tc>
                <a:extLst>
                  <a:ext uri="{0D108BD9-81ED-4DB2-BD59-A6C34878D82A}">
                    <a16:rowId xmlns:a16="http://schemas.microsoft.com/office/drawing/2014/main" val="3790552472"/>
                  </a:ext>
                </a:extLst>
              </a:tr>
              <a:tr h="370927">
                <a:tc>
                  <a:txBody>
                    <a:bodyPr/>
                    <a:lstStyle/>
                    <a:p>
                      <a:r>
                        <a:rPr lang="en-IN" dirty="0"/>
                        <a:t>25%</a:t>
                      </a:r>
                    </a:p>
                  </a:txBody>
                  <a:tcPr/>
                </a:tc>
                <a:tc>
                  <a:txBody>
                    <a:bodyPr/>
                    <a:lstStyle/>
                    <a:p>
                      <a:r>
                        <a:rPr lang="en-IN" dirty="0"/>
                        <a:t>7.0</a:t>
                      </a:r>
                    </a:p>
                  </a:txBody>
                  <a:tcPr/>
                </a:tc>
                <a:extLst>
                  <a:ext uri="{0D108BD9-81ED-4DB2-BD59-A6C34878D82A}">
                    <a16:rowId xmlns:a16="http://schemas.microsoft.com/office/drawing/2014/main" val="941213840"/>
                  </a:ext>
                </a:extLst>
              </a:tr>
              <a:tr h="370927">
                <a:tc>
                  <a:txBody>
                    <a:bodyPr/>
                    <a:lstStyle/>
                    <a:p>
                      <a:r>
                        <a:rPr lang="en-IN" dirty="0"/>
                        <a:t>50%</a:t>
                      </a:r>
                    </a:p>
                  </a:txBody>
                  <a:tcPr/>
                </a:tc>
                <a:tc>
                  <a:txBody>
                    <a:bodyPr/>
                    <a:lstStyle/>
                    <a:p>
                      <a:r>
                        <a:rPr lang="en-IN" dirty="0"/>
                        <a:t>11.0</a:t>
                      </a:r>
                    </a:p>
                  </a:txBody>
                  <a:tcPr/>
                </a:tc>
                <a:extLst>
                  <a:ext uri="{0D108BD9-81ED-4DB2-BD59-A6C34878D82A}">
                    <a16:rowId xmlns:a16="http://schemas.microsoft.com/office/drawing/2014/main" val="2733890180"/>
                  </a:ext>
                </a:extLst>
              </a:tr>
              <a:tr h="370927">
                <a:tc>
                  <a:txBody>
                    <a:bodyPr/>
                    <a:lstStyle/>
                    <a:p>
                      <a:r>
                        <a:rPr lang="en-IN" dirty="0"/>
                        <a:t>75%</a:t>
                      </a:r>
                    </a:p>
                  </a:txBody>
                  <a:tcPr/>
                </a:tc>
                <a:tc>
                  <a:txBody>
                    <a:bodyPr/>
                    <a:lstStyle/>
                    <a:p>
                      <a:r>
                        <a:rPr lang="en-IN" dirty="0"/>
                        <a:t>15.0</a:t>
                      </a:r>
                    </a:p>
                  </a:txBody>
                  <a:tcPr/>
                </a:tc>
                <a:extLst>
                  <a:ext uri="{0D108BD9-81ED-4DB2-BD59-A6C34878D82A}">
                    <a16:rowId xmlns:a16="http://schemas.microsoft.com/office/drawing/2014/main" val="2387567143"/>
                  </a:ext>
                </a:extLst>
              </a:tr>
              <a:tr h="370927">
                <a:tc>
                  <a:txBody>
                    <a:bodyPr/>
                    <a:lstStyle/>
                    <a:p>
                      <a:r>
                        <a:rPr lang="en-IN" dirty="0"/>
                        <a:t>max</a:t>
                      </a:r>
                    </a:p>
                  </a:txBody>
                  <a:tcPr/>
                </a:tc>
                <a:tc>
                  <a:txBody>
                    <a:bodyPr/>
                    <a:lstStyle/>
                    <a:p>
                      <a:r>
                        <a:rPr lang="en-IN" dirty="0"/>
                        <a:t>59.0</a:t>
                      </a:r>
                    </a:p>
                  </a:txBody>
                  <a:tcPr/>
                </a:tc>
                <a:extLst>
                  <a:ext uri="{0D108BD9-81ED-4DB2-BD59-A6C34878D82A}">
                    <a16:rowId xmlns:a16="http://schemas.microsoft.com/office/drawing/2014/main" val="2174832097"/>
                  </a:ext>
                </a:extLst>
              </a:tr>
            </a:tbl>
          </a:graphicData>
        </a:graphic>
      </p:graphicFrame>
      <p:sp>
        <p:nvSpPr>
          <p:cNvPr id="9" name="TextBox 8">
            <a:extLst>
              <a:ext uri="{FF2B5EF4-FFF2-40B4-BE49-F238E27FC236}">
                <a16:creationId xmlns:a16="http://schemas.microsoft.com/office/drawing/2014/main" id="{A0F610E8-F19B-313E-9EC6-148B02E0B8CF}"/>
              </a:ext>
            </a:extLst>
          </p:cNvPr>
          <p:cNvSpPr txBox="1"/>
          <p:nvPr/>
        </p:nvSpPr>
        <p:spPr>
          <a:xfrm>
            <a:off x="5057193" y="870857"/>
            <a:ext cx="6954416" cy="5909310"/>
          </a:xfrm>
          <a:prstGeom prst="rect">
            <a:avLst/>
          </a:prstGeom>
          <a:noFill/>
        </p:spPr>
        <p:txBody>
          <a:bodyPr wrap="square" rtlCol="0">
            <a:spAutoFit/>
          </a:bodyPr>
          <a:lstStyle/>
          <a:p>
            <a:r>
              <a:rPr lang="en-US" dirty="0"/>
              <a:t>Most of the risk status related to '3', '4' &amp; ‘5’, occurs within first 15 months only. </a:t>
            </a:r>
          </a:p>
          <a:p>
            <a:r>
              <a:rPr lang="en-US" dirty="0"/>
              <a:t>90% of the customers are identified in the first 27 months window.</a:t>
            </a:r>
          </a:p>
          <a:p>
            <a:r>
              <a:rPr lang="en-US" dirty="0"/>
              <a:t>95% of the bad customers are identified in the first 32 months window</a:t>
            </a:r>
          </a:p>
          <a:p>
            <a:endParaRPr lang="en-US" dirty="0"/>
          </a:p>
          <a:p>
            <a:r>
              <a:rPr lang="en-US" dirty="0"/>
              <a:t>We can consider the window for determining good book clients to be something greater than 27 to 32 months.</a:t>
            </a:r>
          </a:p>
          <a:p>
            <a:endParaRPr lang="en-US" dirty="0"/>
          </a:p>
          <a:p>
            <a:r>
              <a:rPr lang="en-US" dirty="0"/>
              <a:t>For this problem, lets say our period of study is 30 months. (2.5 years)</a:t>
            </a:r>
          </a:p>
          <a:p>
            <a:endParaRPr lang="en-US" dirty="0"/>
          </a:p>
          <a:p>
            <a:r>
              <a:rPr lang="en-US" b="1" u="sng" dirty="0"/>
              <a:t>Good book clients criteria:</a:t>
            </a:r>
          </a:p>
          <a:p>
            <a:r>
              <a:rPr lang="en-US" dirty="0"/>
              <a:t>Get all the instances of IDs where window is greater than 30 months and with no STATUS in credit report being (3, 4, 5). Also, discarded clients where all the months credit report status is X (No loan for that month). May be they are inactive clients since no transaction at all.  </a:t>
            </a:r>
          </a:p>
          <a:p>
            <a:pPr marL="342900" indent="-342900">
              <a:buAutoNum type="arabicPeriod"/>
            </a:pPr>
            <a:endParaRPr lang="en-US" dirty="0"/>
          </a:p>
          <a:p>
            <a:r>
              <a:rPr lang="en-US" b="1" u="sng" dirty="0"/>
              <a:t>Risky clients criteria:</a:t>
            </a:r>
          </a:p>
          <a:p>
            <a:r>
              <a:rPr lang="en-US" dirty="0"/>
              <a:t>Get all the instances of IDs where window is &gt; 3 and window &lt;= 30 and with Status in credit report contains at least (3,4,5).</a:t>
            </a:r>
          </a:p>
          <a:p>
            <a:endParaRPr lang="en-IN" dirty="0"/>
          </a:p>
          <a:p>
            <a:r>
              <a:rPr lang="en-IN" dirty="0"/>
              <a:t>Window criteria greater than 3 to discard bad data as we have few examples where clients are placed on status 5 on the starting month of the credit report.</a:t>
            </a:r>
            <a:endParaRPr lang="en-US" dirty="0"/>
          </a:p>
        </p:txBody>
      </p:sp>
    </p:spTree>
    <p:extLst>
      <p:ext uri="{BB962C8B-B14F-4D97-AF65-F5344CB8AC3E}">
        <p14:creationId xmlns:p14="http://schemas.microsoft.com/office/powerpoint/2010/main" val="371600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957319" cy="566057"/>
          </a:xfrm>
        </p:spPr>
        <p:txBody>
          <a:bodyPr/>
          <a:lstStyle/>
          <a:p>
            <a:r>
              <a:rPr lang="en-US" sz="2800" dirty="0"/>
              <a:t>Application status report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r>
              <a:rPr lang="en-IN" sz="2000" dirty="0"/>
              <a:t>Combining credit report data with application status report by ID, gave us the following counts.</a:t>
            </a:r>
          </a:p>
          <a:p>
            <a:r>
              <a:rPr lang="en-IN" sz="2000" dirty="0"/>
              <a:t>Risk clients – 278</a:t>
            </a:r>
          </a:p>
          <a:p>
            <a:r>
              <a:rPr lang="en-IN" sz="2000" dirty="0"/>
              <a:t>Good book clients – 8300</a:t>
            </a:r>
          </a:p>
          <a:p>
            <a:r>
              <a:rPr lang="en-IN" sz="2000" dirty="0"/>
              <a:t>Minority class (risky clients) is 3.2%. Highly Imbalanced data</a:t>
            </a:r>
          </a:p>
          <a:p>
            <a:pPr marL="0" indent="0">
              <a:buNone/>
            </a:pPr>
            <a:endParaRPr lang="en-IN" sz="2000" b="1" u="sng"/>
          </a:p>
          <a:p>
            <a:pPr marL="0" indent="0">
              <a:buNone/>
            </a:pPr>
            <a:r>
              <a:rPr lang="en-IN" sz="2000" b="1" u="sng"/>
              <a:t>Problems </a:t>
            </a:r>
            <a:r>
              <a:rPr lang="en-IN" sz="2000" b="1" u="sng" dirty="0"/>
              <a:t>in data: </a:t>
            </a:r>
          </a:p>
          <a:p>
            <a:r>
              <a:rPr lang="en-IN" sz="2000" dirty="0"/>
              <a:t>Joining both the reports have discarded lot of ID’s. </a:t>
            </a:r>
          </a:p>
          <a:p>
            <a:r>
              <a:rPr lang="en-IN" sz="2000" dirty="0"/>
              <a:t>On combined data, following are some of the observations.</a:t>
            </a:r>
          </a:p>
          <a:p>
            <a:pPr lvl="1"/>
            <a:r>
              <a:rPr lang="en-IN" sz="1600" dirty="0"/>
              <a:t>2549 samples doesn’t contain occupation type (imputed with missing category)</a:t>
            </a:r>
          </a:p>
          <a:p>
            <a:pPr lvl="1"/>
            <a:r>
              <a:rPr lang="en-US" sz="1600" dirty="0"/>
              <a:t>No variability in FLAG_MOBI, standard deviation is zero. (Excluded this column in analysis)</a:t>
            </a:r>
          </a:p>
          <a:p>
            <a:pPr lvl="1"/>
            <a:r>
              <a:rPr lang="en-US" sz="1600" dirty="0"/>
              <a:t>DAYS_EMPLOYED, max value is 365243 (1388 samples has same value). Based on the data description, positive value signifies unemployment. Hence samples with these values are imputed as zero.</a:t>
            </a:r>
          </a:p>
          <a:p>
            <a:pPr lvl="1"/>
            <a:r>
              <a:rPr lang="en-US" sz="1600" dirty="0"/>
              <a:t>Max count of children is 14 and max count of family members is 15. (outliers)</a:t>
            </a:r>
          </a:p>
          <a:p>
            <a:pPr lvl="1"/>
            <a:r>
              <a:rPr lang="en-US" sz="1600" dirty="0"/>
              <a:t>Detailed charts and EDA is provided in the notebooks.</a:t>
            </a:r>
            <a:endParaRPr lang="en-IN" sz="1600" dirty="0"/>
          </a:p>
          <a:p>
            <a:pPr marL="0" indent="0">
              <a:buNone/>
            </a:pPr>
            <a:endParaRPr lang="en-IN" sz="1800" dirty="0"/>
          </a:p>
        </p:txBody>
      </p:sp>
    </p:spTree>
    <p:extLst>
      <p:ext uri="{BB962C8B-B14F-4D97-AF65-F5344CB8AC3E}">
        <p14:creationId xmlns:p14="http://schemas.microsoft.com/office/powerpoint/2010/main" val="36419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9437" y="317241"/>
            <a:ext cx="9983755" cy="796212"/>
          </a:xfrm>
        </p:spPr>
        <p:txBody>
          <a:bodyPr/>
          <a:lstStyle/>
          <a:p>
            <a:r>
              <a:rPr lang="en-US" sz="2400" dirty="0"/>
              <a:t>Machine learning approach to handle imbalanced datasets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pPr marL="0" indent="0">
              <a:buNone/>
            </a:pPr>
            <a:r>
              <a:rPr lang="en-IN" sz="1800" dirty="0"/>
              <a:t>Data splits are constructed using stratified sampling in order to preserve the same ratio of labels.</a:t>
            </a:r>
          </a:p>
          <a:p>
            <a:pPr marL="0" indent="0">
              <a:buNone/>
            </a:pPr>
            <a:r>
              <a:rPr lang="en-IN" sz="1800" dirty="0"/>
              <a:t>Following are train/valid/test splits.</a:t>
            </a:r>
          </a:p>
          <a:p>
            <a:pPr marL="0" indent="0">
              <a:buNone/>
            </a:pPr>
            <a:endParaRPr lang="en-IN" sz="1800" dirty="0"/>
          </a:p>
          <a:p>
            <a:pPr marL="0" indent="0">
              <a:buNone/>
            </a:pPr>
            <a:endParaRPr lang="en-IN" sz="1800" dirty="0"/>
          </a:p>
        </p:txBody>
      </p:sp>
      <p:graphicFrame>
        <p:nvGraphicFramePr>
          <p:cNvPr id="6" name="Table 7">
            <a:extLst>
              <a:ext uri="{FF2B5EF4-FFF2-40B4-BE49-F238E27FC236}">
                <a16:creationId xmlns:a16="http://schemas.microsoft.com/office/drawing/2014/main" id="{D14C3A30-5645-4808-0071-E3E7F5E32990}"/>
              </a:ext>
            </a:extLst>
          </p:cNvPr>
          <p:cNvGraphicFramePr>
            <a:graphicFrameLocks noGrp="1"/>
          </p:cNvGraphicFramePr>
          <p:nvPr>
            <p:extLst>
              <p:ext uri="{D42A27DB-BD31-4B8C-83A1-F6EECF244321}">
                <p14:modId xmlns:p14="http://schemas.microsoft.com/office/powerpoint/2010/main" val="1792265827"/>
              </p:ext>
            </p:extLst>
          </p:nvPr>
        </p:nvGraphicFramePr>
        <p:xfrm>
          <a:off x="1295399" y="1865878"/>
          <a:ext cx="3929745" cy="1692704"/>
        </p:xfrm>
        <a:graphic>
          <a:graphicData uri="http://schemas.openxmlformats.org/drawingml/2006/table">
            <a:tbl>
              <a:tblPr firstRow="1" bandRow="1">
                <a:tableStyleId>{5C22544A-7EE6-4342-B048-85BDC9FD1C3A}</a:tableStyleId>
              </a:tblPr>
              <a:tblGrid>
                <a:gridCol w="1309915">
                  <a:extLst>
                    <a:ext uri="{9D8B030D-6E8A-4147-A177-3AD203B41FA5}">
                      <a16:colId xmlns:a16="http://schemas.microsoft.com/office/drawing/2014/main" val="3013511220"/>
                    </a:ext>
                  </a:extLst>
                </a:gridCol>
                <a:gridCol w="1309915">
                  <a:extLst>
                    <a:ext uri="{9D8B030D-6E8A-4147-A177-3AD203B41FA5}">
                      <a16:colId xmlns:a16="http://schemas.microsoft.com/office/drawing/2014/main" val="3440571279"/>
                    </a:ext>
                  </a:extLst>
                </a:gridCol>
                <a:gridCol w="1309915">
                  <a:extLst>
                    <a:ext uri="{9D8B030D-6E8A-4147-A177-3AD203B41FA5}">
                      <a16:colId xmlns:a16="http://schemas.microsoft.com/office/drawing/2014/main" val="3809842956"/>
                    </a:ext>
                  </a:extLst>
                </a:gridCol>
              </a:tblGrid>
              <a:tr h="595424">
                <a:tc>
                  <a:txBody>
                    <a:bodyPr/>
                    <a:lstStyle/>
                    <a:p>
                      <a:r>
                        <a:rPr lang="en-IN" dirty="0"/>
                        <a:t>Split type</a:t>
                      </a:r>
                    </a:p>
                  </a:txBody>
                  <a:tcPr/>
                </a:tc>
                <a:tc>
                  <a:txBody>
                    <a:bodyPr/>
                    <a:lstStyle/>
                    <a:p>
                      <a:r>
                        <a:rPr lang="en-IN" dirty="0"/>
                        <a:t>Good book</a:t>
                      </a:r>
                    </a:p>
                  </a:txBody>
                  <a:tcPr/>
                </a:tc>
                <a:tc>
                  <a:txBody>
                    <a:bodyPr/>
                    <a:lstStyle/>
                    <a:p>
                      <a:r>
                        <a:rPr lang="en-IN" dirty="0"/>
                        <a:t>Risky clients</a:t>
                      </a:r>
                    </a:p>
                  </a:txBody>
                  <a:tcPr/>
                </a:tc>
                <a:extLst>
                  <a:ext uri="{0D108BD9-81ED-4DB2-BD59-A6C34878D82A}">
                    <a16:rowId xmlns:a16="http://schemas.microsoft.com/office/drawing/2014/main" val="3547315310"/>
                  </a:ext>
                </a:extLst>
              </a:tr>
              <a:tr h="354300">
                <a:tc>
                  <a:txBody>
                    <a:bodyPr/>
                    <a:lstStyle/>
                    <a:p>
                      <a:r>
                        <a:rPr lang="en-IN" dirty="0"/>
                        <a:t>train</a:t>
                      </a:r>
                    </a:p>
                  </a:txBody>
                  <a:tcPr/>
                </a:tc>
                <a:tc>
                  <a:txBody>
                    <a:bodyPr/>
                    <a:lstStyle/>
                    <a:p>
                      <a:r>
                        <a:rPr lang="en-IN" dirty="0"/>
                        <a:t>6348</a:t>
                      </a:r>
                    </a:p>
                  </a:txBody>
                  <a:tcPr/>
                </a:tc>
                <a:tc>
                  <a:txBody>
                    <a:bodyPr/>
                    <a:lstStyle/>
                    <a:p>
                      <a:r>
                        <a:rPr lang="en-IN" dirty="0"/>
                        <a:t>225</a:t>
                      </a:r>
                    </a:p>
                  </a:txBody>
                  <a:tcPr/>
                </a:tc>
                <a:extLst>
                  <a:ext uri="{0D108BD9-81ED-4DB2-BD59-A6C34878D82A}">
                    <a16:rowId xmlns:a16="http://schemas.microsoft.com/office/drawing/2014/main" val="1850229943"/>
                  </a:ext>
                </a:extLst>
              </a:tr>
              <a:tr h="363517">
                <a:tc>
                  <a:txBody>
                    <a:bodyPr/>
                    <a:lstStyle/>
                    <a:p>
                      <a:r>
                        <a:rPr lang="en-IN" dirty="0"/>
                        <a:t>valid</a:t>
                      </a:r>
                    </a:p>
                  </a:txBody>
                  <a:tcPr/>
                </a:tc>
                <a:tc>
                  <a:txBody>
                    <a:bodyPr/>
                    <a:lstStyle/>
                    <a:p>
                      <a:r>
                        <a:rPr lang="en-IN" dirty="0"/>
                        <a:t>706</a:t>
                      </a:r>
                    </a:p>
                  </a:txBody>
                  <a:tcPr/>
                </a:tc>
                <a:tc>
                  <a:txBody>
                    <a:bodyPr/>
                    <a:lstStyle/>
                    <a:p>
                      <a:r>
                        <a:rPr lang="en-IN" dirty="0"/>
                        <a:t>25</a:t>
                      </a:r>
                    </a:p>
                  </a:txBody>
                  <a:tcPr/>
                </a:tc>
                <a:extLst>
                  <a:ext uri="{0D108BD9-81ED-4DB2-BD59-A6C34878D82A}">
                    <a16:rowId xmlns:a16="http://schemas.microsoft.com/office/drawing/2014/main" val="3605473241"/>
                  </a:ext>
                </a:extLst>
              </a:tr>
              <a:tr h="363517">
                <a:tc>
                  <a:txBody>
                    <a:bodyPr/>
                    <a:lstStyle/>
                    <a:p>
                      <a:r>
                        <a:rPr lang="en-IN" dirty="0"/>
                        <a:t>test</a:t>
                      </a:r>
                    </a:p>
                  </a:txBody>
                  <a:tcPr/>
                </a:tc>
                <a:tc>
                  <a:txBody>
                    <a:bodyPr/>
                    <a:lstStyle/>
                    <a:p>
                      <a:r>
                        <a:rPr lang="en-IN" dirty="0"/>
                        <a:t>784</a:t>
                      </a:r>
                    </a:p>
                  </a:txBody>
                  <a:tcPr/>
                </a:tc>
                <a:tc>
                  <a:txBody>
                    <a:bodyPr/>
                    <a:lstStyle/>
                    <a:p>
                      <a:r>
                        <a:rPr lang="en-IN" dirty="0"/>
                        <a:t>28</a:t>
                      </a:r>
                    </a:p>
                  </a:txBody>
                  <a:tcPr/>
                </a:tc>
                <a:extLst>
                  <a:ext uri="{0D108BD9-81ED-4DB2-BD59-A6C34878D82A}">
                    <a16:rowId xmlns:a16="http://schemas.microsoft.com/office/drawing/2014/main" val="3044386272"/>
                  </a:ext>
                </a:extLst>
              </a:tr>
            </a:tbl>
          </a:graphicData>
        </a:graphic>
      </p:graphicFrame>
      <p:sp>
        <p:nvSpPr>
          <p:cNvPr id="8" name="TextBox 7">
            <a:extLst>
              <a:ext uri="{FF2B5EF4-FFF2-40B4-BE49-F238E27FC236}">
                <a16:creationId xmlns:a16="http://schemas.microsoft.com/office/drawing/2014/main" id="{D428A4C0-C5ED-8CBB-60F0-369C5E45550A}"/>
              </a:ext>
            </a:extLst>
          </p:cNvPr>
          <p:cNvSpPr txBox="1"/>
          <p:nvPr/>
        </p:nvSpPr>
        <p:spPr>
          <a:xfrm>
            <a:off x="5287340" y="1492898"/>
            <a:ext cx="6350165" cy="4401205"/>
          </a:xfrm>
          <a:prstGeom prst="rect">
            <a:avLst/>
          </a:prstGeom>
          <a:noFill/>
        </p:spPr>
        <p:txBody>
          <a:bodyPr wrap="square" rtlCol="0">
            <a:spAutoFit/>
          </a:bodyPr>
          <a:lstStyle/>
          <a:p>
            <a:endParaRPr lang="en-IN" b="1" dirty="0"/>
          </a:p>
          <a:p>
            <a:r>
              <a:rPr lang="en-IN" b="1" dirty="0"/>
              <a:t>Following Models are tried</a:t>
            </a:r>
            <a:r>
              <a:rPr lang="en-IN" sz="1600" b="1" i="1" dirty="0"/>
              <a:t>:</a:t>
            </a:r>
          </a:p>
          <a:p>
            <a:pPr marL="285750" indent="-285750">
              <a:buFont typeface="Arial" panose="020B0604020202020204" pitchFamily="34" charset="0"/>
              <a:buChar char="•"/>
            </a:pPr>
            <a:r>
              <a:rPr lang="en-IN" sz="1600" dirty="0"/>
              <a:t>Gradient Boosted decision tree (</a:t>
            </a:r>
            <a:r>
              <a:rPr lang="en-IN" sz="1600" dirty="0" err="1"/>
              <a:t>catboost</a:t>
            </a:r>
            <a:r>
              <a:rPr lang="en-IN" sz="1600" dirty="0"/>
              <a:t>) – Multiple variants of the model is tried by adjusting some of the hyper-parameters like class weights, </a:t>
            </a:r>
            <a:r>
              <a:rPr lang="en-IN" sz="1600" dirty="0" err="1"/>
              <a:t>scale_pos_weight</a:t>
            </a:r>
            <a:r>
              <a:rPr lang="en-IN" sz="1600" dirty="0"/>
              <a:t> which are used to tackle imbalanced datasets. </a:t>
            </a:r>
          </a:p>
          <a:p>
            <a:pPr marL="285750" indent="-285750">
              <a:buFont typeface="Arial" panose="020B0604020202020204" pitchFamily="34" charset="0"/>
              <a:buChar char="•"/>
            </a:pPr>
            <a:r>
              <a:rPr lang="en-IN" sz="1600" dirty="0"/>
              <a:t>Gradient Boosted decision tree is also tried by introducing both under sampling techniques on majority class and by creating synthetic minority samples on minority class using SMOTE techniques.</a:t>
            </a:r>
          </a:p>
          <a:p>
            <a:endParaRPr lang="en-IN" sz="1600" dirty="0"/>
          </a:p>
          <a:p>
            <a:pPr marL="285750" indent="-285750">
              <a:buFont typeface="Arial" panose="020B0604020202020204" pitchFamily="34" charset="0"/>
              <a:buChar char="•"/>
            </a:pPr>
            <a:r>
              <a:rPr lang="en-IN" sz="1600" dirty="0"/>
              <a:t>Ensemble of balanced bootstrapped samplers are tried with varying </a:t>
            </a:r>
            <a:r>
              <a:rPr lang="en-IN" sz="1600" dirty="0" err="1"/>
              <a:t>hyperparametres</a:t>
            </a:r>
            <a:r>
              <a:rPr lang="en-IN" sz="1600" dirty="0"/>
              <a:t>:</a:t>
            </a:r>
          </a:p>
          <a:p>
            <a:pPr marL="742950" lvl="1" indent="-285750">
              <a:buFont typeface="Arial" panose="020B0604020202020204" pitchFamily="34" charset="0"/>
              <a:buChar char="•"/>
            </a:pPr>
            <a:r>
              <a:rPr lang="en-IN" sz="1600" dirty="0" err="1"/>
              <a:t>BalancedBaggingClassifier</a:t>
            </a:r>
            <a:endParaRPr lang="en-IN" sz="1600" dirty="0"/>
          </a:p>
          <a:p>
            <a:pPr marL="742950" lvl="1" indent="-285750">
              <a:buFont typeface="Arial" panose="020B0604020202020204" pitchFamily="34" charset="0"/>
              <a:buChar char="•"/>
            </a:pPr>
            <a:r>
              <a:rPr lang="en-IN" sz="1600" dirty="0" err="1"/>
              <a:t>AdaBoostClassifier</a:t>
            </a:r>
            <a:endParaRPr lang="en-IN" sz="1600" dirty="0"/>
          </a:p>
          <a:p>
            <a:pPr marL="742950" lvl="1" indent="-285750">
              <a:buFont typeface="Arial" panose="020B0604020202020204" pitchFamily="34" charset="0"/>
              <a:buChar char="•"/>
            </a:pPr>
            <a:r>
              <a:rPr lang="en-IN" sz="1600" dirty="0" err="1"/>
              <a:t>BalancedRandomForestClassifier</a:t>
            </a:r>
            <a:endParaRPr lang="en-IN" sz="1600" dirty="0"/>
          </a:p>
          <a:p>
            <a:pPr marL="742950" lvl="1" indent="-285750">
              <a:buFont typeface="Arial" panose="020B0604020202020204" pitchFamily="34" charset="0"/>
              <a:buChar char="•"/>
            </a:pPr>
            <a:r>
              <a:rPr lang="en-IN" sz="1600" dirty="0" err="1"/>
              <a:t>RUSBoostClassifier</a:t>
            </a:r>
            <a:r>
              <a:rPr lang="en-IN" sz="1600"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ABD5CBC3-2C29-7DE3-8A24-0E4F711947D0}"/>
              </a:ext>
            </a:extLst>
          </p:cNvPr>
          <p:cNvSpPr txBox="1"/>
          <p:nvPr/>
        </p:nvSpPr>
        <p:spPr>
          <a:xfrm>
            <a:off x="1232578" y="3769567"/>
            <a:ext cx="3992565" cy="1169551"/>
          </a:xfrm>
          <a:prstGeom prst="rect">
            <a:avLst/>
          </a:prstGeom>
          <a:noFill/>
        </p:spPr>
        <p:txBody>
          <a:bodyPr wrap="square" rtlCol="0">
            <a:spAutoFit/>
          </a:bodyPr>
          <a:lstStyle/>
          <a:p>
            <a:r>
              <a:rPr lang="en-IN" sz="1400" b="1" dirty="0"/>
              <a:t>Results on test set: As a metric, Balanced accuracy is used to compare.</a:t>
            </a:r>
          </a:p>
          <a:p>
            <a:endParaRPr lang="en-IN" sz="1400" b="1" dirty="0"/>
          </a:p>
          <a:p>
            <a:r>
              <a:rPr lang="en-IN" sz="1400" b="1" dirty="0"/>
              <a:t>Two best model variants based on Balanced accuracy (Average recall of two classes) are reported below.</a:t>
            </a:r>
          </a:p>
        </p:txBody>
      </p:sp>
      <p:graphicFrame>
        <p:nvGraphicFramePr>
          <p:cNvPr id="11" name="Table 11">
            <a:extLst>
              <a:ext uri="{FF2B5EF4-FFF2-40B4-BE49-F238E27FC236}">
                <a16:creationId xmlns:a16="http://schemas.microsoft.com/office/drawing/2014/main" id="{C5FE9E94-C923-B1B7-9C2F-6925A2454017}"/>
              </a:ext>
            </a:extLst>
          </p:cNvPr>
          <p:cNvGraphicFramePr>
            <a:graphicFrameLocks noGrp="1"/>
          </p:cNvGraphicFramePr>
          <p:nvPr>
            <p:extLst>
              <p:ext uri="{D42A27DB-BD31-4B8C-83A1-F6EECF244321}">
                <p14:modId xmlns:p14="http://schemas.microsoft.com/office/powerpoint/2010/main" val="2814293391"/>
              </p:ext>
            </p:extLst>
          </p:nvPr>
        </p:nvGraphicFramePr>
        <p:xfrm>
          <a:off x="1294775" y="4883021"/>
          <a:ext cx="3861942" cy="1889760"/>
        </p:xfrm>
        <a:graphic>
          <a:graphicData uri="http://schemas.openxmlformats.org/drawingml/2006/table">
            <a:tbl>
              <a:tblPr firstRow="1" bandRow="1">
                <a:tableStyleId>{5C22544A-7EE6-4342-B048-85BDC9FD1C3A}</a:tableStyleId>
              </a:tblPr>
              <a:tblGrid>
                <a:gridCol w="1287314">
                  <a:extLst>
                    <a:ext uri="{9D8B030D-6E8A-4147-A177-3AD203B41FA5}">
                      <a16:colId xmlns:a16="http://schemas.microsoft.com/office/drawing/2014/main" val="769104140"/>
                    </a:ext>
                  </a:extLst>
                </a:gridCol>
                <a:gridCol w="1287314">
                  <a:extLst>
                    <a:ext uri="{9D8B030D-6E8A-4147-A177-3AD203B41FA5}">
                      <a16:colId xmlns:a16="http://schemas.microsoft.com/office/drawing/2014/main" val="365884324"/>
                    </a:ext>
                  </a:extLst>
                </a:gridCol>
                <a:gridCol w="1287314">
                  <a:extLst>
                    <a:ext uri="{9D8B030D-6E8A-4147-A177-3AD203B41FA5}">
                      <a16:colId xmlns:a16="http://schemas.microsoft.com/office/drawing/2014/main" val="1693202806"/>
                    </a:ext>
                  </a:extLst>
                </a:gridCol>
              </a:tblGrid>
              <a:tr h="598190">
                <a:tc>
                  <a:txBody>
                    <a:bodyPr/>
                    <a:lstStyle/>
                    <a:p>
                      <a:r>
                        <a:rPr lang="en-IN" dirty="0"/>
                        <a:t>Model variant</a:t>
                      </a:r>
                    </a:p>
                  </a:txBody>
                  <a:tcPr/>
                </a:tc>
                <a:tc>
                  <a:txBody>
                    <a:bodyPr/>
                    <a:lstStyle/>
                    <a:p>
                      <a:r>
                        <a:rPr lang="en-IN" dirty="0"/>
                        <a:t>Valid result</a:t>
                      </a:r>
                    </a:p>
                  </a:txBody>
                  <a:tcPr/>
                </a:tc>
                <a:tc>
                  <a:txBody>
                    <a:bodyPr/>
                    <a:lstStyle/>
                    <a:p>
                      <a:r>
                        <a:rPr lang="en-IN" dirty="0"/>
                        <a:t>Test Result</a:t>
                      </a:r>
                    </a:p>
                  </a:txBody>
                  <a:tcPr/>
                </a:tc>
                <a:extLst>
                  <a:ext uri="{0D108BD9-81ED-4DB2-BD59-A6C34878D82A}">
                    <a16:rowId xmlns:a16="http://schemas.microsoft.com/office/drawing/2014/main" val="3707760309"/>
                  </a:ext>
                </a:extLst>
              </a:tr>
              <a:tr h="683646">
                <a:tc>
                  <a:txBody>
                    <a:bodyPr/>
                    <a:lstStyle/>
                    <a:p>
                      <a:r>
                        <a:rPr lang="en-IN" sz="1400" dirty="0"/>
                        <a:t>Balanced Random forest classifier</a:t>
                      </a:r>
                    </a:p>
                  </a:txBody>
                  <a:tcPr/>
                </a:tc>
                <a:tc>
                  <a:txBody>
                    <a:bodyPr/>
                    <a:lstStyle/>
                    <a:p>
                      <a:r>
                        <a:rPr lang="en-IN" sz="1600" dirty="0"/>
                        <a:t>0.75</a:t>
                      </a:r>
                    </a:p>
                  </a:txBody>
                  <a:tcPr/>
                </a:tc>
                <a:tc>
                  <a:txBody>
                    <a:bodyPr/>
                    <a:lstStyle/>
                    <a:p>
                      <a:r>
                        <a:rPr lang="en-IN" sz="1600" dirty="0"/>
                        <a:t>0.77</a:t>
                      </a:r>
                    </a:p>
                  </a:txBody>
                  <a:tcPr/>
                </a:tc>
                <a:extLst>
                  <a:ext uri="{0D108BD9-81ED-4DB2-BD59-A6C34878D82A}">
                    <a16:rowId xmlns:a16="http://schemas.microsoft.com/office/drawing/2014/main" val="153412190"/>
                  </a:ext>
                </a:extLst>
              </a:tr>
              <a:tr h="484249">
                <a:tc>
                  <a:txBody>
                    <a:bodyPr/>
                    <a:lstStyle/>
                    <a:p>
                      <a:r>
                        <a:rPr lang="en-IN" sz="1400" dirty="0"/>
                        <a:t>Gradient Boosted tree</a:t>
                      </a:r>
                    </a:p>
                  </a:txBody>
                  <a:tcPr/>
                </a:tc>
                <a:tc>
                  <a:txBody>
                    <a:bodyPr/>
                    <a:lstStyle/>
                    <a:p>
                      <a:r>
                        <a:rPr lang="en-IN" sz="1600" dirty="0"/>
                        <a:t>0.70</a:t>
                      </a:r>
                    </a:p>
                  </a:txBody>
                  <a:tcPr/>
                </a:tc>
                <a:tc>
                  <a:txBody>
                    <a:bodyPr/>
                    <a:lstStyle/>
                    <a:p>
                      <a:r>
                        <a:rPr lang="en-IN" sz="1600" dirty="0"/>
                        <a:t>0.72</a:t>
                      </a:r>
                    </a:p>
                  </a:txBody>
                  <a:tcPr/>
                </a:tc>
                <a:extLst>
                  <a:ext uri="{0D108BD9-81ED-4DB2-BD59-A6C34878D82A}">
                    <a16:rowId xmlns:a16="http://schemas.microsoft.com/office/drawing/2014/main" val="2953968777"/>
                  </a:ext>
                </a:extLst>
              </a:tr>
            </a:tbl>
          </a:graphicData>
        </a:graphic>
      </p:graphicFrame>
      <p:graphicFrame>
        <p:nvGraphicFramePr>
          <p:cNvPr id="13" name="Table 13">
            <a:extLst>
              <a:ext uri="{FF2B5EF4-FFF2-40B4-BE49-F238E27FC236}">
                <a16:creationId xmlns:a16="http://schemas.microsoft.com/office/drawing/2014/main" id="{FE98EAED-4A22-3C87-6722-285B5EC2A219}"/>
              </a:ext>
            </a:extLst>
          </p:cNvPr>
          <p:cNvGraphicFramePr>
            <a:graphicFrameLocks noGrp="1"/>
          </p:cNvGraphicFramePr>
          <p:nvPr>
            <p:extLst>
              <p:ext uri="{D42A27DB-BD31-4B8C-83A1-F6EECF244321}">
                <p14:modId xmlns:p14="http://schemas.microsoft.com/office/powerpoint/2010/main" val="1611376604"/>
              </p:ext>
            </p:extLst>
          </p:nvPr>
        </p:nvGraphicFramePr>
        <p:xfrm>
          <a:off x="5597671" y="5063412"/>
          <a:ext cx="5911560" cy="1539192"/>
        </p:xfrm>
        <a:graphic>
          <a:graphicData uri="http://schemas.openxmlformats.org/drawingml/2006/table">
            <a:tbl>
              <a:tblPr firstRow="1" bandRow="1">
                <a:tableStyleId>{5C22544A-7EE6-4342-B048-85BDC9FD1C3A}</a:tableStyleId>
              </a:tblPr>
              <a:tblGrid>
                <a:gridCol w="1970520">
                  <a:extLst>
                    <a:ext uri="{9D8B030D-6E8A-4147-A177-3AD203B41FA5}">
                      <a16:colId xmlns:a16="http://schemas.microsoft.com/office/drawing/2014/main" val="1352737550"/>
                    </a:ext>
                  </a:extLst>
                </a:gridCol>
                <a:gridCol w="1970520">
                  <a:extLst>
                    <a:ext uri="{9D8B030D-6E8A-4147-A177-3AD203B41FA5}">
                      <a16:colId xmlns:a16="http://schemas.microsoft.com/office/drawing/2014/main" val="4219931445"/>
                    </a:ext>
                  </a:extLst>
                </a:gridCol>
                <a:gridCol w="1970520">
                  <a:extLst>
                    <a:ext uri="{9D8B030D-6E8A-4147-A177-3AD203B41FA5}">
                      <a16:colId xmlns:a16="http://schemas.microsoft.com/office/drawing/2014/main" val="2316159946"/>
                    </a:ext>
                  </a:extLst>
                </a:gridCol>
              </a:tblGrid>
              <a:tr h="725659">
                <a:tc>
                  <a:txBody>
                    <a:bodyPr/>
                    <a:lstStyle/>
                    <a:p>
                      <a:r>
                        <a:rPr lang="en-IN" sz="1600" dirty="0"/>
                        <a:t>Confusion matrix on test produced using balanced random forest</a:t>
                      </a:r>
                    </a:p>
                  </a:txBody>
                  <a:tcPr/>
                </a:tc>
                <a:tc>
                  <a:txBody>
                    <a:bodyPr/>
                    <a:lstStyle/>
                    <a:p>
                      <a:r>
                        <a:rPr lang="en-IN" dirty="0"/>
                        <a:t>Ground Truth Risky</a:t>
                      </a:r>
                    </a:p>
                  </a:txBody>
                  <a:tcPr/>
                </a:tc>
                <a:tc>
                  <a:txBody>
                    <a:bodyPr/>
                    <a:lstStyle/>
                    <a:p>
                      <a:r>
                        <a:rPr lang="en-IN" dirty="0"/>
                        <a:t>Ground Truth Good</a:t>
                      </a:r>
                    </a:p>
                  </a:txBody>
                  <a:tcPr/>
                </a:tc>
                <a:extLst>
                  <a:ext uri="{0D108BD9-81ED-4DB2-BD59-A6C34878D82A}">
                    <a16:rowId xmlns:a16="http://schemas.microsoft.com/office/drawing/2014/main" val="2071376530"/>
                  </a:ext>
                </a:extLst>
              </a:tr>
              <a:tr h="358116">
                <a:tc>
                  <a:txBody>
                    <a:bodyPr/>
                    <a:lstStyle/>
                    <a:p>
                      <a:r>
                        <a:rPr lang="en-IN" sz="1600" dirty="0"/>
                        <a:t>Predicted Risky</a:t>
                      </a:r>
                    </a:p>
                  </a:txBody>
                  <a:tcPr/>
                </a:tc>
                <a:tc>
                  <a:txBody>
                    <a:bodyPr/>
                    <a:lstStyle/>
                    <a:p>
                      <a:r>
                        <a:rPr lang="en-IN" sz="1600" dirty="0"/>
                        <a:t>18</a:t>
                      </a:r>
                    </a:p>
                  </a:txBody>
                  <a:tcPr/>
                </a:tc>
                <a:tc>
                  <a:txBody>
                    <a:bodyPr/>
                    <a:lstStyle/>
                    <a:p>
                      <a:r>
                        <a:rPr lang="en-IN" sz="1600" dirty="0"/>
                        <a:t>67</a:t>
                      </a:r>
                    </a:p>
                  </a:txBody>
                  <a:tcPr/>
                </a:tc>
                <a:extLst>
                  <a:ext uri="{0D108BD9-81ED-4DB2-BD59-A6C34878D82A}">
                    <a16:rowId xmlns:a16="http://schemas.microsoft.com/office/drawing/2014/main" val="741804215"/>
                  </a:ext>
                </a:extLst>
              </a:tr>
              <a:tr h="358116">
                <a:tc>
                  <a:txBody>
                    <a:bodyPr/>
                    <a:lstStyle/>
                    <a:p>
                      <a:r>
                        <a:rPr lang="en-IN" sz="1600" dirty="0"/>
                        <a:t>Predicted Good</a:t>
                      </a:r>
                    </a:p>
                  </a:txBody>
                  <a:tcPr/>
                </a:tc>
                <a:tc>
                  <a:txBody>
                    <a:bodyPr/>
                    <a:lstStyle/>
                    <a:p>
                      <a:r>
                        <a:rPr lang="en-IN" sz="1600" dirty="0"/>
                        <a:t>10</a:t>
                      </a:r>
                    </a:p>
                  </a:txBody>
                  <a:tcPr/>
                </a:tc>
                <a:tc>
                  <a:txBody>
                    <a:bodyPr/>
                    <a:lstStyle/>
                    <a:p>
                      <a:r>
                        <a:rPr lang="en-IN" sz="1600" dirty="0"/>
                        <a:t>717</a:t>
                      </a:r>
                    </a:p>
                  </a:txBody>
                  <a:tcPr/>
                </a:tc>
                <a:extLst>
                  <a:ext uri="{0D108BD9-81ED-4DB2-BD59-A6C34878D82A}">
                    <a16:rowId xmlns:a16="http://schemas.microsoft.com/office/drawing/2014/main" val="3874147190"/>
                  </a:ext>
                </a:extLst>
              </a:tr>
            </a:tbl>
          </a:graphicData>
        </a:graphic>
      </p:graphicFrame>
    </p:spTree>
    <p:extLst>
      <p:ext uri="{BB962C8B-B14F-4D97-AF65-F5344CB8AC3E}">
        <p14:creationId xmlns:p14="http://schemas.microsoft.com/office/powerpoint/2010/main" val="89025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1" y="371019"/>
            <a:ext cx="9758266" cy="481177"/>
          </a:xfrm>
        </p:spPr>
        <p:txBody>
          <a:bodyPr/>
          <a:lstStyle/>
          <a:p>
            <a:r>
              <a:rPr lang="en-US" sz="2400" dirty="0"/>
              <a:t>Model Explainabilty and top features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1295398" y="1225420"/>
            <a:ext cx="10609847" cy="5212702"/>
          </a:xfrm>
        </p:spPr>
        <p:txBody>
          <a:bodyPr/>
          <a:lstStyle/>
          <a:p>
            <a:pPr marL="0" indent="0">
              <a:buNone/>
            </a:pPr>
            <a:r>
              <a:rPr lang="en-IN" sz="1600" dirty="0"/>
              <a:t>Top features based on the Balanced RF ensemble: </a:t>
            </a:r>
          </a:p>
          <a:p>
            <a:pPr marL="0" indent="0">
              <a:buNone/>
            </a:pPr>
            <a:r>
              <a:rPr lang="en-IN" sz="1600" dirty="0"/>
              <a:t>Age, Total Income and employment in months play a significant role. (Contributions from these 3 features are relatively very high) </a:t>
            </a:r>
          </a:p>
          <a:p>
            <a:pPr marL="0" indent="0">
              <a:buNone/>
            </a:pPr>
            <a:r>
              <a:rPr lang="en-IN" sz="1600" dirty="0"/>
              <a:t>Below is the list of top 15 features </a:t>
            </a:r>
          </a:p>
          <a:p>
            <a:pPr marL="0" indent="0">
              <a:buNone/>
            </a:pPr>
            <a:endParaRPr lang="en-IN" sz="2000" dirty="0"/>
          </a:p>
          <a:p>
            <a:pPr marL="0" indent="0">
              <a:buNone/>
            </a:pPr>
            <a:endParaRPr lang="en-IN" sz="1600" dirty="0"/>
          </a:p>
          <a:p>
            <a:pPr marL="0" indent="0">
              <a:buNone/>
            </a:pPr>
            <a:endParaRPr lang="en-IN" sz="1800" dirty="0"/>
          </a:p>
        </p:txBody>
      </p:sp>
      <p:pic>
        <p:nvPicPr>
          <p:cNvPr id="6" name="Picture 5">
            <a:extLst>
              <a:ext uri="{FF2B5EF4-FFF2-40B4-BE49-F238E27FC236}">
                <a16:creationId xmlns:a16="http://schemas.microsoft.com/office/drawing/2014/main" id="{060C21C9-5CD3-03FA-7B4A-10F990541F95}"/>
              </a:ext>
            </a:extLst>
          </p:cNvPr>
          <p:cNvPicPr>
            <a:picLocks noChangeAspect="1"/>
          </p:cNvPicPr>
          <p:nvPr/>
        </p:nvPicPr>
        <p:blipFill>
          <a:blip r:embed="rId2"/>
          <a:stretch>
            <a:fillRect/>
          </a:stretch>
        </p:blipFill>
        <p:spPr>
          <a:xfrm>
            <a:off x="1295398" y="2153403"/>
            <a:ext cx="5155166" cy="4569104"/>
          </a:xfrm>
          <a:prstGeom prst="rect">
            <a:avLst/>
          </a:prstGeom>
        </p:spPr>
      </p:pic>
    </p:spTree>
    <p:extLst>
      <p:ext uri="{BB962C8B-B14F-4D97-AF65-F5344CB8AC3E}">
        <p14:creationId xmlns:p14="http://schemas.microsoft.com/office/powerpoint/2010/main" val="274990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64770" y="371019"/>
            <a:ext cx="9808029" cy="686450"/>
          </a:xfrm>
        </p:spPr>
        <p:txBody>
          <a:bodyPr/>
          <a:lstStyle/>
          <a:p>
            <a:r>
              <a:rPr lang="en-US" sz="2400" dirty="0"/>
              <a:t>Shap value contributions for random example labelled as risky in test set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Credit report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7" name="Content Placeholder 6">
            <a:extLst>
              <a:ext uri="{FF2B5EF4-FFF2-40B4-BE49-F238E27FC236}">
                <a16:creationId xmlns:a16="http://schemas.microsoft.com/office/drawing/2014/main" id="{D3D4719F-39A1-F2BD-70E4-C850A9B78ED2}"/>
              </a:ext>
            </a:extLst>
          </p:cNvPr>
          <p:cNvSpPr>
            <a:spLocks noGrp="1"/>
          </p:cNvSpPr>
          <p:nvPr>
            <p:ph idx="1"/>
          </p:nvPr>
        </p:nvSpPr>
        <p:spPr>
          <a:xfrm>
            <a:off x="877824" y="1306286"/>
            <a:ext cx="10893552" cy="5233234"/>
          </a:xfrm>
        </p:spPr>
        <p:txBody>
          <a:bodyPr/>
          <a:lstStyle/>
          <a:p>
            <a:pPr marL="0" indent="0">
              <a:buNone/>
            </a:pPr>
            <a:r>
              <a:rPr lang="en-US" sz="2000" dirty="0"/>
              <a:t>Employment in months (32), Occupation type cooking staff (1), Amount income total (90000) and age in years (52 nearly) are driving the prediction to label as risky </a:t>
            </a:r>
            <a:endParaRPr lang="en-IN" sz="2000" dirty="0"/>
          </a:p>
          <a:p>
            <a:pPr marL="0" indent="0">
              <a:buNone/>
            </a:pPr>
            <a:endParaRPr lang="en-IN" sz="2000" dirty="0"/>
          </a:p>
          <a:p>
            <a:pPr marL="0" indent="0">
              <a:buNone/>
            </a:pPr>
            <a:endParaRPr lang="en-IN" sz="1600" dirty="0"/>
          </a:p>
          <a:p>
            <a:pPr marL="0" indent="0">
              <a:buNone/>
            </a:pPr>
            <a:endParaRPr lang="en-IN" sz="1800" dirty="0"/>
          </a:p>
        </p:txBody>
      </p:sp>
      <p:pic>
        <p:nvPicPr>
          <p:cNvPr id="10" name="Picture 9">
            <a:extLst>
              <a:ext uri="{FF2B5EF4-FFF2-40B4-BE49-F238E27FC236}">
                <a16:creationId xmlns:a16="http://schemas.microsoft.com/office/drawing/2014/main" id="{BA51B201-BD4B-99F3-97CA-97450E30B7ED}"/>
              </a:ext>
            </a:extLst>
          </p:cNvPr>
          <p:cNvPicPr>
            <a:picLocks noChangeAspect="1"/>
          </p:cNvPicPr>
          <p:nvPr/>
        </p:nvPicPr>
        <p:blipFill>
          <a:blip r:embed="rId2"/>
          <a:stretch>
            <a:fillRect/>
          </a:stretch>
        </p:blipFill>
        <p:spPr>
          <a:xfrm>
            <a:off x="796693" y="2065176"/>
            <a:ext cx="8020446" cy="4474345"/>
          </a:xfrm>
          <a:prstGeom prst="rect">
            <a:avLst/>
          </a:prstGeom>
        </p:spPr>
      </p:pic>
    </p:spTree>
    <p:extLst>
      <p:ext uri="{BB962C8B-B14F-4D97-AF65-F5344CB8AC3E}">
        <p14:creationId xmlns:p14="http://schemas.microsoft.com/office/powerpoint/2010/main" val="378165342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{007DD48D-4ADE-4E30-83FC-3C0CA2C9D0D8}tf67061901_win32</Template>
  <TotalTime>296</TotalTime>
  <Words>1222</Words>
  <Application>Microsoft Office PowerPoint</Application>
  <PresentationFormat>Widescreen</PresentationFormat>
  <Paragraphs>158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Daytona Condensed Light</vt:lpstr>
      <vt:lpstr>Posterama</vt:lpstr>
      <vt:lpstr>Office Theme</vt:lpstr>
      <vt:lpstr>Agenda</vt:lpstr>
      <vt:lpstr>Introduction</vt:lpstr>
      <vt:lpstr>Descriptive statistics</vt:lpstr>
      <vt:lpstr>Monthly Credit Report</vt:lpstr>
      <vt:lpstr>Monthly Credit Report</vt:lpstr>
      <vt:lpstr>Application status report</vt:lpstr>
      <vt:lpstr>Machine learning approach to handle imbalanced datasets</vt:lpstr>
      <vt:lpstr>Model Explainabilty and top features</vt:lpstr>
      <vt:lpstr>Shap value contributions for random example labelled as risky in test set</vt:lpstr>
      <vt:lpstr>Shap value contributions for random example labelled as good in test set</vt:lpstr>
      <vt:lpstr>Improvement &amp;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Bharath Paturi</dc:creator>
  <cp:lastModifiedBy>Bharath Paturi</cp:lastModifiedBy>
  <cp:revision>1</cp:revision>
  <dcterms:created xsi:type="dcterms:W3CDTF">2022-12-05T02:35:51Z</dcterms:created>
  <dcterms:modified xsi:type="dcterms:W3CDTF">2022-12-05T07:38:58Z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