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61" r:id="rId16"/>
    <p:sldId id="262" r:id="rId17"/>
    <p:sldId id="266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80A6D-8A5A-4BC0-8235-936DC49B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012FF17-B066-4AF3-AB90-A73A7C3D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283FAD-D015-4FD7-AFDD-C37A6BE7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1B4E7C-D41E-4217-BE0F-6CD99D49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51221D-136A-4BB4-B873-03D8A0E1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24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C3DE3-05FE-45F2-9AD6-6F4F0C55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400FA07-3FAC-4B19-BD91-2F93E32A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7D32AC-72D3-4A00-9D4F-735DF7C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1E1F18-C654-488B-B4EB-C1278C1B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E75B20-16B1-452E-800B-1AEC9E87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29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CCA0B83-B7E0-4AC4-8767-2B81EE1F6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1B91843-1596-411A-B7A4-4347FA12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D7F384-B00E-43A5-AF63-6B0FFFF5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8A6079-1D47-47F1-858D-B0628BB2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76190F-274B-446B-A8BA-A4582FC4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88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9A5C5-508B-4E03-8B38-159A11D6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6DE74D-65C9-41BB-83AF-0471F51F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90E5ED-0456-4064-9115-5B6E4FD5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708D30-77CF-424D-87C7-FFE082A9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C3F7FC-69AE-4E1E-97B7-644AE492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26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A1D64-2B78-4CB1-A090-0BBCD448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C8A8C5-AA63-4B6A-82C4-355BC0F2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1F1082-CFAE-4318-8353-A938848D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519800-8B8A-45C2-B12F-8A393B31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6A9125-1CEB-4045-AB28-179C0DC1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5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37B3C-6CF4-4604-955E-C884ABD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E6358A-41C4-40A9-9DD7-2482851FF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A0A622-21C7-4727-A2E6-EB6D986B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BDF6B6-593C-4BF1-8D93-81942070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AE73EE-9049-4C61-8377-0B92568F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F935AF-06E7-4C98-9598-F52427B2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50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7C775-D901-4678-A2D2-CF39EF59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D19670-5E94-48AC-B1A7-EE81E494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F9AE70-3742-427B-8256-E4CADBB8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CDC3B25-322B-4E42-B5DA-770918A77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FAC3292-489F-47F2-86F4-5563E362C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A316C8A-D90E-41AC-A087-4404C10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43A0056-2C70-4F8A-ACE2-983DF327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A1C663C-D0BC-45D2-A204-A91B8F54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34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698F9-FA37-447C-BEF6-8F4FF202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78A44C2-822E-4788-A47F-6C66C6E2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5C51975-4463-418E-AFD9-AAEA08F6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B84DE9-AE5E-42EF-835C-94BF870A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300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40E2905-B817-4414-A85C-6FF7842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99A40FF-6459-454C-97B0-57FE6A50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233A78-E9B5-4718-BA78-D96A6FB3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9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F353E-F14A-4520-8AE3-F50D9A4A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B9043A-6AAF-4CE5-AEF7-54A5CD2A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D3DD00-AD6E-4635-BC39-9E751A7EC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E3983E7-0AD1-4308-8C27-920EAC4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5D6EA6-9D76-4A37-AE3F-E3DAD6A6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FF2D5C-FDE7-4B24-AF7B-895CC8AB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69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0B62-EF9D-441D-B5B7-A45C2170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FE69E48-38A8-4287-A4C4-86F1C5F7E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3E94CE-B50C-4B6A-8E89-452B875D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8023D18-7796-42D3-B59B-2DF9BC3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2AA9B8-39BE-4D14-9614-48F0BC25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C61949-C5C7-4BB2-B244-92BA56DF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12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E41D521-8BA3-44D9-8915-0168B5CA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49BDBC1-FA63-4EEC-AC79-6B5D7D7E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50D247-0459-4E7B-AC9D-C31CCD7B2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64F7-6FA6-4ACA-A24E-313D271C1CA0}" type="datetimeFigureOut">
              <a:rPr lang="nl-NL" smtClean="0"/>
              <a:t>11-10-2019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B13CEA-E4E4-4244-80BC-666EDB85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867D53-181A-4843-BB46-3A6D95CD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FD39-3804-465D-8D79-11F032796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0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1. </a:t>
            </a:r>
            <a:r>
              <a:rPr lang="nl-NL" dirty="0" err="1"/>
              <a:t>while</a:t>
            </a:r>
            <a:r>
              <a:rPr lang="nl-NL" dirty="0"/>
              <a:t> loop</a:t>
            </a:r>
          </a:p>
          <a:p>
            <a:pPr lvl="1"/>
            <a:r>
              <a:rPr lang="nl-NL" dirty="0" err="1"/>
              <a:t>while</a:t>
            </a:r>
            <a:r>
              <a:rPr lang="nl-NL" dirty="0"/>
              <a:t> &lt;</a:t>
            </a:r>
            <a:r>
              <a:rPr lang="nl-NL" dirty="0" err="1"/>
              <a:t>boolean</a:t>
            </a:r>
            <a:r>
              <a:rPr lang="nl-NL" dirty="0"/>
              <a:t> expressie&gt;:</a:t>
            </a:r>
          </a:p>
          <a:p>
            <a:pPr lvl="1"/>
            <a:r>
              <a:rPr lang="nl-NL" dirty="0"/>
              <a:t>	&lt;acties&gt;</a:t>
            </a:r>
          </a:p>
          <a:p>
            <a:endParaRPr lang="nl-NL" dirty="0"/>
          </a:p>
          <a:p>
            <a:r>
              <a:rPr lang="nl-NL" dirty="0"/>
              <a:t>De codeblok ( hier &lt;acties&gt; ) worden uitgevoerd als de booleaanse expressie ‘</a:t>
            </a:r>
            <a:r>
              <a:rPr lang="nl-NL" b="1" dirty="0"/>
              <a:t>True</a:t>
            </a:r>
            <a:r>
              <a:rPr lang="nl-NL" dirty="0"/>
              <a:t>’ oplevert, en blijft uitgevoerd worden totdat de expressie ‘</a:t>
            </a:r>
            <a:r>
              <a:rPr lang="nl-NL" b="1" dirty="0" err="1"/>
              <a:t>False</a:t>
            </a:r>
            <a:r>
              <a:rPr lang="nl-NL" dirty="0"/>
              <a:t>’ oplevert (</a:t>
            </a:r>
            <a:r>
              <a:rPr lang="nl-NL" dirty="0" err="1"/>
              <a:t>while</a:t>
            </a:r>
            <a:r>
              <a:rPr lang="nl-NL" dirty="0"/>
              <a:t>: zolang als).</a:t>
            </a:r>
          </a:p>
          <a:p>
            <a:r>
              <a:rPr lang="nl-NL" dirty="0"/>
              <a:t>Indien de expressie de eerste maal al ‘</a:t>
            </a:r>
            <a:r>
              <a:rPr lang="nl-NL" b="1" dirty="0" err="1"/>
              <a:t>False</a:t>
            </a:r>
            <a:r>
              <a:rPr lang="nl-NL" dirty="0"/>
              <a:t>’ oplevert, dan wordt de codeblok ( hier &lt;acties&gt;)  niet uitgevoerd</a:t>
            </a:r>
          </a:p>
          <a:p>
            <a:pPr lvl="1"/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9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6027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Oefeningen </a:t>
            </a:r>
            <a:r>
              <a:rPr lang="nl-NL" u="sng" dirty="0" err="1"/>
              <a:t>while</a:t>
            </a:r>
            <a:r>
              <a:rPr lang="nl-NL" u="sng" dirty="0"/>
              <a:t> loop</a:t>
            </a:r>
          </a:p>
          <a:p>
            <a:endParaRPr lang="nl-NL" dirty="0"/>
          </a:p>
          <a:p>
            <a:r>
              <a:rPr lang="nl-NL" dirty="0"/>
              <a:t>7. Uitbreiding kassaprogramma</a:t>
            </a:r>
          </a:p>
          <a:p>
            <a:endParaRPr lang="nl-NL" dirty="0"/>
          </a:p>
          <a:p>
            <a:r>
              <a:rPr lang="nl-NL" dirty="0"/>
              <a:t>We vertrekken van het kassaprogramma voor het mosselfestijn</a:t>
            </a:r>
          </a:p>
          <a:p>
            <a:r>
              <a:rPr lang="nl-NL" dirty="0"/>
              <a:t>We vragen bij het opstarten de naam van de bediende</a:t>
            </a:r>
          </a:p>
          <a:p>
            <a:r>
              <a:rPr lang="nl-NL" dirty="0"/>
              <a:t>We vragen de beginsituatie van de kassa</a:t>
            </a:r>
          </a:p>
          <a:p>
            <a:r>
              <a:rPr lang="nl-NL" dirty="0"/>
              <a:t>We blijven daarna in het kassaprogramma totdat de bediende op het einde aangeeft te willen stoppen.</a:t>
            </a:r>
          </a:p>
          <a:p>
            <a:r>
              <a:rPr lang="nl-NL" dirty="0"/>
              <a:t>We berekenen het nieuwe kassatotaal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5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7221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Oefeningen </a:t>
            </a:r>
            <a:r>
              <a:rPr lang="nl-NL" u="sng" dirty="0" err="1"/>
              <a:t>while</a:t>
            </a:r>
            <a:r>
              <a:rPr lang="nl-NL" u="sng" dirty="0"/>
              <a:t> loop</a:t>
            </a:r>
          </a:p>
          <a:p>
            <a:endParaRPr lang="nl-NL" dirty="0"/>
          </a:p>
          <a:p>
            <a:r>
              <a:rPr lang="nl-NL" dirty="0"/>
              <a:t>8. Oefening rekensommen</a:t>
            </a:r>
          </a:p>
          <a:p>
            <a:endParaRPr lang="nl-NL" dirty="0"/>
          </a:p>
          <a:p>
            <a:r>
              <a:rPr lang="nl-BE" dirty="0"/>
              <a:t>Maak een programma waarin de gebruiker 5 keer een optelsom van gehele getallen tussen 1 en 1000 te zien krijgt. </a:t>
            </a:r>
          </a:p>
          <a:p>
            <a:endParaRPr lang="nl-BE" dirty="0"/>
          </a:p>
          <a:p>
            <a:r>
              <a:rPr lang="nl-BE" dirty="0"/>
              <a:t>Vraag telkens de uitkomst aan de gebruiker.</a:t>
            </a:r>
          </a:p>
          <a:p>
            <a:endParaRPr lang="nl-BE" dirty="0"/>
          </a:p>
          <a:p>
            <a:r>
              <a:rPr lang="nl-BE" dirty="0"/>
              <a:t>Op het einde van het programma verschijnen de resultaten en wordt ook weergegeven of je al dan niet geslaagd bent &gt;= 50%).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4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7221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Oefeningen </a:t>
            </a:r>
            <a:r>
              <a:rPr lang="nl-NL" u="sng" dirty="0" err="1"/>
              <a:t>while</a:t>
            </a:r>
            <a:r>
              <a:rPr lang="nl-NL" u="sng" dirty="0"/>
              <a:t> loop</a:t>
            </a:r>
          </a:p>
          <a:p>
            <a:endParaRPr lang="nl-NL" dirty="0"/>
          </a:p>
          <a:p>
            <a:r>
              <a:rPr lang="nl-NL" dirty="0"/>
              <a:t>9. Oefening tafels van vermenigvuldiging tot 10</a:t>
            </a:r>
          </a:p>
          <a:p>
            <a:endParaRPr lang="nl-NL" dirty="0"/>
          </a:p>
          <a:p>
            <a:r>
              <a:rPr lang="nl-BE" dirty="0"/>
              <a:t>Maak een programma waarin de gebruiker een getal kan ingeven en hij de tafel van 1 tot 10 ervan te zien krijgt. </a:t>
            </a:r>
          </a:p>
          <a:p>
            <a:r>
              <a:rPr lang="nl-BE" dirty="0" err="1"/>
              <a:t>Bijv</a:t>
            </a:r>
            <a:r>
              <a:rPr lang="nl-BE" dirty="0"/>
              <a:t> 21</a:t>
            </a:r>
          </a:p>
          <a:p>
            <a:r>
              <a:rPr lang="nl-BE" dirty="0"/>
              <a:t>21</a:t>
            </a:r>
          </a:p>
          <a:p>
            <a:r>
              <a:rPr lang="nl-BE" dirty="0"/>
              <a:t>42</a:t>
            </a:r>
          </a:p>
          <a:p>
            <a:r>
              <a:rPr lang="nl-BE" dirty="0"/>
              <a:t>63</a:t>
            </a:r>
          </a:p>
          <a:p>
            <a:r>
              <a:rPr lang="nl-BE" dirty="0"/>
              <a:t>…</a:t>
            </a:r>
          </a:p>
          <a:p>
            <a:r>
              <a:rPr lang="nl-BE" dirty="0"/>
              <a:t>210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4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93948" y="2383752"/>
            <a:ext cx="7221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Oefeningen </a:t>
            </a:r>
            <a:r>
              <a:rPr lang="nl-NL" u="sng" dirty="0" err="1"/>
              <a:t>while</a:t>
            </a:r>
            <a:r>
              <a:rPr lang="nl-NL" u="sng" dirty="0"/>
              <a:t> loop</a:t>
            </a:r>
          </a:p>
          <a:p>
            <a:endParaRPr lang="nl-NL" dirty="0"/>
          </a:p>
          <a:p>
            <a:r>
              <a:rPr lang="nl-NL" dirty="0"/>
              <a:t>10. De priemgetallen tot 100</a:t>
            </a:r>
          </a:p>
          <a:p>
            <a:endParaRPr lang="nl-NL" dirty="0"/>
          </a:p>
          <a:p>
            <a:r>
              <a:rPr lang="nl-BE" dirty="0"/>
              <a:t>Zet </a:t>
            </a:r>
            <a:r>
              <a:rPr lang="nl-BE"/>
              <a:t>de priemgetallen </a:t>
            </a:r>
            <a:r>
              <a:rPr lang="nl-BE" dirty="0"/>
              <a:t>van 1 tot 100 op </a:t>
            </a:r>
            <a:r>
              <a:rPr lang="nl-BE"/>
              <a:t>het scherm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0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2. </a:t>
            </a:r>
            <a:r>
              <a:rPr lang="nl-NL" dirty="0" err="1"/>
              <a:t>for</a:t>
            </a:r>
            <a:r>
              <a:rPr lang="nl-NL" dirty="0"/>
              <a:t> loop</a:t>
            </a:r>
          </a:p>
          <a:p>
            <a:pPr lvl="1"/>
            <a:r>
              <a:rPr lang="nl-NL" dirty="0" err="1"/>
              <a:t>for</a:t>
            </a:r>
            <a:r>
              <a:rPr lang="nl-NL" dirty="0"/>
              <a:t> &lt;variabele&gt; in &lt;</a:t>
            </a:r>
            <a:r>
              <a:rPr lang="nl-NL" dirty="0" err="1"/>
              <a:t>collection</a:t>
            </a:r>
            <a:r>
              <a:rPr lang="nl-NL" dirty="0"/>
              <a:t>&gt;:</a:t>
            </a:r>
          </a:p>
          <a:p>
            <a:pPr lvl="1"/>
            <a:r>
              <a:rPr lang="nl-NL" dirty="0"/>
              <a:t>	&lt;acties&gt;</a:t>
            </a:r>
          </a:p>
          <a:p>
            <a:endParaRPr lang="nl-NL" dirty="0"/>
          </a:p>
          <a:p>
            <a:r>
              <a:rPr lang="nl-NL" dirty="0"/>
              <a:t>De acties worden uitgevoerd voor elke variabele die in de collectie zit</a:t>
            </a:r>
          </a:p>
          <a:p>
            <a:endParaRPr lang="nl-NL" dirty="0"/>
          </a:p>
          <a:p>
            <a:r>
              <a:rPr lang="nl-NL" dirty="0"/>
              <a:t>2.1  </a:t>
            </a:r>
            <a:r>
              <a:rPr lang="nl-NL" dirty="0" err="1"/>
              <a:t>for</a:t>
            </a:r>
            <a:r>
              <a:rPr lang="nl-NL" dirty="0"/>
              <a:t> loop met string</a:t>
            </a:r>
          </a:p>
          <a:p>
            <a:r>
              <a:rPr lang="nl-NL" dirty="0"/>
              <a:t>         </a:t>
            </a:r>
            <a:r>
              <a:rPr lang="nl-NL" dirty="0" err="1"/>
              <a:t>for</a:t>
            </a:r>
            <a:r>
              <a:rPr lang="nl-NL" dirty="0"/>
              <a:t> letter in “banaan”:</a:t>
            </a:r>
          </a:p>
          <a:p>
            <a:r>
              <a:rPr lang="nl-NL" dirty="0"/>
              <a:t>	print(letter)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4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2.2 </a:t>
            </a:r>
            <a:r>
              <a:rPr lang="nl-NL" dirty="0" err="1"/>
              <a:t>for</a:t>
            </a:r>
            <a:r>
              <a:rPr lang="nl-NL" dirty="0"/>
              <a:t> loop met variabele collectie</a:t>
            </a:r>
          </a:p>
          <a:p>
            <a:pPr lvl="1"/>
            <a:r>
              <a:rPr lang="nl-NL" dirty="0"/>
              <a:t>fruit = “banaan”</a:t>
            </a:r>
          </a:p>
          <a:p>
            <a:pPr lvl="1"/>
            <a:r>
              <a:rPr lang="nl-NL" dirty="0" err="1"/>
              <a:t>for</a:t>
            </a:r>
            <a:r>
              <a:rPr lang="nl-NL" dirty="0"/>
              <a:t> letter in fruit:</a:t>
            </a:r>
          </a:p>
          <a:p>
            <a:pPr lvl="2"/>
            <a:r>
              <a:rPr lang="nl-NL" dirty="0"/>
              <a:t>print(letter)</a:t>
            </a:r>
          </a:p>
          <a:p>
            <a:pPr lvl="1"/>
            <a:r>
              <a:rPr lang="nl-NL" dirty="0"/>
              <a:t>print(“klaar”)</a:t>
            </a:r>
          </a:p>
          <a:p>
            <a:r>
              <a:rPr lang="nl-NL" dirty="0"/>
              <a:t>	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2.3 </a:t>
            </a:r>
            <a:r>
              <a:rPr lang="nl-NL" dirty="0" err="1"/>
              <a:t>for</a:t>
            </a:r>
            <a:r>
              <a:rPr lang="nl-NL" dirty="0"/>
              <a:t> loop met een getallen reeks</a:t>
            </a:r>
          </a:p>
          <a:p>
            <a:endParaRPr lang="nl-NL" dirty="0"/>
          </a:p>
          <a:p>
            <a:r>
              <a:rPr lang="nl-NL" dirty="0"/>
              <a:t>We gebruiken de range() functie</a:t>
            </a:r>
          </a:p>
          <a:p>
            <a:r>
              <a:rPr lang="nl-NL" dirty="0"/>
              <a:t>range(5) 		is de reeks van 0,1,2,3,4   	</a:t>
            </a:r>
            <a:r>
              <a:rPr lang="nl-NL" dirty="0">
                <a:sym typeface="Wingdings" panose="05000000000000000000" pitchFamily="2" charset="2"/>
              </a:rPr>
              <a:t> begint bij nul (default) en loopt tot 5 (niet inbegrepen)</a:t>
            </a:r>
            <a:endParaRPr lang="nl-NL" dirty="0"/>
          </a:p>
          <a:p>
            <a:r>
              <a:rPr lang="nl-NL" dirty="0"/>
              <a:t>range(5,10) 	is de reeks van 5,6,7,8,9	</a:t>
            </a:r>
            <a:r>
              <a:rPr lang="nl-NL" dirty="0">
                <a:sym typeface="Wingdings" panose="05000000000000000000" pitchFamily="2" charset="2"/>
              </a:rPr>
              <a:t> begint bij 5 en loopt tot 10</a:t>
            </a:r>
          </a:p>
          <a:p>
            <a:r>
              <a:rPr lang="nl-NL" dirty="0">
                <a:sym typeface="Wingdings" panose="05000000000000000000" pitchFamily="2" charset="2"/>
              </a:rPr>
              <a:t>range(5,10,2)	is de reeks 5,7,9		 begint bij 5 en loopt tot 10 met stappen van 2</a:t>
            </a:r>
            <a:endParaRPr lang="nl-NL" dirty="0"/>
          </a:p>
          <a:p>
            <a:endParaRPr lang="nl-NL" dirty="0"/>
          </a:p>
          <a:p>
            <a:pPr lvl="1"/>
            <a:r>
              <a:rPr lang="nl-NL" dirty="0" err="1"/>
              <a:t>for</a:t>
            </a:r>
            <a:r>
              <a:rPr lang="nl-NL" dirty="0"/>
              <a:t> x in range(10):</a:t>
            </a:r>
          </a:p>
          <a:p>
            <a:pPr lvl="2"/>
            <a:r>
              <a:rPr lang="nl-NL" dirty="0"/>
              <a:t>print(x)</a:t>
            </a:r>
          </a:p>
          <a:p>
            <a:pPr lvl="1"/>
            <a:r>
              <a:rPr lang="nl-NL" dirty="0"/>
              <a:t>print(“klaar”)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2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2.4 </a:t>
            </a:r>
            <a:r>
              <a:rPr lang="nl-NL" dirty="0" err="1"/>
              <a:t>for</a:t>
            </a:r>
            <a:r>
              <a:rPr lang="nl-NL" dirty="0"/>
              <a:t> loop met een handmatige collectie</a:t>
            </a:r>
          </a:p>
          <a:p>
            <a:endParaRPr lang="nl-NL" dirty="0"/>
          </a:p>
          <a:p>
            <a:r>
              <a:rPr lang="nl-NL" dirty="0"/>
              <a:t>Een serie items gescheiden door komma’s die tussen haakjes staan, ook “</a:t>
            </a:r>
            <a:r>
              <a:rPr lang="nl-NL" b="1" u="sng" dirty="0" err="1"/>
              <a:t>tuple</a:t>
            </a:r>
            <a:r>
              <a:rPr lang="nl-NL" dirty="0"/>
              <a:t>” genoemd (zie ook Hoofdstuk 11).</a:t>
            </a:r>
          </a:p>
          <a:p>
            <a:endParaRPr lang="nl-NL" dirty="0"/>
          </a:p>
          <a:p>
            <a:pPr lvl="1"/>
            <a:r>
              <a:rPr lang="nl-NL" dirty="0" err="1"/>
              <a:t>for</a:t>
            </a:r>
            <a:r>
              <a:rPr lang="nl-NL" dirty="0"/>
              <a:t> x in (“aaa”,111,”pol”,234):</a:t>
            </a:r>
          </a:p>
          <a:p>
            <a:pPr lvl="2"/>
            <a:r>
              <a:rPr lang="nl-NL" dirty="0"/>
              <a:t>print(x)</a:t>
            </a:r>
          </a:p>
          <a:p>
            <a:pPr lvl="1"/>
            <a:r>
              <a:rPr lang="nl-NL" dirty="0"/>
              <a:t>print(“klaar”)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8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3. Loop controle</a:t>
            </a:r>
          </a:p>
          <a:p>
            <a:endParaRPr lang="nl-NL" dirty="0"/>
          </a:p>
          <a:p>
            <a:r>
              <a:rPr lang="nl-NL" dirty="0"/>
              <a:t>3.1 </a:t>
            </a:r>
            <a:r>
              <a:rPr lang="nl-NL" dirty="0" err="1"/>
              <a:t>else</a:t>
            </a:r>
            <a:endParaRPr lang="nl-NL" dirty="0"/>
          </a:p>
          <a:p>
            <a:r>
              <a:rPr lang="nl-NL" dirty="0"/>
              <a:t>	zowel bij </a:t>
            </a:r>
            <a:r>
              <a:rPr lang="nl-NL" dirty="0" err="1"/>
              <a:t>while</a:t>
            </a:r>
            <a:r>
              <a:rPr lang="nl-NL" dirty="0"/>
              <a:t>- als </a:t>
            </a:r>
            <a:r>
              <a:rPr lang="nl-NL" dirty="0" err="1"/>
              <a:t>for</a:t>
            </a:r>
            <a:r>
              <a:rPr lang="nl-NL" dirty="0"/>
              <a:t>-loop</a:t>
            </a:r>
          </a:p>
          <a:p>
            <a:r>
              <a:rPr lang="nl-NL" dirty="0"/>
              <a:t>	wordt uitgevoerd als niet meer aan de expressie voldaan is</a:t>
            </a:r>
          </a:p>
          <a:p>
            <a:endParaRPr lang="nl-NL" dirty="0"/>
          </a:p>
          <a:p>
            <a:r>
              <a:rPr lang="nl-NL" dirty="0"/>
              <a:t>	Vooral bruikbaar in combinatie met het ‘break’ – statement (</a:t>
            </a:r>
            <a:r>
              <a:rPr lang="nl-NL"/>
              <a:t>zie hierna)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2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3. Loop controle</a:t>
            </a:r>
          </a:p>
          <a:p>
            <a:endParaRPr lang="nl-NL" dirty="0"/>
          </a:p>
          <a:p>
            <a:r>
              <a:rPr lang="nl-NL" dirty="0"/>
              <a:t>3.2 break</a:t>
            </a:r>
          </a:p>
          <a:p>
            <a:r>
              <a:rPr lang="nl-NL" dirty="0"/>
              <a:t>	stopt met de loop</a:t>
            </a:r>
          </a:p>
          <a:p>
            <a:r>
              <a:rPr lang="nl-NL" dirty="0"/>
              <a:t>	gaat verder met de code na de loop</a:t>
            </a:r>
          </a:p>
          <a:p>
            <a:endParaRPr lang="nl-NL" dirty="0"/>
          </a:p>
          <a:p>
            <a:r>
              <a:rPr lang="nl-NL" dirty="0"/>
              <a:t>3.3 continue</a:t>
            </a:r>
          </a:p>
          <a:p>
            <a:r>
              <a:rPr lang="nl-NL" dirty="0"/>
              <a:t>	stopt met uitvoeren van de loop</a:t>
            </a:r>
          </a:p>
          <a:p>
            <a:r>
              <a:rPr lang="nl-NL" dirty="0"/>
              <a:t>	bij </a:t>
            </a:r>
            <a:r>
              <a:rPr lang="nl-NL" dirty="0" err="1"/>
              <a:t>while</a:t>
            </a:r>
            <a:r>
              <a:rPr lang="nl-NL" dirty="0"/>
              <a:t> keert het programma terug naar de expressie</a:t>
            </a:r>
          </a:p>
          <a:p>
            <a:r>
              <a:rPr lang="nl-NL" dirty="0"/>
              <a:t>	bij </a:t>
            </a:r>
            <a:r>
              <a:rPr lang="nl-NL" dirty="0" err="1"/>
              <a:t>for</a:t>
            </a:r>
            <a:r>
              <a:rPr lang="nl-NL" dirty="0"/>
              <a:t> wordt het volgende item uit de collectie verwerkt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4161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voorbeeld </a:t>
            </a:r>
            <a:r>
              <a:rPr lang="nl-NL" dirty="0" err="1"/>
              <a:t>while</a:t>
            </a:r>
            <a:r>
              <a:rPr lang="nl-NL" dirty="0"/>
              <a:t> loop + stroomschema</a:t>
            </a:r>
          </a:p>
          <a:p>
            <a:endParaRPr lang="nl-NL" dirty="0"/>
          </a:p>
          <a:p>
            <a:r>
              <a:rPr lang="nl-NL" dirty="0" err="1"/>
              <a:t>num</a:t>
            </a:r>
            <a:r>
              <a:rPr lang="nl-NL" dirty="0"/>
              <a:t> = 1</a:t>
            </a:r>
          </a:p>
          <a:p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num</a:t>
            </a:r>
            <a:r>
              <a:rPr lang="nl-NL" dirty="0"/>
              <a:t> &lt;= 5:</a:t>
            </a:r>
          </a:p>
          <a:p>
            <a:r>
              <a:rPr lang="nl-NL" dirty="0"/>
              <a:t>	print( </a:t>
            </a:r>
            <a:r>
              <a:rPr lang="nl-NL" dirty="0" err="1"/>
              <a:t>num</a:t>
            </a:r>
            <a:r>
              <a:rPr lang="nl-NL" dirty="0"/>
              <a:t> )</a:t>
            </a:r>
          </a:p>
          <a:p>
            <a:r>
              <a:rPr lang="nl-NL" dirty="0"/>
              <a:t>	</a:t>
            </a:r>
            <a:r>
              <a:rPr lang="nl-NL" dirty="0" err="1"/>
              <a:t>num</a:t>
            </a:r>
            <a:r>
              <a:rPr lang="nl-NL" dirty="0"/>
              <a:t> += 1</a:t>
            </a:r>
          </a:p>
          <a:p>
            <a:r>
              <a:rPr lang="nl-NL" dirty="0"/>
              <a:t>print( "Klaar" )</a:t>
            </a:r>
          </a:p>
          <a:p>
            <a:pPr lvl="1"/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D69F422C-A8D6-4EF4-A215-D787F4D11C53}"/>
              </a:ext>
            </a:extLst>
          </p:cNvPr>
          <p:cNvSpPr/>
          <p:nvPr/>
        </p:nvSpPr>
        <p:spPr>
          <a:xfrm>
            <a:off x="5753595" y="2411504"/>
            <a:ext cx="1723901" cy="391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Start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EC22A03-5374-4994-8CEC-363328C4323D}"/>
              </a:ext>
            </a:extLst>
          </p:cNvPr>
          <p:cNvSpPr/>
          <p:nvPr/>
        </p:nvSpPr>
        <p:spPr>
          <a:xfrm>
            <a:off x="5753595" y="3109667"/>
            <a:ext cx="1723901" cy="291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num</a:t>
            </a:r>
            <a:r>
              <a:rPr lang="nl-BE" dirty="0"/>
              <a:t> = 1</a:t>
            </a:r>
            <a:endParaRPr lang="nl-NL" dirty="0"/>
          </a:p>
        </p:txBody>
      </p:sp>
      <p:sp>
        <p:nvSpPr>
          <p:cNvPr id="9" name="Ruit 8">
            <a:extLst>
              <a:ext uri="{FF2B5EF4-FFF2-40B4-BE49-F238E27FC236}">
                <a16:creationId xmlns:a16="http://schemas.microsoft.com/office/drawing/2014/main" id="{B51AD318-0CC1-47F7-986B-1920751F0EE7}"/>
              </a:ext>
            </a:extLst>
          </p:cNvPr>
          <p:cNvSpPr/>
          <p:nvPr/>
        </p:nvSpPr>
        <p:spPr>
          <a:xfrm>
            <a:off x="5753595" y="3765292"/>
            <a:ext cx="1723901" cy="7362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num</a:t>
            </a:r>
            <a:r>
              <a:rPr lang="nl-BE" dirty="0"/>
              <a:t> &lt;= 5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491F607-22F7-489E-B541-8C22BE8C9A17}"/>
              </a:ext>
            </a:extLst>
          </p:cNvPr>
          <p:cNvSpPr/>
          <p:nvPr/>
        </p:nvSpPr>
        <p:spPr>
          <a:xfrm>
            <a:off x="8053449" y="3963703"/>
            <a:ext cx="1723901" cy="33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print(</a:t>
            </a:r>
            <a:r>
              <a:rPr lang="nl-BE" dirty="0" err="1"/>
              <a:t>num</a:t>
            </a:r>
            <a:r>
              <a:rPr lang="nl-BE" dirty="0"/>
              <a:t>)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F9D7C67-9270-4D32-87DC-DAEEA12D2978}"/>
              </a:ext>
            </a:extLst>
          </p:cNvPr>
          <p:cNvSpPr/>
          <p:nvPr/>
        </p:nvSpPr>
        <p:spPr>
          <a:xfrm>
            <a:off x="5753595" y="4808104"/>
            <a:ext cx="1723901" cy="33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print(“klaar”)</a:t>
            </a:r>
            <a:endParaRPr lang="nl-NL" dirty="0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B9C02EA6-5D77-4F5F-994B-1F8C0B5F6887}"/>
              </a:ext>
            </a:extLst>
          </p:cNvPr>
          <p:cNvSpPr/>
          <p:nvPr/>
        </p:nvSpPr>
        <p:spPr>
          <a:xfrm>
            <a:off x="5753595" y="5454093"/>
            <a:ext cx="1723901" cy="464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Stop</a:t>
            </a:r>
            <a:endParaRPr lang="nl-NL" dirty="0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A842D231-C98D-49F1-B7F3-88019C3037D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615546" y="2803123"/>
            <a:ext cx="0" cy="30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9DF299CE-8FBA-45E6-93F7-6439365402B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615546" y="3401437"/>
            <a:ext cx="0" cy="36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294426D-E731-4A91-A15C-4C45693C2DF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615546" y="4501562"/>
            <a:ext cx="0" cy="30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433FDEC0-8635-45BA-9816-4A3030C3EF7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615546" y="5147551"/>
            <a:ext cx="0" cy="30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BE5B44EC-3494-49E2-8FCF-B141152A9B3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477496" y="4133427"/>
            <a:ext cx="57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A72C3FDC-BFC5-437B-A636-C84AEB4D5AF8}"/>
              </a:ext>
            </a:extLst>
          </p:cNvPr>
          <p:cNvSpPr txBox="1"/>
          <p:nvPr/>
        </p:nvSpPr>
        <p:spPr>
          <a:xfrm>
            <a:off x="7360042" y="378856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True</a:t>
            </a:r>
            <a:endParaRPr lang="nl-NL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17519EE1-1286-4F86-BCDD-FBFD91376983}"/>
              </a:ext>
            </a:extLst>
          </p:cNvPr>
          <p:cNvSpPr txBox="1"/>
          <p:nvPr/>
        </p:nvSpPr>
        <p:spPr>
          <a:xfrm>
            <a:off x="6735907" y="439300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False</a:t>
            </a:r>
            <a:endParaRPr lang="nl-NL" dirty="0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6C07C647-DF57-4606-997E-65C9AF8C6281}"/>
              </a:ext>
            </a:extLst>
          </p:cNvPr>
          <p:cNvSpPr/>
          <p:nvPr/>
        </p:nvSpPr>
        <p:spPr>
          <a:xfrm>
            <a:off x="8053448" y="4552015"/>
            <a:ext cx="1723901" cy="33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Num</a:t>
            </a:r>
            <a:r>
              <a:rPr lang="nl-BE" dirty="0"/>
              <a:t> += 1</a:t>
            </a:r>
            <a:endParaRPr lang="nl-NL" dirty="0"/>
          </a:p>
        </p:txBody>
      </p: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B65D126D-BCA5-4029-8C3E-237DCF72E419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 flipH="1">
            <a:off x="8915399" y="4303150"/>
            <a:ext cx="1" cy="24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bogen 55">
            <a:extLst>
              <a:ext uri="{FF2B5EF4-FFF2-40B4-BE49-F238E27FC236}">
                <a16:creationId xmlns:a16="http://schemas.microsoft.com/office/drawing/2014/main" id="{C7ECA66A-6B69-44E8-910D-9AE1D3B1380E}"/>
              </a:ext>
            </a:extLst>
          </p:cNvPr>
          <p:cNvCxnSpPr>
            <a:stCxn id="35" idx="2"/>
          </p:cNvCxnSpPr>
          <p:nvPr/>
        </p:nvCxnSpPr>
        <p:spPr>
          <a:xfrm rot="5400000" flipH="1">
            <a:off x="7111423" y="3087486"/>
            <a:ext cx="1308098" cy="2299854"/>
          </a:xfrm>
          <a:prstGeom prst="bentConnector4">
            <a:avLst>
              <a:gd name="adj1" fmla="val -17476"/>
              <a:gd name="adj2" fmla="val -53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7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4. Geneste loops</a:t>
            </a:r>
          </a:p>
          <a:p>
            <a:endParaRPr lang="nl-NL" dirty="0"/>
          </a:p>
          <a:p>
            <a:r>
              <a:rPr lang="nl-NL" dirty="0"/>
              <a:t>Een loop in een andere loop</a:t>
            </a:r>
          </a:p>
          <a:p>
            <a:endParaRPr lang="nl-NL" dirty="0"/>
          </a:p>
          <a:p>
            <a:r>
              <a:rPr lang="nl-NL" dirty="0"/>
              <a:t>5 De loop-en-een-half</a:t>
            </a:r>
          </a:p>
          <a:p>
            <a:r>
              <a:rPr lang="nl-NL" dirty="0"/>
              <a:t>	</a:t>
            </a:r>
            <a:r>
              <a:rPr lang="nl-NL" dirty="0" err="1"/>
              <a:t>while</a:t>
            </a:r>
            <a:r>
              <a:rPr lang="nl-NL"/>
              <a:t> </a:t>
            </a:r>
            <a:r>
              <a:rPr lang="nl-NL" dirty="0"/>
              <a:t>T</a:t>
            </a:r>
            <a:r>
              <a:rPr lang="nl-NL"/>
              <a:t>rue</a:t>
            </a:r>
            <a:r>
              <a:rPr lang="nl-NL" dirty="0"/>
              <a:t>: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2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1097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Iteraties, loops of  herhalingen, lussen </a:t>
            </a:r>
            <a:endParaRPr lang="nl-NL" dirty="0"/>
          </a:p>
          <a:p>
            <a:endParaRPr lang="nl-NL" dirty="0"/>
          </a:p>
          <a:p>
            <a:r>
              <a:rPr lang="nl-NL" dirty="0"/>
              <a:t>6. Slim gebruik van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Lange herhalingen van code vervangen door een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Loops om data items één voor één te verwerken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Begin met de kleinste loop en bouw naar buiten 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r>
              <a:rPr lang="nl-NL" dirty="0"/>
              <a:t>7. Algoritme ontwerpen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probleem opdelen naar eenvoudige stappen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Drie mogelijkheden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sequentieel verder gaan (statement na statement)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beslissingen maken (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elif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Herhalingen in </a:t>
            </a:r>
            <a:r>
              <a:rPr lang="nl-NL"/>
              <a:t>loops onderbrengen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51004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1.2 Voorbeeld van een </a:t>
            </a:r>
            <a:r>
              <a:rPr lang="nl-NL" dirty="0" err="1"/>
              <a:t>while</a:t>
            </a:r>
            <a:r>
              <a:rPr lang="nl-NL" dirty="0"/>
              <a:t> loop</a:t>
            </a:r>
          </a:p>
          <a:p>
            <a:endParaRPr lang="nl-NL" dirty="0"/>
          </a:p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pcinput</a:t>
            </a:r>
            <a:r>
              <a:rPr lang="nl-NL" dirty="0"/>
              <a:t> import </a:t>
            </a:r>
            <a:r>
              <a:rPr lang="nl-NL" dirty="0" err="1"/>
              <a:t>getInteger</a:t>
            </a:r>
            <a:endParaRPr lang="nl-NL" dirty="0"/>
          </a:p>
          <a:p>
            <a:r>
              <a:rPr lang="nl-NL" dirty="0"/>
              <a:t>totaal = 0</a:t>
            </a:r>
          </a:p>
          <a:p>
            <a:r>
              <a:rPr lang="nl-NL" dirty="0"/>
              <a:t>teller = 0</a:t>
            </a:r>
          </a:p>
          <a:p>
            <a:r>
              <a:rPr lang="nl-NL" dirty="0" err="1"/>
              <a:t>while</a:t>
            </a:r>
            <a:r>
              <a:rPr lang="nl-NL" dirty="0"/>
              <a:t> teller &lt; 5:</a:t>
            </a:r>
          </a:p>
          <a:p>
            <a:pPr lvl="1"/>
            <a:r>
              <a:rPr lang="nl-NL" dirty="0"/>
              <a:t>totaal += </a:t>
            </a:r>
            <a:r>
              <a:rPr lang="nl-NL" dirty="0" err="1"/>
              <a:t>getInteger</a:t>
            </a:r>
            <a:r>
              <a:rPr lang="nl-NL" dirty="0"/>
              <a:t>( "Geef een nummer: " )</a:t>
            </a:r>
          </a:p>
          <a:p>
            <a:pPr lvl="1"/>
            <a:r>
              <a:rPr lang="nl-NL" dirty="0"/>
              <a:t>teller += 1</a:t>
            </a:r>
          </a:p>
          <a:p>
            <a:r>
              <a:rPr lang="nl-NL" dirty="0"/>
              <a:t>print( "Totaal is", totaal 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9A86A70-90C4-4204-BBCC-8FA1D21202DE}"/>
              </a:ext>
            </a:extLst>
          </p:cNvPr>
          <p:cNvSpPr txBox="1"/>
          <p:nvPr/>
        </p:nvSpPr>
        <p:spPr>
          <a:xfrm>
            <a:off x="6350000" y="2411504"/>
            <a:ext cx="510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Wat gebeurt hier?</a:t>
            </a:r>
          </a:p>
          <a:p>
            <a:endParaRPr lang="nl-BE" dirty="0"/>
          </a:p>
          <a:p>
            <a:r>
              <a:rPr lang="nl-BE" dirty="0"/>
              <a:t>We importeren de functie </a:t>
            </a:r>
            <a:r>
              <a:rPr lang="nl-BE" dirty="0" err="1"/>
              <a:t>getInteger</a:t>
            </a:r>
            <a:r>
              <a:rPr lang="nl-BE" dirty="0"/>
              <a:t>, en zetten 2 variabelen op nul</a:t>
            </a:r>
          </a:p>
          <a:p>
            <a:r>
              <a:rPr lang="nl-BE" dirty="0"/>
              <a:t>Daarna doen we zolang de waarde van de teller kleiner is dan 5 het volgende:</a:t>
            </a:r>
          </a:p>
          <a:p>
            <a:pPr lvl="1"/>
            <a:r>
              <a:rPr lang="nl-BE" dirty="0"/>
              <a:t>we tellen de som op in de variabele totaal</a:t>
            </a:r>
          </a:p>
          <a:p>
            <a:pPr lvl="1"/>
            <a:r>
              <a:rPr lang="nl-BE" dirty="0"/>
              <a:t>we verhogen de waarde van de teller met 1</a:t>
            </a:r>
          </a:p>
          <a:p>
            <a:r>
              <a:rPr lang="nl-BE" dirty="0"/>
              <a:t>Wanneer de teller 5 wordt springen we uit de loop en printen we de variabele totaal af.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65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6027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1.3 </a:t>
            </a:r>
            <a:r>
              <a:rPr lang="nl-NL" dirty="0" err="1"/>
              <a:t>while</a:t>
            </a:r>
            <a:r>
              <a:rPr lang="nl-NL" dirty="0"/>
              <a:t> loop onder controle van de gebruiker</a:t>
            </a:r>
          </a:p>
          <a:p>
            <a:endParaRPr lang="nl-NL" dirty="0"/>
          </a:p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pcinput</a:t>
            </a:r>
            <a:r>
              <a:rPr lang="nl-NL" dirty="0"/>
              <a:t> import </a:t>
            </a:r>
            <a:r>
              <a:rPr lang="nl-NL" dirty="0" err="1"/>
              <a:t>getInteger</a:t>
            </a:r>
            <a:endParaRPr lang="nl-NL" dirty="0"/>
          </a:p>
          <a:p>
            <a:r>
              <a:rPr lang="nl-NL" dirty="0"/>
              <a:t>totaal = 0</a:t>
            </a:r>
          </a:p>
          <a:p>
            <a:r>
              <a:rPr lang="nl-NL" dirty="0" err="1"/>
              <a:t>num</a:t>
            </a:r>
            <a:r>
              <a:rPr lang="nl-NL" dirty="0"/>
              <a:t> = </a:t>
            </a:r>
            <a:r>
              <a:rPr lang="nl-NL" dirty="0" err="1"/>
              <a:t>getInteger</a:t>
            </a:r>
            <a:r>
              <a:rPr lang="nl-NL" dirty="0"/>
              <a:t>(“Geef een nummer (0 om te stoppen)”)</a:t>
            </a:r>
          </a:p>
          <a:p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num</a:t>
            </a:r>
            <a:r>
              <a:rPr lang="nl-NL" dirty="0"/>
              <a:t> != 0:</a:t>
            </a:r>
          </a:p>
          <a:p>
            <a:pPr lvl="1"/>
            <a:r>
              <a:rPr lang="nl-NL" dirty="0"/>
              <a:t>totaal += </a:t>
            </a:r>
            <a:r>
              <a:rPr lang="nl-NL" dirty="0" err="1"/>
              <a:t>num</a:t>
            </a:r>
            <a:endParaRPr lang="nl-NL" dirty="0"/>
          </a:p>
          <a:p>
            <a:pPr lvl="1"/>
            <a:r>
              <a:rPr lang="nl-NL" dirty="0" err="1"/>
              <a:t>num</a:t>
            </a:r>
            <a:r>
              <a:rPr lang="nl-NL" dirty="0"/>
              <a:t> = </a:t>
            </a:r>
            <a:r>
              <a:rPr lang="nl-NL" dirty="0" err="1"/>
              <a:t>getInteger</a:t>
            </a:r>
            <a:r>
              <a:rPr lang="nl-NL" dirty="0"/>
              <a:t>(“Geef een nummer (0 om te stoppen)</a:t>
            </a:r>
          </a:p>
          <a:p>
            <a:r>
              <a:rPr lang="nl-NL" dirty="0"/>
              <a:t>print( "Totaal is", totaal 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9A86A70-90C4-4204-BBCC-8FA1D21202DE}"/>
              </a:ext>
            </a:extLst>
          </p:cNvPr>
          <p:cNvSpPr txBox="1"/>
          <p:nvPr/>
        </p:nvSpPr>
        <p:spPr>
          <a:xfrm>
            <a:off x="7353300" y="2411504"/>
            <a:ext cx="4097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Wat gebeurt hier?</a:t>
            </a:r>
          </a:p>
          <a:p>
            <a:endParaRPr lang="nl-BE" dirty="0"/>
          </a:p>
          <a:p>
            <a:r>
              <a:rPr lang="nl-BE" dirty="0"/>
              <a:t>De gebruiker bepaalt hoe vaak we door de lus lopen. Pas wanneer de gebruiker een 0 intypt, springen we uit de lus.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b="1" u="sng" dirty="0"/>
              <a:t>Oefening:</a:t>
            </a:r>
          </a:p>
          <a:p>
            <a:r>
              <a:rPr lang="nl-BE" dirty="0"/>
              <a:t>Druk het gemiddelde eens af.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82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6027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1.4 Eindeloze loops</a:t>
            </a:r>
          </a:p>
          <a:p>
            <a:endParaRPr lang="nl-NL" dirty="0"/>
          </a:p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pcinput</a:t>
            </a:r>
            <a:r>
              <a:rPr lang="nl-NL" dirty="0"/>
              <a:t> import </a:t>
            </a:r>
            <a:r>
              <a:rPr lang="nl-NL" dirty="0" err="1"/>
              <a:t>getInteger</a:t>
            </a:r>
            <a:endParaRPr lang="nl-NL" dirty="0"/>
          </a:p>
          <a:p>
            <a:r>
              <a:rPr lang="nl-NL" dirty="0"/>
              <a:t>totaal = 0</a:t>
            </a:r>
          </a:p>
          <a:p>
            <a:r>
              <a:rPr lang="nl-NL" dirty="0"/>
              <a:t>teller = 0</a:t>
            </a:r>
          </a:p>
          <a:p>
            <a:r>
              <a:rPr lang="nl-NL" dirty="0" err="1"/>
              <a:t>while</a:t>
            </a:r>
            <a:r>
              <a:rPr lang="nl-NL" dirty="0"/>
              <a:t> teller &lt; 5:</a:t>
            </a:r>
          </a:p>
          <a:p>
            <a:pPr lvl="1"/>
            <a:r>
              <a:rPr lang="nl-NL" dirty="0"/>
              <a:t>totaal += </a:t>
            </a:r>
            <a:r>
              <a:rPr lang="nl-NL" dirty="0" err="1"/>
              <a:t>getInteger</a:t>
            </a:r>
            <a:r>
              <a:rPr lang="nl-NL" dirty="0"/>
              <a:t>( "Geef een nummer: " )</a:t>
            </a:r>
          </a:p>
          <a:p>
            <a:r>
              <a:rPr lang="nl-NL" dirty="0"/>
              <a:t>print( "Totaal is", totaal 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C9A86A70-90C4-4204-BBCC-8FA1D21202DE}"/>
              </a:ext>
            </a:extLst>
          </p:cNvPr>
          <p:cNvSpPr txBox="1"/>
          <p:nvPr/>
        </p:nvSpPr>
        <p:spPr>
          <a:xfrm>
            <a:off x="7353300" y="2411504"/>
            <a:ext cx="4097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Wat gebeurt hier?</a:t>
            </a:r>
          </a:p>
          <a:p>
            <a:endParaRPr lang="nl-BE" dirty="0"/>
          </a:p>
          <a:p>
            <a:r>
              <a:rPr lang="nl-BE" dirty="0"/>
              <a:t>Dit is ons eerste voorbeeld van de </a:t>
            </a:r>
            <a:r>
              <a:rPr lang="nl-BE" dirty="0" err="1"/>
              <a:t>while</a:t>
            </a:r>
            <a:r>
              <a:rPr lang="nl-BE" dirty="0"/>
              <a:t> loop, maar er is één lijn code minder.</a:t>
            </a:r>
          </a:p>
          <a:p>
            <a:endParaRPr lang="nl-BE" dirty="0"/>
          </a:p>
          <a:p>
            <a:r>
              <a:rPr lang="nl-BE" dirty="0"/>
              <a:t>Door de teller niet te verhogen blijven we eindeloos in de lus hangen.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939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602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Oefeningen </a:t>
            </a:r>
            <a:r>
              <a:rPr lang="nl-NL" u="sng" dirty="0" err="1"/>
              <a:t>while</a:t>
            </a:r>
            <a:r>
              <a:rPr lang="nl-NL" u="sng" dirty="0"/>
              <a:t> loop</a:t>
            </a:r>
          </a:p>
          <a:p>
            <a:endParaRPr lang="nl-NL" dirty="0"/>
          </a:p>
          <a:p>
            <a:r>
              <a:rPr lang="nl-NL" dirty="0"/>
              <a:t>1. Geboortejaar - ouderdom</a:t>
            </a:r>
          </a:p>
          <a:p>
            <a:r>
              <a:rPr lang="nl-NL" dirty="0"/>
              <a:t>Vraag het geboortejaar op</a:t>
            </a:r>
          </a:p>
          <a:p>
            <a:r>
              <a:rPr lang="nl-NL" dirty="0"/>
              <a:t>Druk in een loop “het jaartal” en de “ouderdom” in dat jaar</a:t>
            </a:r>
          </a:p>
          <a:p>
            <a:r>
              <a:rPr lang="nl-NL" dirty="0"/>
              <a:t>Tot en met 2019</a:t>
            </a:r>
          </a:p>
          <a:p>
            <a:r>
              <a:rPr lang="nl-NL" dirty="0"/>
              <a:t>Maak een mooie </a:t>
            </a:r>
            <a:r>
              <a:rPr lang="nl-NL" dirty="0" err="1"/>
              <a:t>layout</a:t>
            </a:r>
            <a:r>
              <a:rPr lang="nl-NL" dirty="0"/>
              <a:t> op</a:t>
            </a:r>
          </a:p>
          <a:p>
            <a:endParaRPr lang="nl-NL" dirty="0"/>
          </a:p>
          <a:p>
            <a:r>
              <a:rPr lang="nl-NL" dirty="0"/>
              <a:t>2.Rattenpopulatie</a:t>
            </a:r>
          </a:p>
          <a:p>
            <a:r>
              <a:rPr lang="nl-BE" dirty="0"/>
              <a:t>In New York leven naar schatting 2 miljoen ratten. De populatie ratten groeit ieder jaar met 15 %. Bereken in welk jaar New York 10 miljoen ratten telt.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4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6027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Oefeningen </a:t>
            </a:r>
            <a:r>
              <a:rPr lang="nl-NL" u="sng" dirty="0" err="1"/>
              <a:t>while</a:t>
            </a:r>
            <a:r>
              <a:rPr lang="nl-NL" u="sng" dirty="0"/>
              <a:t> loop</a:t>
            </a:r>
          </a:p>
          <a:p>
            <a:endParaRPr lang="nl-NL" dirty="0"/>
          </a:p>
          <a:p>
            <a:r>
              <a:rPr lang="nl-NL" dirty="0"/>
              <a:t>3. Python is leuk!</a:t>
            </a:r>
          </a:p>
          <a:p>
            <a:r>
              <a:rPr lang="nl-NL" dirty="0"/>
              <a:t>Maak een programma waarmee je 5 keer onder elkaar de tekst “Python is leuk!” toont.</a:t>
            </a:r>
          </a:p>
          <a:p>
            <a:endParaRPr lang="nl-NL" dirty="0"/>
          </a:p>
          <a:p>
            <a:r>
              <a:rPr lang="nl-NL" dirty="0"/>
              <a:t>4. </a:t>
            </a:r>
            <a:r>
              <a:rPr lang="nl-NL" dirty="0" err="1"/>
              <a:t>Fibonaci</a:t>
            </a:r>
            <a:endParaRPr lang="nl-NL" dirty="0"/>
          </a:p>
          <a:p>
            <a:r>
              <a:rPr lang="nl-BE" dirty="0"/>
              <a:t>Ontwerp een programma waarmee je de eerste 10 getallen van de rij van Fibonacci toont. (0,1,1,2,3,5,8,13,21,34)</a:t>
            </a:r>
          </a:p>
          <a:p>
            <a:r>
              <a:rPr lang="nl-BE" dirty="0"/>
              <a:t>Uitleg: De reeks van </a:t>
            </a:r>
            <a:r>
              <a:rPr lang="nl-BE" dirty="0" err="1"/>
              <a:t>Fibonaci</a:t>
            </a:r>
            <a:r>
              <a:rPr lang="nl-BE" dirty="0"/>
              <a:t> bestaat uit gehele getallen die telkens de som zijn van de vorige 2 getallen in de reeks.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6027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Oefeningen </a:t>
            </a:r>
            <a:r>
              <a:rPr lang="nl-NL" u="sng" dirty="0" err="1"/>
              <a:t>while</a:t>
            </a:r>
            <a:r>
              <a:rPr lang="nl-NL" u="sng" dirty="0"/>
              <a:t> loop</a:t>
            </a:r>
          </a:p>
          <a:p>
            <a:endParaRPr lang="nl-NL" dirty="0"/>
          </a:p>
          <a:p>
            <a:r>
              <a:rPr lang="nl-NL" dirty="0"/>
              <a:t>5. Optellen</a:t>
            </a:r>
          </a:p>
          <a:p>
            <a:r>
              <a:rPr lang="nl-NL" dirty="0"/>
              <a:t>Maak een programma waarmee je een geheel getal opvraagt.</a:t>
            </a:r>
          </a:p>
          <a:p>
            <a:r>
              <a:rPr lang="nl-BE" dirty="0"/>
              <a:t>Bereken daarna de som van het opgevraagde getal met al zijn voorgaande gehele getallen.</a:t>
            </a:r>
          </a:p>
          <a:p>
            <a:r>
              <a:rPr lang="nl-BE" dirty="0"/>
              <a:t>Dus ik typ 5 in, dan krijg ik de som van 1,2,3,4,en 5</a:t>
            </a:r>
          </a:p>
          <a:p>
            <a:r>
              <a:rPr lang="nl-BE" dirty="0"/>
              <a:t>Tweede oplossing: ik krijg de som van 5,4,3,2 en 1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BC86-16F0-4702-9001-FB0336F07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804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nl-BE" dirty="0"/>
              <a:t>Start </a:t>
            </a:r>
            <a:r>
              <a:rPr lang="nl-BE" dirty="0" err="1"/>
              <a:t>to</a:t>
            </a:r>
            <a:r>
              <a:rPr lang="nl-BE" dirty="0"/>
              <a:t> program: python</a:t>
            </a:r>
            <a:br>
              <a:rPr lang="nl-BE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3BD505-0176-49DC-B057-B5C69125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674"/>
            <a:ext cx="9144000" cy="534388"/>
          </a:xfrm>
        </p:spPr>
        <p:txBody>
          <a:bodyPr>
            <a:normAutofit/>
          </a:bodyPr>
          <a:lstStyle/>
          <a:p>
            <a:r>
              <a:rPr lang="nl-BE" dirty="0"/>
              <a:t>Hoofdstuk 7: Iteraties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A1A067-1CBF-437E-9163-39F14731D36B}"/>
              </a:ext>
            </a:extLst>
          </p:cNvPr>
          <p:cNvSpPr txBox="1"/>
          <p:nvPr/>
        </p:nvSpPr>
        <p:spPr>
          <a:xfrm>
            <a:off x="843148" y="2411505"/>
            <a:ext cx="602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u="sng" dirty="0"/>
              <a:t>Oefeningen </a:t>
            </a:r>
            <a:r>
              <a:rPr lang="nl-NL" u="sng" dirty="0" err="1"/>
              <a:t>while</a:t>
            </a:r>
            <a:r>
              <a:rPr lang="nl-NL" u="sng" dirty="0"/>
              <a:t> loop</a:t>
            </a:r>
          </a:p>
          <a:p>
            <a:endParaRPr lang="nl-NL" dirty="0"/>
          </a:p>
          <a:p>
            <a:r>
              <a:rPr lang="nl-NL" dirty="0"/>
              <a:t>6. Einde lus door controle gebruiker (pseudocode)</a:t>
            </a:r>
          </a:p>
          <a:p>
            <a:endParaRPr lang="nl-NL" dirty="0"/>
          </a:p>
          <a:p>
            <a:r>
              <a:rPr lang="nl-NL" dirty="0"/>
              <a:t>doorgaan = True</a:t>
            </a:r>
          </a:p>
          <a:p>
            <a:r>
              <a:rPr lang="nl-NL" dirty="0" err="1"/>
              <a:t>while</a:t>
            </a:r>
            <a:r>
              <a:rPr lang="nl-NL" dirty="0"/>
              <a:t> doorgaan</a:t>
            </a:r>
          </a:p>
          <a:p>
            <a:r>
              <a:rPr lang="nl-NL" dirty="0"/>
              <a:t>	print “Goed bezig”</a:t>
            </a:r>
          </a:p>
          <a:p>
            <a:r>
              <a:rPr lang="nl-NL" dirty="0"/>
              <a:t>	stop = </a:t>
            </a:r>
            <a:r>
              <a:rPr lang="nl-NL" dirty="0" err="1"/>
              <a:t>getLetter</a:t>
            </a:r>
            <a:r>
              <a:rPr lang="nl-NL" dirty="0"/>
              <a:t>(Stoppen? J/N)</a:t>
            </a:r>
          </a:p>
          <a:p>
            <a:r>
              <a:rPr lang="nl-NL" dirty="0"/>
              <a:t>	</a:t>
            </a:r>
            <a:r>
              <a:rPr lang="nl-NL" dirty="0" err="1"/>
              <a:t>if</a:t>
            </a:r>
            <a:r>
              <a:rPr lang="nl-NL" dirty="0"/>
              <a:t> stop == “J”</a:t>
            </a:r>
          </a:p>
          <a:p>
            <a:r>
              <a:rPr lang="nl-NL" dirty="0"/>
              <a:t>		doorgaan = </a:t>
            </a:r>
            <a:r>
              <a:rPr lang="nl-NL" dirty="0" err="1"/>
              <a:t>False</a:t>
            </a:r>
            <a:endParaRPr lang="nl-NL" dirty="0"/>
          </a:p>
          <a:p>
            <a:r>
              <a:rPr lang="nl-NL" dirty="0"/>
              <a:t>print “Gestopt” 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B15E400-48E8-41A9-B754-6DB32D67D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" y="6236268"/>
            <a:ext cx="2257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396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2AD73069-D6A6-4BDA-893A-2F8816548D18}" vid="{CF1DFE62-08C1-4EA8-8B15-7BF098099C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3549</TotalTime>
  <Words>1155</Words>
  <Application>Microsoft Office PowerPoint</Application>
  <PresentationFormat>Breedbeeld</PresentationFormat>
  <Paragraphs>264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Thema1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  <vt:lpstr>Start to program: python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to program: python</dc:title>
  <dc:creator>Ron Van Engeland</dc:creator>
  <cp:lastModifiedBy>Ron Van Engeland</cp:lastModifiedBy>
  <cp:revision>109</cp:revision>
  <dcterms:created xsi:type="dcterms:W3CDTF">2019-09-25T13:38:49Z</dcterms:created>
  <dcterms:modified xsi:type="dcterms:W3CDTF">2019-10-11T07:47:09Z</dcterms:modified>
</cp:coreProperties>
</file>