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4" r:id="rId5"/>
    <p:sldId id="275" r:id="rId6"/>
    <p:sldId id="276" r:id="rId7"/>
    <p:sldId id="278" r:id="rId8"/>
    <p:sldId id="280" r:id="rId9"/>
    <p:sldId id="282" r:id="rId10"/>
    <p:sldId id="281" r:id="rId11"/>
    <p:sldId id="273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80A6D-8A5A-4BC0-8235-936DC49B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012FF17-B066-4AF3-AB90-A73A7C3DD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83FAD-D015-4FD7-AFDD-C37A6BE7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1B4E7C-D41E-4217-BE0F-6CD99D49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51221D-136A-4BB4-B873-03D8A0E1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24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C3DE3-05FE-45F2-9AD6-6F4F0C55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400FA07-3FAC-4B19-BD91-2F93E32A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7D32AC-72D3-4A00-9D4F-735DF7C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1E1F18-C654-488B-B4EB-C1278C1B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E75B20-16B1-452E-800B-1AEC9E87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29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CCA0B83-B7E0-4AC4-8767-2B81EE1F6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1B91843-1596-411A-B7A4-4347FA12A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D7F384-B00E-43A5-AF63-6B0FFFF5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8A6079-1D47-47F1-858D-B0628BB2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76190F-274B-446B-A8BA-A4582FC4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88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9A5C5-508B-4E03-8B38-159A11D6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6DE74D-65C9-41BB-83AF-0471F51F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90E5ED-0456-4064-9115-5B6E4FD5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708D30-77CF-424D-87C7-FFE082A9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C3F7FC-69AE-4E1E-97B7-644AE492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26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A1D64-2B78-4CB1-A090-0BBCD448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C8A8C5-AA63-4B6A-82C4-355BC0F2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1F1082-CFAE-4318-8353-A938848D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519800-8B8A-45C2-B12F-8A393B31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6A9125-1CEB-4045-AB28-179C0DC1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5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37B3C-6CF4-4604-955E-C884ABDD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6358A-41C4-40A9-9DD7-2482851FF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9A0A622-21C7-4727-A2E6-EB6D986B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BDF6B6-593C-4BF1-8D93-81942070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AE73EE-9049-4C61-8377-0B92568F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F935AF-06E7-4C98-9598-F52427B2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5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7C775-D901-4678-A2D2-CF39EF59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D19670-5E94-48AC-B1A7-EE81E494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F9AE70-3742-427B-8256-E4CADBB8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CDC3B25-322B-4E42-B5DA-770918A77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FAC3292-489F-47F2-86F4-5563E362C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A316C8A-D90E-41AC-A087-4404C10C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43A0056-2C70-4F8A-ACE2-983DF327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1C663C-D0BC-45D2-A204-A91B8F54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34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698F9-FA37-447C-BEF6-8F4FF202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78A44C2-822E-4788-A47F-6C66C6E2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5C51975-4463-418E-AFD9-AAEA08F6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B84DE9-AE5E-42EF-835C-94BF870A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00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40E2905-B817-4414-A85C-6FF7842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99A40FF-6459-454C-97B0-57FE6A50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233A78-E9B5-4718-BA78-D96A6FB3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96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F353E-F14A-4520-8AE3-F50D9A4A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B9043A-6AAF-4CE5-AEF7-54A5CD2A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D3DD00-AD6E-4635-BC39-9E751A7EC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3983E7-0AD1-4308-8C27-920EAC4D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5D6EA6-9D76-4A37-AE3F-E3DAD6A6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FF2D5C-FDE7-4B24-AF7B-895CC8AB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69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20B62-EF9D-441D-B5B7-A45C2170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FE69E48-38A8-4287-A4C4-86F1C5F7E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3E94CE-B50C-4B6A-8E89-452B875D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8023D18-7796-42D3-B59B-2DF9BC3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32AA9B8-39BE-4D14-9614-48F0BC25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C61949-C5C7-4BB2-B244-92BA56DF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12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E41D521-8BA3-44D9-8915-0168B5CA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9BDBC1-FA63-4EEC-AC79-6B5D7D7EB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50D247-0459-4E7B-AC9D-C31CCD7B2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64F7-6FA6-4ACA-A24E-313D271C1CA0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B13CEA-E4E4-4244-80BC-666EDB854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867D53-181A-4843-BB46-3A6D95CD0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0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1562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6: Condities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31272" y="2265950"/>
            <a:ext cx="1097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2.5 Meer-weg beslissingen </a:t>
            </a:r>
            <a:r>
              <a:rPr lang="nl-BE" b="1" dirty="0" err="1"/>
              <a:t>if</a:t>
            </a:r>
            <a:r>
              <a:rPr lang="nl-BE" b="1" dirty="0"/>
              <a:t>- </a:t>
            </a:r>
            <a:r>
              <a:rPr lang="nl-BE" b="1" dirty="0" err="1"/>
              <a:t>elif</a:t>
            </a:r>
            <a:r>
              <a:rPr lang="nl-BE" b="1" dirty="0"/>
              <a:t> - </a:t>
            </a:r>
            <a:r>
              <a:rPr lang="nl-BE" b="1" dirty="0" err="1"/>
              <a:t>else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/>
              <a:t>Als we meer dan 2 codeblokken hebben maar we willen er maar 1 uitvoeren. </a:t>
            </a:r>
          </a:p>
          <a:p>
            <a:endParaRPr lang="nl-BE" dirty="0"/>
          </a:p>
          <a:p>
            <a:r>
              <a:rPr lang="nl-NL" dirty="0" err="1"/>
              <a:t>if</a:t>
            </a:r>
            <a:r>
              <a:rPr lang="nl-NL" dirty="0"/>
              <a:t> &lt;</a:t>
            </a:r>
            <a:r>
              <a:rPr lang="nl-NL" dirty="0" err="1"/>
              <a:t>boolean</a:t>
            </a:r>
            <a:r>
              <a:rPr lang="nl-NL" dirty="0"/>
              <a:t> expressie&gt;:</a:t>
            </a:r>
          </a:p>
          <a:p>
            <a:r>
              <a:rPr lang="nl-NL" dirty="0"/>
              <a:t>	&lt;acties1&gt;</a:t>
            </a:r>
          </a:p>
          <a:p>
            <a:r>
              <a:rPr lang="nl-NL" dirty="0" err="1"/>
              <a:t>elif</a:t>
            </a:r>
            <a:r>
              <a:rPr lang="nl-NL" dirty="0"/>
              <a:t> &lt;</a:t>
            </a:r>
            <a:r>
              <a:rPr lang="nl-NL" dirty="0" err="1"/>
              <a:t>boolean</a:t>
            </a:r>
            <a:r>
              <a:rPr lang="nl-NL" dirty="0"/>
              <a:t> expressie&gt;:</a:t>
            </a:r>
          </a:p>
          <a:p>
            <a:r>
              <a:rPr lang="nl-NL" dirty="0"/>
              <a:t>	&lt;acties2&gt;</a:t>
            </a:r>
          </a:p>
          <a:p>
            <a:r>
              <a:rPr lang="nl-NL" dirty="0" err="1"/>
              <a:t>elif</a:t>
            </a:r>
            <a:r>
              <a:rPr lang="nl-NL" dirty="0"/>
              <a:t> &lt;</a:t>
            </a:r>
            <a:r>
              <a:rPr lang="nl-NL" dirty="0" err="1"/>
              <a:t>boolean</a:t>
            </a:r>
            <a:r>
              <a:rPr lang="nl-NL" dirty="0"/>
              <a:t> expressie&gt;:</a:t>
            </a:r>
          </a:p>
          <a:p>
            <a:r>
              <a:rPr lang="nl-NL" dirty="0"/>
              <a:t>	&lt;acties3&gt;</a:t>
            </a:r>
          </a:p>
          <a:p>
            <a:r>
              <a:rPr lang="nl-NL" dirty="0" err="1"/>
              <a:t>else</a:t>
            </a:r>
            <a:r>
              <a:rPr lang="nl-NL" dirty="0"/>
              <a:t>:</a:t>
            </a:r>
          </a:p>
          <a:p>
            <a:r>
              <a:rPr lang="nl-NL" dirty="0"/>
              <a:t>	&lt;acties4&gt;		(Het </a:t>
            </a:r>
            <a:r>
              <a:rPr lang="nl-NL" dirty="0" err="1"/>
              <a:t>else</a:t>
            </a:r>
            <a:r>
              <a:rPr lang="nl-NL" dirty="0"/>
              <a:t>-statement is optioneel, net zoals bij het </a:t>
            </a:r>
            <a:r>
              <a:rPr lang="nl-NL" dirty="0" err="1"/>
              <a:t>if</a:t>
            </a:r>
            <a:r>
              <a:rPr lang="nl-NL" dirty="0"/>
              <a:t>-statement).</a:t>
            </a:r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59" y="1579421"/>
            <a:ext cx="3818709" cy="534388"/>
          </a:xfrm>
        </p:spPr>
        <p:txBody>
          <a:bodyPr>
            <a:normAutofit/>
          </a:bodyPr>
          <a:lstStyle/>
          <a:p>
            <a:r>
              <a:rPr lang="nl-BE" dirty="0"/>
              <a:t>Hoofdstuk 6: Condities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C6DC7A6-D942-495B-9771-CFB65EE87731}"/>
              </a:ext>
            </a:extLst>
          </p:cNvPr>
          <p:cNvSpPr txBox="1"/>
          <p:nvPr/>
        </p:nvSpPr>
        <p:spPr>
          <a:xfrm>
            <a:off x="822960" y="2113809"/>
            <a:ext cx="5273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Opdracht: Uitbreiding Mosselfestijn met kassaticket </a:t>
            </a:r>
          </a:p>
          <a:p>
            <a:endParaRPr lang="nl-BE" dirty="0"/>
          </a:p>
          <a:p>
            <a:r>
              <a:rPr lang="nl-BE" dirty="0"/>
              <a:t>Na het scherm voor de kassabediende, stellen we de vraag of er een kassaticket moet gedrukt worden.</a:t>
            </a:r>
          </a:p>
          <a:p>
            <a:r>
              <a:rPr lang="nl-BE" dirty="0"/>
              <a:t>We maken het kassaticket (25 karakters breed) zoals hiernaast:</a:t>
            </a:r>
          </a:p>
          <a:p>
            <a:endParaRPr lang="nl-BE" dirty="0"/>
          </a:p>
          <a:p>
            <a:r>
              <a:rPr lang="nl-BE" dirty="0"/>
              <a:t>Let op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Lijnen met Korting en Te betalen niet weergeven indien geen korting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“Smakelijk eten !!!” indien </a:t>
            </a:r>
            <a:r>
              <a:rPr lang="nl-BE"/>
              <a:t>eten besteld, </a:t>
            </a:r>
            <a:r>
              <a:rPr lang="nl-BE" dirty="0"/>
              <a:t>als alleen maar drankjes, dan “Gezondheid !!!”</a:t>
            </a:r>
          </a:p>
          <a:p>
            <a:r>
              <a:rPr lang="nl-BE" dirty="0"/>
              <a:t> </a:t>
            </a:r>
          </a:p>
          <a:p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AB3B266-3FCC-438F-AF29-1FFA2EE89E68}"/>
              </a:ext>
            </a:extLst>
          </p:cNvPr>
          <p:cNvSpPr txBox="1"/>
          <p:nvPr/>
        </p:nvSpPr>
        <p:spPr>
          <a:xfrm>
            <a:off x="7333706" y="1579421"/>
            <a:ext cx="3187336" cy="50783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nl-BE" dirty="0"/>
              <a:t>*************************</a:t>
            </a:r>
          </a:p>
          <a:p>
            <a:r>
              <a:rPr lang="nl-BE" dirty="0"/>
              <a:t>         K A S </a:t>
            </a:r>
            <a:r>
              <a:rPr lang="nl-BE" dirty="0" err="1"/>
              <a:t>S</a:t>
            </a:r>
            <a:r>
              <a:rPr lang="nl-BE" dirty="0"/>
              <a:t> A T I C K E T</a:t>
            </a:r>
          </a:p>
          <a:p>
            <a:r>
              <a:rPr lang="nl-BE" dirty="0"/>
              <a:t>*************************</a:t>
            </a:r>
          </a:p>
          <a:p>
            <a:r>
              <a:rPr lang="nl-BE" dirty="0"/>
              <a:t>Aantal mosselen    2          40.00</a:t>
            </a:r>
          </a:p>
          <a:p>
            <a:r>
              <a:rPr lang="nl-BE" dirty="0"/>
              <a:t>Aantal </a:t>
            </a:r>
            <a:r>
              <a:rPr lang="nl-BE" dirty="0" err="1"/>
              <a:t>khapje</a:t>
            </a:r>
            <a:r>
              <a:rPr lang="nl-BE" dirty="0"/>
              <a:t>         2          20.00</a:t>
            </a:r>
          </a:p>
          <a:p>
            <a:r>
              <a:rPr lang="nl-BE" dirty="0"/>
              <a:t>Aantal ijsjes            2            6.00</a:t>
            </a:r>
          </a:p>
          <a:p>
            <a:r>
              <a:rPr lang="nl-BE" dirty="0"/>
              <a:t>Aantal drankjes      2            4.00</a:t>
            </a:r>
          </a:p>
          <a:p>
            <a:r>
              <a:rPr lang="nl-BE" dirty="0"/>
              <a:t>		 =========</a:t>
            </a:r>
          </a:p>
          <a:p>
            <a:r>
              <a:rPr lang="nl-BE" dirty="0"/>
              <a:t>Totaal		          68.00</a:t>
            </a:r>
          </a:p>
          <a:p>
            <a:r>
              <a:rPr lang="nl-BE" dirty="0"/>
              <a:t>Korting		          - 5.00</a:t>
            </a:r>
          </a:p>
          <a:p>
            <a:r>
              <a:rPr lang="nl-BE" dirty="0"/>
              <a:t>		 =========</a:t>
            </a:r>
          </a:p>
          <a:p>
            <a:r>
              <a:rPr lang="nl-BE" dirty="0"/>
              <a:t>Te betalen	          63.00</a:t>
            </a:r>
          </a:p>
          <a:p>
            <a:endParaRPr lang="nl-BE" dirty="0"/>
          </a:p>
          <a:p>
            <a:r>
              <a:rPr lang="nl-BE" dirty="0"/>
              <a:t>Ontvangen bedrag	        100.00</a:t>
            </a:r>
          </a:p>
          <a:p>
            <a:r>
              <a:rPr lang="nl-BE" dirty="0"/>
              <a:t>Terug te geven	           37.00</a:t>
            </a:r>
          </a:p>
          <a:p>
            <a:r>
              <a:rPr lang="nl-BE" dirty="0"/>
              <a:t>*************************</a:t>
            </a:r>
          </a:p>
          <a:p>
            <a:r>
              <a:rPr lang="nl-BE" dirty="0"/>
              <a:t>           Smakelijk eten !!!</a:t>
            </a:r>
          </a:p>
          <a:p>
            <a:r>
              <a:rPr lang="nl-BE" dirty="0"/>
              <a:t>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403537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6: Condities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31272" y="2265950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3. Vroegtijdig afbreken van het programma met de functie </a:t>
            </a:r>
            <a:r>
              <a:rPr lang="nl-BE" b="1" dirty="0"/>
              <a:t>exit()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NL" dirty="0"/>
              <a:t>Je moet het programma stoppen indien niet aan bepaalde voorwaarde voldaan is, en dan moet je 100-den lijnen code laten inspringen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5223F8B-74D4-45A7-92B5-1F204EED5DFE}"/>
              </a:ext>
            </a:extLst>
          </p:cNvPr>
          <p:cNvSpPr txBox="1"/>
          <p:nvPr/>
        </p:nvSpPr>
        <p:spPr>
          <a:xfrm>
            <a:off x="928914" y="3744686"/>
            <a:ext cx="39422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num</a:t>
            </a:r>
            <a:r>
              <a:rPr lang="nl-NL" dirty="0"/>
              <a:t> = int(input(“geef pos getal”)) </a:t>
            </a:r>
          </a:p>
          <a:p>
            <a:r>
              <a:rPr lang="nl-NL" dirty="0" err="1"/>
              <a:t>if</a:t>
            </a:r>
            <a:r>
              <a:rPr lang="nl-NL" dirty="0"/>
              <a:t> int(</a:t>
            </a:r>
            <a:r>
              <a:rPr lang="nl-NL" dirty="0" err="1"/>
              <a:t>num</a:t>
            </a:r>
            <a:r>
              <a:rPr lang="nl-NL" dirty="0"/>
              <a:t>) &lt; 0:</a:t>
            </a:r>
          </a:p>
          <a:p>
            <a:r>
              <a:rPr lang="nl-NL" dirty="0"/>
              <a:t>    print( “Geen positief getal!" )</a:t>
            </a:r>
          </a:p>
          <a:p>
            <a:r>
              <a:rPr lang="nl-NL" dirty="0" err="1"/>
              <a:t>else</a:t>
            </a:r>
            <a:r>
              <a:rPr lang="nl-NL" dirty="0"/>
              <a:t>:</a:t>
            </a:r>
          </a:p>
          <a:p>
            <a:r>
              <a:rPr lang="nl-NL" dirty="0"/>
              <a:t>    print( "Ik handel je getal", </a:t>
            </a:r>
            <a:r>
              <a:rPr lang="nl-NL" dirty="0" err="1"/>
              <a:t>num</a:t>
            </a:r>
            <a:r>
              <a:rPr lang="nl-NL" dirty="0"/>
              <a:t> , "af" )</a:t>
            </a:r>
          </a:p>
          <a:p>
            <a:r>
              <a:rPr lang="nl-NL" dirty="0"/>
              <a:t>    print( "Nog meer code" )</a:t>
            </a:r>
          </a:p>
          <a:p>
            <a:r>
              <a:rPr lang="nl-NL" dirty="0"/>
              <a:t>    print( "Honderden regels code" )</a:t>
            </a:r>
          </a:p>
          <a:p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B82CAE7-09DB-47D2-8546-468AE7AA80EF}"/>
              </a:ext>
            </a:extLst>
          </p:cNvPr>
          <p:cNvSpPr txBox="1"/>
          <p:nvPr/>
        </p:nvSpPr>
        <p:spPr>
          <a:xfrm>
            <a:off x="5936343" y="3730172"/>
            <a:ext cx="4238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num</a:t>
            </a:r>
            <a:r>
              <a:rPr lang="nl-NL" dirty="0"/>
              <a:t> = int(input("geef pos getal: "))</a:t>
            </a:r>
          </a:p>
          <a:p>
            <a:r>
              <a:rPr lang="nl-NL" dirty="0" err="1"/>
              <a:t>if</a:t>
            </a:r>
            <a:r>
              <a:rPr lang="nl-NL" dirty="0"/>
              <a:t> int(</a:t>
            </a:r>
            <a:r>
              <a:rPr lang="nl-NL" dirty="0" err="1"/>
              <a:t>num</a:t>
            </a:r>
            <a:r>
              <a:rPr lang="nl-NL" dirty="0"/>
              <a:t>) &lt; 0:</a:t>
            </a:r>
          </a:p>
          <a:p>
            <a:r>
              <a:rPr lang="nl-NL" dirty="0"/>
              <a:t>    print( "Geen positief getal!" )</a:t>
            </a:r>
          </a:p>
          <a:p>
            <a:r>
              <a:rPr lang="nl-NL" dirty="0"/>
              <a:t>    </a:t>
            </a:r>
            <a:r>
              <a:rPr lang="nl-NL" b="1" dirty="0"/>
              <a:t>exit()</a:t>
            </a:r>
          </a:p>
          <a:p>
            <a:r>
              <a:rPr lang="nl-NL" dirty="0"/>
              <a:t>print( "Ik handel je getal", </a:t>
            </a:r>
            <a:r>
              <a:rPr lang="nl-NL" dirty="0" err="1"/>
              <a:t>num</a:t>
            </a:r>
            <a:r>
              <a:rPr lang="nl-NL" dirty="0"/>
              <a:t> , "af" )</a:t>
            </a:r>
          </a:p>
          <a:p>
            <a:r>
              <a:rPr lang="nl-NL" dirty="0"/>
              <a:t>print( "Nog meer code" )</a:t>
            </a:r>
          </a:p>
          <a:p>
            <a:r>
              <a:rPr lang="nl-NL" dirty="0"/>
              <a:t>print( "Honderden regels code" )</a:t>
            </a:r>
          </a:p>
        </p:txBody>
      </p:sp>
    </p:spTree>
    <p:extLst>
      <p:ext uri="{BB962C8B-B14F-4D97-AF65-F5344CB8AC3E}">
        <p14:creationId xmlns:p14="http://schemas.microsoft.com/office/powerpoint/2010/main" val="178763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836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6: Condities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31272" y="2265950"/>
            <a:ext cx="50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2.5 Meer-weg beslissingen - stroomschema.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C0D93426-693A-442C-BC8C-339B024F9E0D}"/>
              </a:ext>
            </a:extLst>
          </p:cNvPr>
          <p:cNvSpPr/>
          <p:nvPr/>
        </p:nvSpPr>
        <p:spPr>
          <a:xfrm>
            <a:off x="1959428" y="2703256"/>
            <a:ext cx="1698172" cy="31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Start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E57F6FF-27D8-4636-B1DC-17B59713CDFA}"/>
              </a:ext>
            </a:extLst>
          </p:cNvPr>
          <p:cNvSpPr/>
          <p:nvPr/>
        </p:nvSpPr>
        <p:spPr>
          <a:xfrm>
            <a:off x="1959427" y="3170907"/>
            <a:ext cx="1698173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som = 53</a:t>
            </a:r>
            <a:endParaRPr lang="nl-NL" dirty="0"/>
          </a:p>
        </p:txBody>
      </p:sp>
      <p:sp>
        <p:nvSpPr>
          <p:cNvPr id="11" name="Ruit 10">
            <a:extLst>
              <a:ext uri="{FF2B5EF4-FFF2-40B4-BE49-F238E27FC236}">
                <a16:creationId xmlns:a16="http://schemas.microsoft.com/office/drawing/2014/main" id="{290A4C74-7F76-4D5C-8325-35E9C553C69C}"/>
              </a:ext>
            </a:extLst>
          </p:cNvPr>
          <p:cNvSpPr/>
          <p:nvPr/>
        </p:nvSpPr>
        <p:spPr>
          <a:xfrm>
            <a:off x="1959427" y="3673390"/>
            <a:ext cx="1698173" cy="7522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som</a:t>
            </a:r>
          </a:p>
          <a:p>
            <a:pPr algn="ctr"/>
            <a:r>
              <a:rPr lang="nl-BE" dirty="0"/>
              <a:t>&lt; 20</a:t>
            </a:r>
            <a:endParaRPr lang="nl-NL" dirty="0"/>
          </a:p>
        </p:txBody>
      </p:sp>
      <p:sp>
        <p:nvSpPr>
          <p:cNvPr id="13" name="Ruit 12">
            <a:extLst>
              <a:ext uri="{FF2B5EF4-FFF2-40B4-BE49-F238E27FC236}">
                <a16:creationId xmlns:a16="http://schemas.microsoft.com/office/drawing/2014/main" id="{B79C7F98-0B42-49D5-B5A2-7FADAF115200}"/>
              </a:ext>
            </a:extLst>
          </p:cNvPr>
          <p:cNvSpPr/>
          <p:nvPr/>
        </p:nvSpPr>
        <p:spPr>
          <a:xfrm>
            <a:off x="4197927" y="3673389"/>
            <a:ext cx="1698173" cy="7522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som</a:t>
            </a:r>
          </a:p>
          <a:p>
            <a:pPr algn="ctr"/>
            <a:r>
              <a:rPr lang="nl-BE" dirty="0"/>
              <a:t>&lt; 50</a:t>
            </a:r>
            <a:endParaRPr lang="nl-NL" dirty="0"/>
          </a:p>
        </p:txBody>
      </p:sp>
      <p:sp>
        <p:nvSpPr>
          <p:cNvPr id="14" name="Ruit 13">
            <a:extLst>
              <a:ext uri="{FF2B5EF4-FFF2-40B4-BE49-F238E27FC236}">
                <a16:creationId xmlns:a16="http://schemas.microsoft.com/office/drawing/2014/main" id="{AF465CAD-E671-4641-8C42-EBE253200F23}"/>
              </a:ext>
            </a:extLst>
          </p:cNvPr>
          <p:cNvSpPr/>
          <p:nvPr/>
        </p:nvSpPr>
        <p:spPr>
          <a:xfrm>
            <a:off x="6436427" y="3673388"/>
            <a:ext cx="1698173" cy="7522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som</a:t>
            </a:r>
          </a:p>
          <a:p>
            <a:pPr algn="ctr"/>
            <a:r>
              <a:rPr lang="nl-BE" dirty="0"/>
              <a:t>&lt; 100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77F67F4-30FB-46DC-AED3-8E052EF8563F}"/>
              </a:ext>
            </a:extLst>
          </p:cNvPr>
          <p:cNvSpPr/>
          <p:nvPr/>
        </p:nvSpPr>
        <p:spPr>
          <a:xfrm>
            <a:off x="4197927" y="4637020"/>
            <a:ext cx="1698173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som *= 0.95 </a:t>
            </a:r>
            <a:endParaRPr lang="nl-NL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6CD7305-2829-4472-87D6-C652A7A4D76C}"/>
              </a:ext>
            </a:extLst>
          </p:cNvPr>
          <p:cNvSpPr/>
          <p:nvPr/>
        </p:nvSpPr>
        <p:spPr>
          <a:xfrm>
            <a:off x="6436427" y="4637019"/>
            <a:ext cx="1698173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som *= 0.92 </a:t>
            </a:r>
            <a:endParaRPr lang="nl-NL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656AE35-AD6B-479E-B5EB-CDC25FEF99BD}"/>
              </a:ext>
            </a:extLst>
          </p:cNvPr>
          <p:cNvSpPr/>
          <p:nvPr/>
        </p:nvSpPr>
        <p:spPr>
          <a:xfrm>
            <a:off x="8674927" y="4637019"/>
            <a:ext cx="1698173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som *= 0.90 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A1B39CC-5A62-4480-803C-47CD920A17EB}"/>
              </a:ext>
            </a:extLst>
          </p:cNvPr>
          <p:cNvSpPr/>
          <p:nvPr/>
        </p:nvSpPr>
        <p:spPr>
          <a:xfrm>
            <a:off x="1959427" y="5335575"/>
            <a:ext cx="1698173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print som</a:t>
            </a:r>
            <a:endParaRPr lang="nl-NL" dirty="0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AD0655D0-5DFB-4237-AA02-0A2BF70887A1}"/>
              </a:ext>
            </a:extLst>
          </p:cNvPr>
          <p:cNvSpPr/>
          <p:nvPr/>
        </p:nvSpPr>
        <p:spPr>
          <a:xfrm>
            <a:off x="1959427" y="5840162"/>
            <a:ext cx="1698172" cy="296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Stop</a:t>
            </a:r>
            <a:endParaRPr lang="nl-NL" dirty="0"/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09F7DBB6-A423-4579-B8C8-BD2AD5EE328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808514" y="3022465"/>
            <a:ext cx="0" cy="14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2F31300E-3790-4733-B5C1-855B2223FE0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808514" y="3467790"/>
            <a:ext cx="0" cy="20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AC5598E0-F0E1-4FE2-82E8-9AD092CA6935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2808514" y="4425641"/>
            <a:ext cx="0" cy="90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4064D1DB-3004-4CE6-9CBC-5722CA14D08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2808513" y="5632458"/>
            <a:ext cx="1" cy="20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5B798A79-A44D-462B-8796-53FB706B6B6C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657600" y="4049515"/>
            <a:ext cx="540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67B8158D-B88D-4E84-94D6-C260067FF4C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896100" y="4049514"/>
            <a:ext cx="540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357B643F-14E5-427F-BB43-BD2E5C67E280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5047014" y="4425640"/>
            <a:ext cx="0" cy="2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1FE64308-2300-4FA1-98B3-8270587F9948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7285514" y="4425639"/>
            <a:ext cx="0" cy="2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A7D39C2D-CD24-4EC5-9498-539E56A2039D}"/>
              </a:ext>
            </a:extLst>
          </p:cNvPr>
          <p:cNvCxnSpPr>
            <a:stCxn id="14" idx="3"/>
            <a:endCxn id="18" idx="0"/>
          </p:cNvCxnSpPr>
          <p:nvPr/>
        </p:nvCxnSpPr>
        <p:spPr>
          <a:xfrm>
            <a:off x="8134600" y="4049514"/>
            <a:ext cx="1389414" cy="587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ingslijn: gebogen 40">
            <a:extLst>
              <a:ext uri="{FF2B5EF4-FFF2-40B4-BE49-F238E27FC236}">
                <a16:creationId xmlns:a16="http://schemas.microsoft.com/office/drawing/2014/main" id="{F2164FFC-82AA-42CF-91F3-716B8F590755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062412" y="1680004"/>
            <a:ext cx="207704" cy="6715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D1FE3467-F731-46DF-8E3A-D8B260B0C3B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047014" y="4933903"/>
            <a:ext cx="0" cy="20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1DBA478C-0E04-45C8-A93B-89413A62429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285514" y="4933902"/>
            <a:ext cx="0" cy="20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486DD5D7-8876-4A89-A182-6D528AB1B1E6}"/>
              </a:ext>
            </a:extLst>
          </p:cNvPr>
          <p:cNvSpPr txBox="1"/>
          <p:nvPr/>
        </p:nvSpPr>
        <p:spPr>
          <a:xfrm>
            <a:off x="3556658" y="3722185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</a:t>
            </a:r>
            <a:endParaRPr lang="nl-NL" dirty="0"/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65B4B3A4-0373-4FEA-9279-25AC434788EC}"/>
              </a:ext>
            </a:extLst>
          </p:cNvPr>
          <p:cNvSpPr txBox="1"/>
          <p:nvPr/>
        </p:nvSpPr>
        <p:spPr>
          <a:xfrm>
            <a:off x="2802575" y="4337959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</a:t>
            </a:r>
            <a:endParaRPr lang="nl-NL" dirty="0"/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7F56D896-6F72-4DC8-BD18-D6691B2DBD53}"/>
              </a:ext>
            </a:extLst>
          </p:cNvPr>
          <p:cNvSpPr txBox="1"/>
          <p:nvPr/>
        </p:nvSpPr>
        <p:spPr>
          <a:xfrm>
            <a:off x="5738751" y="3722054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</a:t>
            </a:r>
            <a:endParaRPr lang="nl-NL" dirty="0"/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3E321948-DCC4-4574-B13D-110BBBAD0577}"/>
              </a:ext>
            </a:extLst>
          </p:cNvPr>
          <p:cNvSpPr txBox="1"/>
          <p:nvPr/>
        </p:nvSpPr>
        <p:spPr>
          <a:xfrm>
            <a:off x="7998033" y="3722054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</a:t>
            </a:r>
            <a:endParaRPr lang="nl-NL" dirty="0"/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42B52A99-FF61-4007-B3D2-938D103472BA}"/>
              </a:ext>
            </a:extLst>
          </p:cNvPr>
          <p:cNvSpPr txBox="1"/>
          <p:nvPr/>
        </p:nvSpPr>
        <p:spPr>
          <a:xfrm>
            <a:off x="5047012" y="4310439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</a:t>
            </a:r>
            <a:endParaRPr lang="nl-NL" dirty="0"/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0A9D4EFD-1A41-4872-A71C-845B99BDE4E9}"/>
              </a:ext>
            </a:extLst>
          </p:cNvPr>
          <p:cNvSpPr txBox="1"/>
          <p:nvPr/>
        </p:nvSpPr>
        <p:spPr>
          <a:xfrm>
            <a:off x="7300358" y="4310439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</a:t>
            </a:r>
            <a:endParaRPr lang="nl-NL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35541105-BABF-4EE5-BAEF-C83846644237}"/>
              </a:ext>
            </a:extLst>
          </p:cNvPr>
          <p:cNvSpPr txBox="1"/>
          <p:nvPr/>
        </p:nvSpPr>
        <p:spPr>
          <a:xfrm>
            <a:off x="4916384" y="5632458"/>
            <a:ext cx="656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Wat gebeurt hier? Hoeveel bedraagt som op het einde?</a:t>
            </a:r>
            <a:endParaRPr lang="nl-NL" dirty="0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84ED37C5-13D8-4510-B02D-234E2D7EE965}"/>
              </a:ext>
            </a:extLst>
          </p:cNvPr>
          <p:cNvSpPr txBox="1"/>
          <p:nvPr/>
        </p:nvSpPr>
        <p:spPr>
          <a:xfrm>
            <a:off x="1859147" y="36824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C00000"/>
                </a:solidFill>
              </a:rPr>
              <a:t>if</a:t>
            </a:r>
            <a:endParaRPr lang="nl-NL" dirty="0">
              <a:solidFill>
                <a:srgbClr val="C00000"/>
              </a:solidFill>
            </a:endParaRP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2CC9479C-EBB8-4934-8D4F-F1FFDDE88E85}"/>
              </a:ext>
            </a:extLst>
          </p:cNvPr>
          <p:cNvSpPr txBox="1"/>
          <p:nvPr/>
        </p:nvSpPr>
        <p:spPr>
          <a:xfrm>
            <a:off x="4111006" y="3680452"/>
            <a:ext cx="51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C00000"/>
                </a:solidFill>
              </a:rPr>
              <a:t>elif</a:t>
            </a:r>
            <a:endParaRPr lang="nl-NL" dirty="0">
              <a:solidFill>
                <a:srgbClr val="C00000"/>
              </a:solidFill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A5078C93-AC7D-4B0A-89C5-9F8785E4DC6E}"/>
              </a:ext>
            </a:extLst>
          </p:cNvPr>
          <p:cNvSpPr txBox="1"/>
          <p:nvPr/>
        </p:nvSpPr>
        <p:spPr>
          <a:xfrm>
            <a:off x="6320643" y="3680181"/>
            <a:ext cx="51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C00000"/>
                </a:solidFill>
              </a:rPr>
              <a:t>elif</a:t>
            </a:r>
            <a:endParaRPr lang="nl-NL" dirty="0">
              <a:solidFill>
                <a:srgbClr val="C00000"/>
              </a:solidFill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0F52DBB-B808-49C9-9361-CFEDFEB7B435}"/>
              </a:ext>
            </a:extLst>
          </p:cNvPr>
          <p:cNvSpPr txBox="1"/>
          <p:nvPr/>
        </p:nvSpPr>
        <p:spPr>
          <a:xfrm>
            <a:off x="9044794" y="3688468"/>
            <a:ext cx="65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C00000"/>
                </a:solidFill>
              </a:rPr>
              <a:t>else</a:t>
            </a:r>
            <a:endParaRPr lang="nl-NL" dirty="0">
              <a:solidFill>
                <a:srgbClr val="C00000"/>
              </a:solidFill>
            </a:endParaRPr>
          </a:p>
        </p:txBody>
      </p:sp>
      <p:sp>
        <p:nvSpPr>
          <p:cNvPr id="67" name="Pijl: omlaag 66">
            <a:extLst>
              <a:ext uri="{FF2B5EF4-FFF2-40B4-BE49-F238E27FC236}">
                <a16:creationId xmlns:a16="http://schemas.microsoft.com/office/drawing/2014/main" id="{8404DABE-CE62-4E93-AB27-5B6E45723C56}"/>
              </a:ext>
            </a:extLst>
          </p:cNvPr>
          <p:cNvSpPr/>
          <p:nvPr/>
        </p:nvSpPr>
        <p:spPr>
          <a:xfrm>
            <a:off x="2686789" y="3020988"/>
            <a:ext cx="231571" cy="17040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68" name="Pijl: omlaag 67">
            <a:extLst>
              <a:ext uri="{FF2B5EF4-FFF2-40B4-BE49-F238E27FC236}">
                <a16:creationId xmlns:a16="http://schemas.microsoft.com/office/drawing/2014/main" id="{36336BB0-1355-4B31-9FAE-3416FCABAAA0}"/>
              </a:ext>
            </a:extLst>
          </p:cNvPr>
          <p:cNvSpPr/>
          <p:nvPr/>
        </p:nvSpPr>
        <p:spPr>
          <a:xfrm>
            <a:off x="2683818" y="3494043"/>
            <a:ext cx="231571" cy="17040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69" name="Pijl: omlaag 68">
            <a:extLst>
              <a:ext uri="{FF2B5EF4-FFF2-40B4-BE49-F238E27FC236}">
                <a16:creationId xmlns:a16="http://schemas.microsoft.com/office/drawing/2014/main" id="{0ACA860F-3533-474E-BD51-F5C6B3ADA821}"/>
              </a:ext>
            </a:extLst>
          </p:cNvPr>
          <p:cNvSpPr/>
          <p:nvPr/>
        </p:nvSpPr>
        <p:spPr>
          <a:xfrm>
            <a:off x="7163790" y="4448863"/>
            <a:ext cx="231571" cy="17040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70" name="Pijl: omlaag 69">
            <a:extLst>
              <a:ext uri="{FF2B5EF4-FFF2-40B4-BE49-F238E27FC236}">
                <a16:creationId xmlns:a16="http://schemas.microsoft.com/office/drawing/2014/main" id="{E19C3369-E557-46FB-8948-3D8A0CD82DDC}"/>
              </a:ext>
            </a:extLst>
          </p:cNvPr>
          <p:cNvSpPr/>
          <p:nvPr/>
        </p:nvSpPr>
        <p:spPr>
          <a:xfrm>
            <a:off x="7173690" y="4957524"/>
            <a:ext cx="231571" cy="17040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71" name="Pijl: omlaag 70">
            <a:extLst>
              <a:ext uri="{FF2B5EF4-FFF2-40B4-BE49-F238E27FC236}">
                <a16:creationId xmlns:a16="http://schemas.microsoft.com/office/drawing/2014/main" id="{F9967F81-11E0-4BE6-A672-E009CEFAD99E}"/>
              </a:ext>
            </a:extLst>
          </p:cNvPr>
          <p:cNvSpPr/>
          <p:nvPr/>
        </p:nvSpPr>
        <p:spPr>
          <a:xfrm rot="16200000">
            <a:off x="3843426" y="3729404"/>
            <a:ext cx="170405" cy="65141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72" name="Pijl: omlaag 71">
            <a:extLst>
              <a:ext uri="{FF2B5EF4-FFF2-40B4-BE49-F238E27FC236}">
                <a16:creationId xmlns:a16="http://schemas.microsoft.com/office/drawing/2014/main" id="{FF0ADBA6-817C-47D2-9C17-72032DB88599}"/>
              </a:ext>
            </a:extLst>
          </p:cNvPr>
          <p:cNvSpPr/>
          <p:nvPr/>
        </p:nvSpPr>
        <p:spPr>
          <a:xfrm rot="16200000">
            <a:off x="6098875" y="3729143"/>
            <a:ext cx="170405" cy="65141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73" name="Pijl: omlaag 72">
            <a:extLst>
              <a:ext uri="{FF2B5EF4-FFF2-40B4-BE49-F238E27FC236}">
                <a16:creationId xmlns:a16="http://schemas.microsoft.com/office/drawing/2014/main" id="{F90F0E34-2264-4A5A-A728-5A74A17B97AD}"/>
              </a:ext>
            </a:extLst>
          </p:cNvPr>
          <p:cNvSpPr/>
          <p:nvPr/>
        </p:nvSpPr>
        <p:spPr>
          <a:xfrm rot="5400000">
            <a:off x="4927349" y="2872630"/>
            <a:ext cx="245260" cy="447105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74" name="Pijl: omlaag 73">
            <a:extLst>
              <a:ext uri="{FF2B5EF4-FFF2-40B4-BE49-F238E27FC236}">
                <a16:creationId xmlns:a16="http://schemas.microsoft.com/office/drawing/2014/main" id="{F0672ED7-C227-41CE-8F2C-2B04155538E5}"/>
              </a:ext>
            </a:extLst>
          </p:cNvPr>
          <p:cNvSpPr/>
          <p:nvPr/>
        </p:nvSpPr>
        <p:spPr>
          <a:xfrm>
            <a:off x="2642250" y="5112210"/>
            <a:ext cx="273133" cy="24141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75" name="Pijl: omlaag 74">
            <a:extLst>
              <a:ext uri="{FF2B5EF4-FFF2-40B4-BE49-F238E27FC236}">
                <a16:creationId xmlns:a16="http://schemas.microsoft.com/office/drawing/2014/main" id="{8511EE23-D292-4E27-BA1F-2D2D2CD7000E}"/>
              </a:ext>
            </a:extLst>
          </p:cNvPr>
          <p:cNvSpPr/>
          <p:nvPr/>
        </p:nvSpPr>
        <p:spPr>
          <a:xfrm>
            <a:off x="2642250" y="5631862"/>
            <a:ext cx="231570" cy="22694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6: Condities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31272" y="2265950"/>
            <a:ext cx="1097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2.6 Geneste condities.</a:t>
            </a:r>
          </a:p>
          <a:p>
            <a:endParaRPr lang="nl-BE" dirty="0"/>
          </a:p>
          <a:p>
            <a:r>
              <a:rPr lang="nl-NL" dirty="0"/>
              <a:t>Een </a:t>
            </a:r>
            <a:r>
              <a:rPr lang="nl-NL" dirty="0" err="1"/>
              <a:t>if</a:t>
            </a:r>
            <a:r>
              <a:rPr lang="nl-NL" dirty="0"/>
              <a:t>-statement binnen een codeblok in een ander </a:t>
            </a:r>
            <a:r>
              <a:rPr lang="nl-NL" dirty="0" err="1"/>
              <a:t>if</a:t>
            </a:r>
            <a:r>
              <a:rPr lang="nl-NL" dirty="0"/>
              <a:t>-statement.</a:t>
            </a:r>
          </a:p>
          <a:p>
            <a:pPr lvl="5"/>
            <a:endParaRPr lang="nl-NL" dirty="0"/>
          </a:p>
          <a:p>
            <a:r>
              <a:rPr lang="nl-NL" dirty="0"/>
              <a:t>Voorbeeld:		x = 41</a:t>
            </a:r>
          </a:p>
          <a:p>
            <a:pPr lvl="6"/>
            <a:r>
              <a:rPr lang="nl-NL" dirty="0" err="1"/>
              <a:t>if</a:t>
            </a:r>
            <a:r>
              <a:rPr lang="nl-NL" dirty="0"/>
              <a:t> x%7 == 0:</a:t>
            </a:r>
          </a:p>
          <a:p>
            <a:pPr lvl="7"/>
            <a:r>
              <a:rPr lang="nl-NL" b="1" dirty="0"/>
              <a:t># --- Hier begint een genest blok code ---</a:t>
            </a:r>
          </a:p>
          <a:p>
            <a:pPr lvl="7"/>
            <a:r>
              <a:rPr lang="nl-NL" dirty="0" err="1"/>
              <a:t>if</a:t>
            </a:r>
            <a:r>
              <a:rPr lang="nl-NL" dirty="0"/>
              <a:t> x%11 == 0:</a:t>
            </a:r>
          </a:p>
          <a:p>
            <a:pPr lvl="8"/>
            <a:r>
              <a:rPr lang="nl-NL" dirty="0"/>
              <a:t>print( x, "is deelbaar door 7 en 11." )</a:t>
            </a:r>
          </a:p>
          <a:p>
            <a:pPr lvl="7"/>
            <a:r>
              <a:rPr lang="nl-NL" dirty="0" err="1"/>
              <a:t>else</a:t>
            </a:r>
            <a:r>
              <a:rPr lang="nl-NL" dirty="0"/>
              <a:t>:</a:t>
            </a:r>
          </a:p>
          <a:p>
            <a:pPr lvl="8"/>
            <a:r>
              <a:rPr lang="nl-NL" dirty="0"/>
              <a:t>print( x, "is deelbaar door 7, maar niet door 11." )</a:t>
            </a:r>
          </a:p>
          <a:p>
            <a:pPr lvl="7"/>
            <a:r>
              <a:rPr lang="nl-NL" b="1" dirty="0"/>
              <a:t># --- Hier eindigt een genest blok code ---</a:t>
            </a:r>
          </a:p>
          <a:p>
            <a:pPr lvl="6"/>
            <a:r>
              <a:rPr lang="nl-NL" dirty="0" err="1"/>
              <a:t>elif</a:t>
            </a:r>
            <a:r>
              <a:rPr lang="nl-NL" dirty="0"/>
              <a:t> x%11 == 0:</a:t>
            </a:r>
          </a:p>
          <a:p>
            <a:pPr lvl="7"/>
            <a:r>
              <a:rPr lang="nl-NL" dirty="0"/>
              <a:t>print( x, "is deelbaar door 11, maar niet door 7." )</a:t>
            </a:r>
          </a:p>
          <a:p>
            <a:pPr lvl="6"/>
            <a:r>
              <a:rPr lang="nl-NL" dirty="0" err="1"/>
              <a:t>else</a:t>
            </a:r>
            <a:r>
              <a:rPr lang="nl-NL" dirty="0"/>
              <a:t>:</a:t>
            </a:r>
          </a:p>
          <a:p>
            <a:pPr lvl="7"/>
            <a:r>
              <a:rPr lang="nl-NL" dirty="0"/>
              <a:t>print( x, "is niet deelbaar door 7 of 11." 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2" y="1745674"/>
            <a:ext cx="3871357" cy="534388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Hoofdstuk 6: Condities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31272" y="2265950"/>
            <a:ext cx="387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2.6 Geneste condities - stroomschema.</a:t>
            </a:r>
          </a:p>
          <a:p>
            <a:endParaRPr lang="nl-BE" dirty="0"/>
          </a:p>
          <a:p>
            <a:r>
              <a:rPr lang="nl-BE" dirty="0"/>
              <a:t>Zie ook handleiding pagina 63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26C8E71-451E-4A2E-B3CA-A65E787A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384" y="1407886"/>
            <a:ext cx="4689303" cy="5371383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DA2910E-E4F9-4815-9D40-4CAB63EB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636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6: Condities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903843" y="2280062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2.6 Geneste condities – pseudo-code.</a:t>
            </a:r>
          </a:p>
          <a:p>
            <a:endParaRPr lang="nl-BE" dirty="0"/>
          </a:p>
          <a:p>
            <a:pPr lvl="4"/>
            <a:r>
              <a:rPr lang="nl-BE" dirty="0"/>
              <a:t>x=41</a:t>
            </a:r>
          </a:p>
          <a:p>
            <a:pPr lvl="4"/>
            <a:r>
              <a:rPr lang="nl-BE" dirty="0" err="1"/>
              <a:t>if</a:t>
            </a:r>
            <a:r>
              <a:rPr lang="nl-BE" dirty="0"/>
              <a:t> x </a:t>
            </a:r>
            <a:r>
              <a:rPr lang="nl-BE" dirty="0" err="1"/>
              <a:t>mod</a:t>
            </a:r>
            <a:r>
              <a:rPr lang="nl-BE" dirty="0"/>
              <a:t> 7 == 0</a:t>
            </a:r>
          </a:p>
          <a:p>
            <a:pPr lvl="4"/>
            <a:r>
              <a:rPr lang="nl-BE" dirty="0"/>
              <a:t>	</a:t>
            </a:r>
            <a:r>
              <a:rPr lang="nl-BE" dirty="0" err="1"/>
              <a:t>if</a:t>
            </a:r>
            <a:r>
              <a:rPr lang="nl-BE" dirty="0"/>
              <a:t> x </a:t>
            </a:r>
            <a:r>
              <a:rPr lang="nl-BE" dirty="0" err="1"/>
              <a:t>mod</a:t>
            </a:r>
            <a:r>
              <a:rPr lang="nl-BE" dirty="0"/>
              <a:t> 11 == 0 </a:t>
            </a:r>
          </a:p>
          <a:p>
            <a:pPr lvl="4"/>
            <a:r>
              <a:rPr lang="nl-BE" dirty="0"/>
              <a:t>		print “deelbaar door 7 en 11”</a:t>
            </a:r>
          </a:p>
          <a:p>
            <a:pPr lvl="4"/>
            <a:r>
              <a:rPr lang="nl-BE" dirty="0"/>
              <a:t>	</a:t>
            </a:r>
            <a:r>
              <a:rPr lang="nl-BE" dirty="0" err="1"/>
              <a:t>else</a:t>
            </a:r>
            <a:endParaRPr lang="nl-BE" dirty="0"/>
          </a:p>
          <a:p>
            <a:pPr lvl="4"/>
            <a:r>
              <a:rPr lang="nl-BE" dirty="0"/>
              <a:t>		print “deelbaar door 7, niet door 11”</a:t>
            </a:r>
          </a:p>
          <a:p>
            <a:pPr lvl="4"/>
            <a:r>
              <a:rPr lang="nl-BE" dirty="0" err="1"/>
              <a:t>elif</a:t>
            </a:r>
            <a:r>
              <a:rPr lang="nl-BE" dirty="0"/>
              <a:t> x </a:t>
            </a:r>
            <a:r>
              <a:rPr lang="nl-BE" dirty="0" err="1"/>
              <a:t>mod</a:t>
            </a:r>
            <a:r>
              <a:rPr lang="nl-BE" dirty="0"/>
              <a:t> 11 == 0 </a:t>
            </a:r>
          </a:p>
          <a:p>
            <a:pPr lvl="4"/>
            <a:r>
              <a:rPr lang="nl-BE" dirty="0"/>
              <a:t>	print “deelbaar door 11, niet door 7”</a:t>
            </a:r>
          </a:p>
          <a:p>
            <a:pPr lvl="4"/>
            <a:r>
              <a:rPr lang="nl-BE" dirty="0" err="1"/>
              <a:t>else</a:t>
            </a:r>
            <a:endParaRPr lang="nl-BE" dirty="0"/>
          </a:p>
          <a:p>
            <a:pPr lvl="4"/>
            <a:r>
              <a:rPr lang="nl-BE" dirty="0"/>
              <a:t>	print “niet deelbaar door 7 en 11”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FDC099E-C818-4746-9364-1A956398A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890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6: Condities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903843" y="2280062"/>
            <a:ext cx="1097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2.6 Geneste condities – pseudo-code </a:t>
            </a:r>
            <a:r>
              <a:rPr lang="nl-BE" b="1" dirty="0"/>
              <a:t>met </a:t>
            </a:r>
            <a:r>
              <a:rPr lang="nl-BE" b="1" dirty="0" err="1"/>
              <a:t>elif</a:t>
            </a:r>
            <a:r>
              <a:rPr lang="nl-BE" b="1" dirty="0"/>
              <a:t> in plaats van geneste </a:t>
            </a:r>
            <a:r>
              <a:rPr lang="nl-BE" b="1" dirty="0" err="1"/>
              <a:t>if</a:t>
            </a:r>
            <a:r>
              <a:rPr lang="nl-BE" dirty="0"/>
              <a:t>.</a:t>
            </a:r>
          </a:p>
          <a:p>
            <a:endParaRPr lang="nl-BE" dirty="0"/>
          </a:p>
          <a:p>
            <a:pPr lvl="4"/>
            <a:r>
              <a:rPr lang="nl-BE" dirty="0"/>
              <a:t>x=41</a:t>
            </a:r>
          </a:p>
          <a:p>
            <a:pPr lvl="4"/>
            <a:r>
              <a:rPr lang="nl-BE" dirty="0" err="1"/>
              <a:t>if</a:t>
            </a:r>
            <a:r>
              <a:rPr lang="nl-BE" dirty="0"/>
              <a:t> x </a:t>
            </a:r>
            <a:r>
              <a:rPr lang="nl-BE" dirty="0" err="1"/>
              <a:t>mod</a:t>
            </a:r>
            <a:r>
              <a:rPr lang="nl-BE" dirty="0"/>
              <a:t> 7 == 0 </a:t>
            </a:r>
            <a:r>
              <a:rPr lang="nl-BE" b="1" dirty="0"/>
              <a:t>AND</a:t>
            </a:r>
            <a:r>
              <a:rPr lang="nl-BE" dirty="0"/>
              <a:t> x </a:t>
            </a:r>
            <a:r>
              <a:rPr lang="nl-BE" dirty="0" err="1"/>
              <a:t>mod</a:t>
            </a:r>
            <a:r>
              <a:rPr lang="nl-BE" dirty="0"/>
              <a:t> 11 == 0 </a:t>
            </a:r>
          </a:p>
          <a:p>
            <a:pPr lvl="4"/>
            <a:r>
              <a:rPr lang="nl-BE" dirty="0"/>
              <a:t>	print “deelbaar door 7 en 11”</a:t>
            </a:r>
          </a:p>
          <a:p>
            <a:pPr lvl="4"/>
            <a:r>
              <a:rPr lang="nl-BE" dirty="0" err="1"/>
              <a:t>elif</a:t>
            </a:r>
            <a:r>
              <a:rPr lang="nl-BE" dirty="0"/>
              <a:t> x </a:t>
            </a:r>
            <a:r>
              <a:rPr lang="nl-BE" dirty="0" err="1"/>
              <a:t>mod</a:t>
            </a:r>
            <a:r>
              <a:rPr lang="nl-BE" dirty="0"/>
              <a:t> 7 == 0 </a:t>
            </a:r>
          </a:p>
          <a:p>
            <a:pPr lvl="4"/>
            <a:r>
              <a:rPr lang="nl-BE" dirty="0"/>
              <a:t>	print “deelbaar door 7, niet door 11”</a:t>
            </a:r>
          </a:p>
          <a:p>
            <a:pPr lvl="4"/>
            <a:r>
              <a:rPr lang="nl-BE" dirty="0" err="1"/>
              <a:t>elif</a:t>
            </a:r>
            <a:r>
              <a:rPr lang="nl-BE" dirty="0"/>
              <a:t> x </a:t>
            </a:r>
            <a:r>
              <a:rPr lang="nl-BE" dirty="0" err="1"/>
              <a:t>mod</a:t>
            </a:r>
            <a:r>
              <a:rPr lang="nl-BE" dirty="0"/>
              <a:t> 11 == 0</a:t>
            </a:r>
          </a:p>
          <a:p>
            <a:pPr lvl="4"/>
            <a:r>
              <a:rPr lang="nl-BE" dirty="0"/>
              <a:t>	print “deelbaar door 11, niet door 7”</a:t>
            </a:r>
          </a:p>
          <a:p>
            <a:pPr lvl="4"/>
            <a:r>
              <a:rPr lang="nl-BE" dirty="0" err="1"/>
              <a:t>else</a:t>
            </a:r>
            <a:r>
              <a:rPr lang="nl-BE" dirty="0"/>
              <a:t> </a:t>
            </a:r>
          </a:p>
          <a:p>
            <a:pPr lvl="4"/>
            <a:r>
              <a:rPr lang="nl-BE" dirty="0"/>
              <a:t>	print “niet deelbaar door 7 en 11”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6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6: Condities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31272" y="2265950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Oefening: meer-weg condities – mosselfestijn 3 soorten korting </a:t>
            </a:r>
          </a:p>
          <a:p>
            <a:endParaRPr lang="nl-BE" u="sng" dirty="0"/>
          </a:p>
          <a:p>
            <a:r>
              <a:rPr lang="nl-BE" dirty="0"/>
              <a:t>Verder werken op oefening mosselfestijn </a:t>
            </a:r>
            <a:r>
              <a:rPr lang="nl-BE" dirty="0">
                <a:sym typeface="Wingdings" panose="05000000000000000000" pitchFamily="2" charset="2"/>
              </a:rPr>
              <a:t> bereken korting</a:t>
            </a:r>
            <a:endParaRPr lang="nl-BE" dirty="0"/>
          </a:p>
          <a:p>
            <a:endParaRPr lang="nl-BE" dirty="0"/>
          </a:p>
          <a:p>
            <a:r>
              <a:rPr lang="nl-BE" dirty="0"/>
              <a:t>Indien minstens 2 mosselen-friet dan kennen we volgende korting toe:</a:t>
            </a:r>
          </a:p>
          <a:p>
            <a:r>
              <a:rPr lang="nl-BE" dirty="0"/>
              <a:t>	indien </a:t>
            </a:r>
            <a:r>
              <a:rPr lang="nl-BE" dirty="0" err="1"/>
              <a:t>te_betalen_bedrag</a:t>
            </a:r>
            <a:r>
              <a:rPr lang="nl-BE" dirty="0"/>
              <a:t> groter of gelijk aan 150,</a:t>
            </a:r>
          </a:p>
          <a:p>
            <a:r>
              <a:rPr lang="nl-BE" dirty="0"/>
              <a:t>		dan geven we 20€ korting</a:t>
            </a:r>
          </a:p>
          <a:p>
            <a:r>
              <a:rPr lang="nl-BE" dirty="0"/>
              <a:t>	indien </a:t>
            </a:r>
            <a:r>
              <a:rPr lang="nl-BE" dirty="0" err="1"/>
              <a:t>te_betalen_bedrag</a:t>
            </a:r>
            <a:r>
              <a:rPr lang="nl-BE" dirty="0"/>
              <a:t> groter of gelijk aan 100, </a:t>
            </a:r>
          </a:p>
          <a:p>
            <a:r>
              <a:rPr lang="nl-BE" dirty="0"/>
              <a:t>		dan geven we 10€ korting</a:t>
            </a:r>
          </a:p>
          <a:p>
            <a:r>
              <a:rPr lang="nl-BE" dirty="0"/>
              <a:t>	indien </a:t>
            </a:r>
            <a:r>
              <a:rPr lang="nl-BE" dirty="0" err="1"/>
              <a:t>te_betalen_bedrag</a:t>
            </a:r>
            <a:r>
              <a:rPr lang="nl-BE" dirty="0"/>
              <a:t> groter of gelijk aan  50, </a:t>
            </a:r>
          </a:p>
          <a:p>
            <a:r>
              <a:rPr lang="nl-BE" dirty="0"/>
              <a:t>		dan geven we   5€ korting</a:t>
            </a:r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6: Condities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31272" y="226595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Oefening: meer-weg condities - mosselfestijn 3 soorten korting </a:t>
            </a:r>
            <a:r>
              <a:rPr lang="nl-BE" b="1" u="sng" dirty="0"/>
              <a:t>- pseudocode met geneste </a:t>
            </a:r>
            <a:r>
              <a:rPr lang="nl-BE" b="1" u="sng" dirty="0" err="1"/>
              <a:t>if</a:t>
            </a:r>
            <a:endParaRPr lang="nl-BE" b="1" u="sng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2CD99899-4198-44EC-90DB-60000DFD0278}"/>
              </a:ext>
            </a:extLst>
          </p:cNvPr>
          <p:cNvSpPr txBox="1"/>
          <p:nvPr/>
        </p:nvSpPr>
        <p:spPr>
          <a:xfrm>
            <a:off x="831272" y="2642457"/>
            <a:ext cx="5181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als </a:t>
            </a:r>
            <a:r>
              <a:rPr lang="nl-BE" dirty="0" err="1"/>
              <a:t>aantal_mosselen</a:t>
            </a:r>
            <a:r>
              <a:rPr lang="nl-BE" dirty="0"/>
              <a:t>-friet groter of gelijk aan 2</a:t>
            </a:r>
          </a:p>
          <a:p>
            <a:pPr lvl="1"/>
            <a:r>
              <a:rPr lang="nl-BE" dirty="0"/>
              <a:t>dan</a:t>
            </a:r>
          </a:p>
          <a:p>
            <a:pPr lvl="1"/>
            <a:r>
              <a:rPr lang="nl-BE" dirty="0"/>
              <a:t>als </a:t>
            </a:r>
            <a:r>
              <a:rPr lang="nl-BE" dirty="0" err="1"/>
              <a:t>te_betalen_bedrag</a:t>
            </a:r>
            <a:r>
              <a:rPr lang="nl-BE" dirty="0"/>
              <a:t> groter of gelijk aan 150,</a:t>
            </a:r>
          </a:p>
          <a:p>
            <a:pPr lvl="2"/>
            <a:r>
              <a:rPr lang="nl-BE" dirty="0"/>
              <a:t>dan bereken 20€ korting</a:t>
            </a:r>
          </a:p>
          <a:p>
            <a:pPr lvl="1"/>
            <a:r>
              <a:rPr lang="nl-BE" dirty="0"/>
              <a:t>als </a:t>
            </a:r>
            <a:r>
              <a:rPr lang="nl-BE" dirty="0" err="1"/>
              <a:t>te_betalen_bedrag</a:t>
            </a:r>
            <a:r>
              <a:rPr lang="nl-BE" dirty="0"/>
              <a:t> groter of gelijk aan 100,</a:t>
            </a:r>
          </a:p>
          <a:p>
            <a:pPr lvl="2"/>
            <a:r>
              <a:rPr lang="nl-BE" dirty="0"/>
              <a:t>dan bereken 12€ korting</a:t>
            </a:r>
          </a:p>
          <a:p>
            <a:pPr lvl="1"/>
            <a:r>
              <a:rPr lang="nl-BE" dirty="0"/>
              <a:t>als </a:t>
            </a:r>
            <a:r>
              <a:rPr lang="nl-BE" dirty="0" err="1"/>
              <a:t>te_betalen_bedrag</a:t>
            </a:r>
            <a:r>
              <a:rPr lang="nl-BE" dirty="0"/>
              <a:t> groter of gelijk aan 50,</a:t>
            </a:r>
          </a:p>
          <a:p>
            <a:pPr lvl="2"/>
            <a:r>
              <a:rPr lang="nl-BE" dirty="0"/>
              <a:t>dan bereken 5€ korting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80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6: Condities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31272" y="2264753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Oefening: meer-weg condities - mosselfestijn 3 soorten korting - </a:t>
            </a:r>
            <a:r>
              <a:rPr lang="nl-BE" b="1" u="sng" dirty="0"/>
              <a:t>pseudocode met </a:t>
            </a:r>
            <a:r>
              <a:rPr lang="nl-BE" b="1" u="sng" dirty="0" err="1"/>
              <a:t>elif</a:t>
            </a:r>
            <a:endParaRPr lang="nl-BE" b="1" u="sng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003EF3D-6A8C-4B1D-8227-E18CFF2F16CC}"/>
              </a:ext>
            </a:extLst>
          </p:cNvPr>
          <p:cNvSpPr txBox="1"/>
          <p:nvPr/>
        </p:nvSpPr>
        <p:spPr>
          <a:xfrm>
            <a:off x="831272" y="2634085"/>
            <a:ext cx="1097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als </a:t>
            </a:r>
            <a:r>
              <a:rPr lang="nl-BE" dirty="0" err="1"/>
              <a:t>aantal_mosselen</a:t>
            </a:r>
            <a:r>
              <a:rPr lang="nl-BE" dirty="0"/>
              <a:t>-friet groter of gelijk aan 2 EN </a:t>
            </a:r>
            <a:r>
              <a:rPr lang="nl-BE" dirty="0" err="1"/>
              <a:t>te_betalen_bedrag</a:t>
            </a:r>
            <a:r>
              <a:rPr lang="nl-BE" dirty="0"/>
              <a:t> groter of gelijk aan 150,</a:t>
            </a:r>
          </a:p>
          <a:p>
            <a:pPr lvl="1"/>
            <a:r>
              <a:rPr lang="nl-BE" dirty="0"/>
              <a:t>dan bereken 20€ korting</a:t>
            </a:r>
          </a:p>
          <a:p>
            <a:r>
              <a:rPr lang="nl-BE" dirty="0"/>
              <a:t>anders als </a:t>
            </a:r>
            <a:r>
              <a:rPr lang="nl-BE" dirty="0" err="1"/>
              <a:t>aantal_mosselen</a:t>
            </a:r>
            <a:r>
              <a:rPr lang="nl-BE" dirty="0"/>
              <a:t>-friet groter of gelijk aan 2 EN </a:t>
            </a:r>
            <a:r>
              <a:rPr lang="nl-BE" dirty="0" err="1"/>
              <a:t>te_betalen_bedrag</a:t>
            </a:r>
            <a:r>
              <a:rPr lang="nl-BE" dirty="0"/>
              <a:t> groter of gelijk aan 100</a:t>
            </a:r>
          </a:p>
          <a:p>
            <a:pPr lvl="1"/>
            <a:r>
              <a:rPr lang="nl-BE" dirty="0"/>
              <a:t>dan bereken 12€ korting</a:t>
            </a:r>
          </a:p>
          <a:p>
            <a:r>
              <a:rPr lang="nl-BE" dirty="0"/>
              <a:t>anders als </a:t>
            </a:r>
            <a:r>
              <a:rPr lang="nl-BE" dirty="0" err="1"/>
              <a:t>aantal_mosselen</a:t>
            </a:r>
            <a:r>
              <a:rPr lang="nl-BE" dirty="0"/>
              <a:t>-friet groter of gelijk aan 2 EN als </a:t>
            </a:r>
            <a:r>
              <a:rPr lang="nl-BE" dirty="0" err="1"/>
              <a:t>te_betalen_bedrag</a:t>
            </a:r>
            <a:r>
              <a:rPr lang="nl-BE" dirty="0"/>
              <a:t> groter of gelijk aan 50,</a:t>
            </a:r>
          </a:p>
          <a:p>
            <a:pPr lvl="1"/>
            <a:r>
              <a:rPr lang="nl-BE" dirty="0"/>
              <a:t>dan bereken 5€ korting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61562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2AD73069-D6A6-4BDA-893A-2F8816548D18}" vid="{CF1DFE62-08C1-4EA8-8B15-7BF098099C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</TotalTime>
  <Words>701</Words>
  <Application>Microsoft Office PowerPoint</Application>
  <PresentationFormat>Breedbeeld</PresentationFormat>
  <Paragraphs>172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Thema1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to program: python</dc:title>
  <dc:creator>Ron Van Engeland</dc:creator>
  <cp:lastModifiedBy>Ron Van Engeland</cp:lastModifiedBy>
  <cp:revision>88</cp:revision>
  <dcterms:created xsi:type="dcterms:W3CDTF">2019-09-25T13:38:49Z</dcterms:created>
  <dcterms:modified xsi:type="dcterms:W3CDTF">2019-10-03T14:26:11Z</dcterms:modified>
</cp:coreProperties>
</file>