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72" r:id="rId2"/>
    <p:sldId id="273" r:id="rId3"/>
    <p:sldId id="284" r:id="rId4"/>
    <p:sldId id="274" r:id="rId5"/>
    <p:sldId id="275" r:id="rId6"/>
    <p:sldId id="276" r:id="rId7"/>
    <p:sldId id="285" r:id="rId8"/>
    <p:sldId id="286" r:id="rId9"/>
    <p:sldId id="277" r:id="rId10"/>
    <p:sldId id="287" r:id="rId11"/>
    <p:sldId id="288" r:id="rId12"/>
    <p:sldId id="278" r:id="rId13"/>
    <p:sldId id="279" r:id="rId14"/>
    <p:sldId id="280" r:id="rId15"/>
    <p:sldId id="281" r:id="rId16"/>
    <p:sldId id="282" r:id="rId17"/>
    <p:sldId id="283" r:id="rId18"/>
    <p:sldId id="289" r:id="rId19"/>
    <p:sldId id="291" r:id="rId20"/>
    <p:sldId id="290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MEETING_2&amp;3_1FEB&amp;15FEB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Nitin D. Patwari</a:t>
            </a:r>
          </a:p>
          <a:p>
            <a:pPr marL="457200" indent="-457200">
              <a:buFontTx/>
              <a:buChar char="-"/>
            </a:pPr>
            <a:r>
              <a:rPr lang="en-IN" dirty="0" smtClean="0"/>
              <a:t>Anjul </a:t>
            </a:r>
            <a:r>
              <a:rPr lang="en-IN" dirty="0" err="1" smtClean="0"/>
              <a:t>Srivastavs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Overlap Free Karatsuba (OKA)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105" y="2222407"/>
            <a:ext cx="5591175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542" y="4655126"/>
            <a:ext cx="54483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61" y="2218509"/>
            <a:ext cx="4951144" cy="386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7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Overlap Free Karatsuba (OKA)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693" y="2150165"/>
            <a:ext cx="6897894" cy="126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2767"/>
          <a:stretch/>
        </p:blipFill>
        <p:spPr>
          <a:xfrm>
            <a:off x="2689390" y="3714017"/>
            <a:ext cx="5611756" cy="22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0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Area and Delay for </a:t>
            </a:r>
            <a:r>
              <a:rPr lang="en-US" dirty="0" smtClean="0"/>
              <a:t>OKA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KA</a:t>
            </a:r>
            <a:r>
              <a:rPr lang="pt-BR" baseline="-25000" dirty="0"/>
              <a:t>XOR</a:t>
            </a:r>
            <a:r>
              <a:rPr lang="pt-BR" dirty="0"/>
              <a:t>(n) = 6 n</a:t>
            </a:r>
            <a:r>
              <a:rPr lang="pt-BR" baseline="30000" dirty="0"/>
              <a:t>log</a:t>
            </a:r>
            <a:r>
              <a:rPr lang="pt-BR" baseline="-25000" dirty="0"/>
              <a:t>2</a:t>
            </a:r>
            <a:r>
              <a:rPr lang="pt-BR" baseline="30000" dirty="0"/>
              <a:t>(3)</a:t>
            </a:r>
            <a:r>
              <a:rPr lang="pt-BR" dirty="0"/>
              <a:t> − 8n + 2</a:t>
            </a:r>
          </a:p>
          <a:p>
            <a:r>
              <a:rPr lang="pt-BR" dirty="0"/>
              <a:t>KA</a:t>
            </a:r>
            <a:r>
              <a:rPr lang="pt-BR" baseline="-25000" dirty="0"/>
              <a:t>AND</a:t>
            </a:r>
            <a:r>
              <a:rPr lang="pt-BR" dirty="0"/>
              <a:t>(n) = n</a:t>
            </a:r>
            <a:r>
              <a:rPr lang="pt-BR" baseline="30000" dirty="0"/>
              <a:t>log</a:t>
            </a:r>
            <a:r>
              <a:rPr lang="pt-BR" baseline="-25000" dirty="0"/>
              <a:t>2</a:t>
            </a:r>
            <a:r>
              <a:rPr lang="pt-BR" baseline="30000" dirty="0"/>
              <a:t>(3)</a:t>
            </a:r>
            <a:r>
              <a:rPr lang="pt-BR" dirty="0"/>
              <a:t> </a:t>
            </a:r>
          </a:p>
          <a:p>
            <a:r>
              <a:rPr lang="pt-BR" dirty="0"/>
              <a:t>Number of Gates = KA</a:t>
            </a:r>
            <a:r>
              <a:rPr lang="pt-BR" baseline="-25000" dirty="0"/>
              <a:t>XOR</a:t>
            </a:r>
            <a:r>
              <a:rPr lang="pt-BR" dirty="0"/>
              <a:t>(n) + KA</a:t>
            </a:r>
            <a:r>
              <a:rPr lang="pt-BR" baseline="-25000" dirty="0"/>
              <a:t>AND</a:t>
            </a:r>
            <a:r>
              <a:rPr lang="pt-BR" dirty="0"/>
              <a:t> (n) </a:t>
            </a:r>
          </a:p>
          <a:p>
            <a:r>
              <a:rPr lang="pt-BR" dirty="0"/>
              <a:t>T</a:t>
            </a:r>
            <a:r>
              <a:rPr lang="pt-BR" baseline="-25000" dirty="0"/>
              <a:t>KA</a:t>
            </a:r>
            <a:r>
              <a:rPr lang="pt-BR" dirty="0"/>
              <a:t>(n) = T</a:t>
            </a:r>
            <a:r>
              <a:rPr lang="pt-BR" baseline="-25000" dirty="0"/>
              <a:t>a</a:t>
            </a:r>
            <a:r>
              <a:rPr lang="pt-BR" dirty="0"/>
              <a:t> + ( </a:t>
            </a:r>
            <a:r>
              <a:rPr lang="pt-BR" dirty="0" smtClean="0"/>
              <a:t>2 </a:t>
            </a:r>
            <a:r>
              <a:rPr lang="pt-BR" dirty="0"/>
              <a:t>log</a:t>
            </a:r>
            <a:r>
              <a:rPr lang="pt-BR" baseline="-25000" dirty="0"/>
              <a:t>2</a:t>
            </a:r>
            <a:r>
              <a:rPr lang="pt-BR" dirty="0"/>
              <a:t>(n) − 1)T</a:t>
            </a:r>
            <a:r>
              <a:rPr lang="pt-BR" baseline="-25000" dirty="0"/>
              <a:t>x</a:t>
            </a:r>
            <a:r>
              <a:rPr lang="pt-BR" dirty="0"/>
              <a:t> 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64805"/>
              </p:ext>
            </p:extLst>
          </p:nvPr>
        </p:nvGraphicFramePr>
        <p:xfrm>
          <a:off x="609600" y="4199136"/>
          <a:ext cx="10802585" cy="15932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13878"/>
                <a:gridCol w="605454"/>
                <a:gridCol w="721374"/>
                <a:gridCol w="724841"/>
                <a:gridCol w="663415"/>
                <a:gridCol w="823125"/>
                <a:gridCol w="687985"/>
                <a:gridCol w="985516"/>
                <a:gridCol w="985652"/>
                <a:gridCol w="819397"/>
                <a:gridCol w="843148"/>
                <a:gridCol w="855023"/>
                <a:gridCol w="973777"/>
              </a:tblGrid>
              <a:tr h="476589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409</a:t>
                      </a:r>
                      <a:endParaRPr lang="en-US" dirty="0"/>
                    </a:p>
                  </a:txBody>
                  <a:tcPr/>
                </a:tc>
              </a:tr>
              <a:tr h="476589">
                <a:tc>
                  <a:txBody>
                    <a:bodyPr/>
                    <a:lstStyle/>
                    <a:p>
                      <a:r>
                        <a:rPr lang="en-IN" dirty="0" smtClean="0"/>
                        <a:t>No. of gates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37699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51576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93242</a:t>
                      </a:r>
                      <a:endParaRPr lang="en-US" dirty="0"/>
                    </a:p>
                  </a:txBody>
                  <a:tcPr/>
                </a:tc>
              </a:tr>
              <a:tr h="476589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KA 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Tg</a:t>
                      </a:r>
                      <a:r>
                        <a:rPr lang="en-US" baseline="0" dirty="0" smtClean="0"/>
                        <a:t>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13.078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14.697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15.185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15.728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16.289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17.3519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92213"/>
            <a:ext cx="10972800" cy="1143000"/>
          </a:xfrm>
        </p:spPr>
        <p:txBody>
          <a:bodyPr/>
          <a:lstStyle/>
          <a:p>
            <a:r>
              <a:rPr lang="en-IN" dirty="0" smtClean="0"/>
              <a:t>Plot: Number of gates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6776" r="7442" b="3946"/>
          <a:stretch/>
        </p:blipFill>
        <p:spPr>
          <a:xfrm>
            <a:off x="213755" y="2345849"/>
            <a:ext cx="6441846" cy="34849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810" y="2640515"/>
            <a:ext cx="38290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Plot: Number of </a:t>
            </a:r>
            <a:r>
              <a:rPr lang="en-IN" dirty="0" smtClean="0"/>
              <a:t>delay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t="6505" r="8277" b="3946"/>
          <a:stretch/>
        </p:blipFill>
        <p:spPr>
          <a:xfrm>
            <a:off x="217714" y="2398816"/>
            <a:ext cx="6339667" cy="35032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524" y="2759776"/>
            <a:ext cx="35718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5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of 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 Wrote python program to generate Verilog code for implementation of n bit CM.</a:t>
            </a:r>
          </a:p>
          <a:p>
            <a:r>
              <a:rPr lang="en-IN" dirty="0" smtClean="0"/>
              <a:t>2) wrote test-bench</a:t>
            </a:r>
          </a:p>
          <a:p>
            <a:r>
              <a:rPr lang="en-IN" dirty="0" smtClean="0"/>
              <a:t>3) Compared the output with result of online calculator</a:t>
            </a:r>
          </a:p>
          <a:p>
            <a:pPr marL="0" indent="0">
              <a:buNone/>
            </a:pPr>
            <a:r>
              <a:rPr lang="en-IN" dirty="0"/>
              <a:t>	(http://</a:t>
            </a:r>
            <a:r>
              <a:rPr lang="en-IN" dirty="0" smtClean="0"/>
              <a:t>www.ee.unb.ca/cgi-bin/tervo/calc.pl)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8" y="4569427"/>
            <a:ext cx="2148479" cy="1380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88" y="4557552"/>
            <a:ext cx="1939345" cy="1403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3430" t="15940" r="813" b="28916"/>
          <a:stretch/>
        </p:blipFill>
        <p:spPr>
          <a:xfrm>
            <a:off x="5142233" y="4557552"/>
            <a:ext cx="2060446" cy="1403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8895" y="4580736"/>
            <a:ext cx="1905865" cy="1380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6660" y="4557553"/>
            <a:ext cx="1941102" cy="1403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2413697" y="5047013"/>
            <a:ext cx="397091" cy="3562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743865" y="5047013"/>
            <a:ext cx="397091" cy="3562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176325" y="5033161"/>
            <a:ext cx="397091" cy="3562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9553772" y="5019433"/>
            <a:ext cx="397091" cy="3562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2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</a:t>
            </a:r>
            <a:r>
              <a:rPr lang="en-IN" dirty="0" smtClean="0"/>
              <a:t>KA for n=2</a:t>
            </a:r>
            <a:r>
              <a:rPr lang="en-IN" baseline="30000" dirty="0" smtClean="0"/>
              <a:t>m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Wrote python program to generate Verilog code for implementation of n=2</a:t>
            </a:r>
            <a:r>
              <a:rPr lang="en-IN" baseline="30000" dirty="0"/>
              <a:t>m</a:t>
            </a:r>
            <a:r>
              <a:rPr lang="en-IN" dirty="0" smtClean="0"/>
              <a:t> </a:t>
            </a:r>
            <a:r>
              <a:rPr lang="en-IN" dirty="0"/>
              <a:t>bit </a:t>
            </a:r>
            <a:r>
              <a:rPr lang="en-IN" dirty="0" smtClean="0"/>
              <a:t>KA.</a:t>
            </a:r>
            <a:endParaRPr lang="en-IN" dirty="0"/>
          </a:p>
          <a:p>
            <a:r>
              <a:rPr lang="en-IN" dirty="0"/>
              <a:t>2) wrote test-bench</a:t>
            </a:r>
          </a:p>
          <a:p>
            <a:r>
              <a:rPr lang="en-IN" dirty="0"/>
              <a:t>3) Compared the output with result of online calculator</a:t>
            </a:r>
          </a:p>
          <a:p>
            <a:pPr marL="0" indent="0">
              <a:buNone/>
            </a:pPr>
            <a:r>
              <a:rPr lang="en-IN" dirty="0"/>
              <a:t>	(http://www.ee.unb.ca/cgi-bin/tervo/calc.pl)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8" y="4652552"/>
            <a:ext cx="2148479" cy="1380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38" y="4640677"/>
            <a:ext cx="1939345" cy="1403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3430" t="15940" r="813" b="28916"/>
          <a:stretch/>
        </p:blipFill>
        <p:spPr>
          <a:xfrm>
            <a:off x="5213483" y="4640677"/>
            <a:ext cx="2060446" cy="1403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0145" y="4663861"/>
            <a:ext cx="1905865" cy="1380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7910" y="4640678"/>
            <a:ext cx="1941102" cy="1403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2484947" y="5130138"/>
            <a:ext cx="397091" cy="3562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815115" y="5130138"/>
            <a:ext cx="397091" cy="3562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247575" y="5116286"/>
            <a:ext cx="397091" cy="3562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625022" y="5102558"/>
            <a:ext cx="397091" cy="3562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KA for 64 bit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" t="-259" r="4734" b="71581"/>
          <a:stretch/>
        </p:blipFill>
        <p:spPr>
          <a:xfrm>
            <a:off x="277091" y="2481942"/>
            <a:ext cx="11637818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29" y="272000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Work done between 1stFEB - 15thFEB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58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1791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odd number multiplicand KA implemented 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34"/>
          <a:stretch/>
        </p:blipFill>
        <p:spPr>
          <a:xfrm>
            <a:off x="526472" y="3294155"/>
            <a:ext cx="10533543" cy="1788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" y="2711329"/>
            <a:ext cx="44651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n={93, 131, 163, 193, 233, 283, 409}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7195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progress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964342"/>
              </p:ext>
            </p:extLst>
          </p:nvPr>
        </p:nvGraphicFramePr>
        <p:xfrm>
          <a:off x="554181" y="3098946"/>
          <a:ext cx="11028219" cy="3662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4932"/>
                <a:gridCol w="2148354"/>
                <a:gridCol w="3688008"/>
                <a:gridCol w="425692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r>
                        <a:rPr lang="en-IN" baseline="30000" dirty="0" smtClean="0"/>
                        <a:t>st </a:t>
                      </a:r>
                      <a:r>
                        <a:rPr lang="en-IN" baseline="0" dirty="0" smtClean="0"/>
                        <a:t>JAN to 18</a:t>
                      </a:r>
                      <a:r>
                        <a:rPr lang="en-IN" baseline="30000" dirty="0" smtClean="0"/>
                        <a:t>th</a:t>
                      </a:r>
                      <a:r>
                        <a:rPr lang="en-IN" baseline="0" dirty="0" smtClean="0"/>
                        <a:t> JAN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 through the papers</a:t>
                      </a:r>
                      <a:r>
                        <a:rPr lang="en-IN" baseline="0" dirty="0" smtClean="0"/>
                        <a:t> and decide the feasibility to implement them.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Studied</a:t>
                      </a:r>
                      <a:r>
                        <a:rPr lang="en-IN" baseline="0" dirty="0" smtClean="0"/>
                        <a:t> both the papers and overviewed the basic concepts required to understand the paper. Decided to implement paper [1] then [2].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r>
                        <a:rPr lang="en-IN" baseline="30000" dirty="0" smtClean="0"/>
                        <a:t>th</a:t>
                      </a:r>
                      <a:r>
                        <a:rPr lang="en-IN" dirty="0" smtClean="0"/>
                        <a:t> JAN to 1</a:t>
                      </a:r>
                      <a:r>
                        <a:rPr lang="en-IN" baseline="30000" dirty="0" smtClean="0"/>
                        <a:t>st</a:t>
                      </a:r>
                      <a:r>
                        <a:rPr lang="en-IN" dirty="0" smtClean="0"/>
                        <a:t> 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Implement</a:t>
                      </a:r>
                      <a:r>
                        <a:rPr lang="en-IN" baseline="0" dirty="0" smtClean="0"/>
                        <a:t> Karatsuba multiplier. 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Implemented Conventional multiplier.</a:t>
                      </a:r>
                    </a:p>
                    <a:p>
                      <a:r>
                        <a:rPr lang="en-IN" dirty="0" smtClean="0"/>
                        <a:t>Started</a:t>
                      </a:r>
                      <a:r>
                        <a:rPr lang="en-IN" baseline="0" dirty="0" smtClean="0"/>
                        <a:t> implementation of Karatsuba multiplier (completed for operands of the form n=2</a:t>
                      </a:r>
                      <a:r>
                        <a:rPr lang="en-IN" baseline="30000" dirty="0" smtClean="0"/>
                        <a:t>m</a:t>
                      </a:r>
                      <a:r>
                        <a:rPr lang="en-IN" baseline="0" dirty="0" smtClean="0"/>
                        <a:t>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r>
                        <a:rPr lang="en-IN" baseline="30000" dirty="0" smtClean="0"/>
                        <a:t>st</a:t>
                      </a:r>
                      <a:r>
                        <a:rPr lang="en-IN" dirty="0" smtClean="0"/>
                        <a:t> Feb to 15</a:t>
                      </a:r>
                      <a:r>
                        <a:rPr lang="en-IN" baseline="30000" dirty="0" smtClean="0"/>
                        <a:t>th</a:t>
                      </a:r>
                      <a:r>
                        <a:rPr lang="en-IN" dirty="0" smtClean="0"/>
                        <a:t> 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Implement</a:t>
                      </a:r>
                      <a:r>
                        <a:rPr lang="en-IN" baseline="0" dirty="0" smtClean="0"/>
                        <a:t> Karatsuba multiplier for n={93, 131, 163, 193, 233, 283, 409}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Done</a:t>
                      </a:r>
                      <a:r>
                        <a:rPr lang="en-IN" baseline="0" dirty="0" smtClean="0"/>
                        <a:t> i</a:t>
                      </a:r>
                      <a:r>
                        <a:rPr lang="en-IN" dirty="0" smtClean="0"/>
                        <a:t>mplementation of</a:t>
                      </a:r>
                      <a:r>
                        <a:rPr lang="en-IN" baseline="0" dirty="0" smtClean="0"/>
                        <a:t> Karatsuba multiplier for n={93, 131, 163, 193, 233, 283, 409}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983179"/>
            <a:ext cx="1097280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1] </a:t>
            </a:r>
            <a:r>
              <a:rPr lang="en-IN" dirty="0" smtClean="0"/>
              <a:t>An Efficient and High Speed Overlap Free Karatsuba Based Finite Field Multiplier for FGPA Implementation.</a:t>
            </a:r>
          </a:p>
          <a:p>
            <a:r>
              <a:rPr lang="en-IN" dirty="0"/>
              <a:t>2] </a:t>
            </a:r>
            <a:r>
              <a:rPr lang="en-IN" dirty="0" smtClean="0"/>
              <a:t>Cryptographic Accelerators for Digital Signature Based on Ed25519.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 for </a:t>
            </a:r>
            <a:r>
              <a:rPr lang="en-IN" dirty="0" smtClean="0"/>
              <a:t>233 </a:t>
            </a:r>
            <a:r>
              <a:rPr lang="en-IN" dirty="0"/>
              <a:t>bit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847665"/>
            <a:ext cx="10972801" cy="209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076" y="2208810"/>
            <a:ext cx="7730835" cy="1888177"/>
          </a:xfrm>
        </p:spPr>
        <p:txBody>
          <a:bodyPr>
            <a:noAutofit/>
          </a:bodyPr>
          <a:lstStyle/>
          <a:p>
            <a:r>
              <a:rPr lang="en-IN" sz="8000" dirty="0" smtClean="0"/>
              <a:t>THANK YOU 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314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936143"/>
              </p:ext>
            </p:extLst>
          </p:nvPr>
        </p:nvGraphicFramePr>
        <p:xfrm>
          <a:off x="601682" y="1151708"/>
          <a:ext cx="11028219" cy="16800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4932"/>
                <a:gridCol w="2148354"/>
                <a:gridCol w="3688008"/>
                <a:gridCol w="425692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567509">
                <a:tc>
                  <a:txBody>
                    <a:bodyPr/>
                    <a:lstStyle/>
                    <a:p>
                      <a:r>
                        <a:rPr lang="en-IN" dirty="0" smtClean="0"/>
                        <a:t>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15</a:t>
                      </a:r>
                      <a:r>
                        <a:rPr lang="en-IN" baseline="30000" dirty="0" smtClean="0"/>
                        <a:t>th </a:t>
                      </a:r>
                      <a:r>
                        <a:rPr lang="en-IN" baseline="0" dirty="0" smtClean="0"/>
                        <a:t>FEB to 1</a:t>
                      </a:r>
                      <a:r>
                        <a:rPr lang="en-IN" baseline="30000" dirty="0" smtClean="0"/>
                        <a:t>st</a:t>
                      </a:r>
                      <a:r>
                        <a:rPr lang="en-IN" baseline="0" dirty="0" smtClean="0"/>
                        <a:t>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Implementation of OKA and</a:t>
                      </a:r>
                      <a:r>
                        <a:rPr lang="en-IN" baseline="0" dirty="0" smtClean="0"/>
                        <a:t> OBS.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9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Previous Meeting Questions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 smtClean="0"/>
              <a:t>Explanation of Karatsuba Multiplier with an example.</a:t>
            </a:r>
          </a:p>
          <a:p>
            <a:pPr marL="514350" indent="-514350">
              <a:buAutoNum type="arabicParenR"/>
            </a:pPr>
            <a:r>
              <a:rPr lang="en-IN" dirty="0" smtClean="0"/>
              <a:t>How does the number of </a:t>
            </a:r>
            <a:r>
              <a:rPr lang="en-IN" dirty="0" err="1" smtClean="0"/>
              <a:t>Xor</a:t>
            </a:r>
            <a:r>
              <a:rPr lang="en-IN" dirty="0" smtClean="0"/>
              <a:t> gates in Karatsuba Multiplier and Overlap-free Karatsuba Multiplier same?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767"/>
          <a:stretch/>
        </p:blipFill>
        <p:spPr>
          <a:xfrm>
            <a:off x="6096000" y="3644426"/>
            <a:ext cx="5065197" cy="1996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2" y="3644426"/>
            <a:ext cx="4505827" cy="1996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5051" y="5786149"/>
            <a:ext cx="223256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KA 4bit Multiplier</a:t>
            </a:r>
            <a:endParaRPr lang="en-US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7752609" y="5786149"/>
            <a:ext cx="223256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OKA 4bit Multiplier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Conventional </a:t>
            </a:r>
            <a:r>
              <a:rPr lang="en-IN" dirty="0" smtClean="0"/>
              <a:t>Multiplier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Conventional Multiplier (CM)</a:t>
            </a:r>
          </a:p>
          <a:p>
            <a:pPr marL="0" indent="0">
              <a:buNone/>
            </a:pPr>
            <a:r>
              <a:rPr lang="en-IN" dirty="0"/>
              <a:t>e.g.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Effective polynomial representation</a:t>
            </a:r>
          </a:p>
          <a:p>
            <a:pPr marL="0" indent="0">
              <a:buNone/>
            </a:pPr>
            <a:r>
              <a:rPr lang="en-IN" dirty="0" smtClean="0"/>
              <a:t>e.g. </a:t>
            </a:r>
            <a:r>
              <a:rPr lang="en-US" dirty="0"/>
              <a:t>10100001=x7+x5+1</a:t>
            </a:r>
            <a:r>
              <a:rPr lang="en-US"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04" y="2820352"/>
            <a:ext cx="1971675" cy="2440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81" t="3839" r="38822" b="8081"/>
          <a:stretch/>
        </p:blipFill>
        <p:spPr>
          <a:xfrm>
            <a:off x="5367647" y="2820352"/>
            <a:ext cx="3241963" cy="258882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039595" y="3761904"/>
            <a:ext cx="451262" cy="3825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90739" y="3775156"/>
            <a:ext cx="12427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AND gate</a:t>
            </a:r>
            <a:endParaRPr lang="en-US" dirty="0" err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9290739" y="4598516"/>
            <a:ext cx="12427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XOR gate</a:t>
            </a:r>
            <a:endParaRPr lang="en-US" dirty="0" err="1" smtClean="0"/>
          </a:p>
        </p:txBody>
      </p:sp>
      <p:sp>
        <p:nvSpPr>
          <p:cNvPr id="11" name="Rounded Rectangle 10"/>
          <p:cNvSpPr/>
          <p:nvPr/>
        </p:nvSpPr>
        <p:spPr>
          <a:xfrm>
            <a:off x="7671460" y="3775155"/>
            <a:ext cx="368135" cy="95122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8039595" y="4598516"/>
            <a:ext cx="1251144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8455231" y="3860863"/>
            <a:ext cx="835508" cy="98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Area and Delay for CM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</a:t>
            </a:r>
            <a:r>
              <a:rPr lang="pt-BR" baseline="-25000" dirty="0"/>
              <a:t>XOR</a:t>
            </a:r>
            <a:r>
              <a:rPr lang="pt-BR" dirty="0"/>
              <a:t>(n) = (n − 1) </a:t>
            </a:r>
            <a:r>
              <a:rPr lang="pt-BR" baseline="30000" dirty="0" smtClean="0"/>
              <a:t>2</a:t>
            </a:r>
            <a:endParaRPr lang="pt-BR" dirty="0" smtClean="0"/>
          </a:p>
          <a:p>
            <a:r>
              <a:rPr lang="pt-BR" dirty="0" smtClean="0"/>
              <a:t>CA</a:t>
            </a:r>
            <a:r>
              <a:rPr lang="pt-BR" baseline="-25000" dirty="0" smtClean="0"/>
              <a:t>AND</a:t>
            </a:r>
            <a:r>
              <a:rPr lang="pt-BR" dirty="0" smtClean="0"/>
              <a:t> </a:t>
            </a:r>
            <a:r>
              <a:rPr lang="pt-BR" dirty="0"/>
              <a:t>(n) = (n) </a:t>
            </a:r>
            <a:r>
              <a:rPr lang="pt-BR" baseline="30000" dirty="0" smtClean="0"/>
              <a:t>2   </a:t>
            </a:r>
          </a:p>
          <a:p>
            <a:r>
              <a:rPr lang="pt-BR" dirty="0" smtClean="0"/>
              <a:t>Number of Gates = </a:t>
            </a:r>
            <a:r>
              <a:rPr lang="pt-BR" dirty="0"/>
              <a:t>CA</a:t>
            </a:r>
            <a:r>
              <a:rPr lang="pt-BR" baseline="-25000" dirty="0"/>
              <a:t>XOR</a:t>
            </a:r>
            <a:r>
              <a:rPr lang="pt-BR" dirty="0"/>
              <a:t>(n</a:t>
            </a:r>
            <a:r>
              <a:rPr lang="pt-BR" dirty="0" smtClean="0"/>
              <a:t>) + </a:t>
            </a:r>
            <a:r>
              <a:rPr lang="pt-BR" dirty="0"/>
              <a:t>CA</a:t>
            </a:r>
            <a:r>
              <a:rPr lang="pt-BR" baseline="-25000" dirty="0"/>
              <a:t>AND</a:t>
            </a:r>
            <a:r>
              <a:rPr lang="pt-BR" dirty="0"/>
              <a:t> (n)</a:t>
            </a:r>
            <a:endParaRPr lang="pt-BR" dirty="0" smtClean="0"/>
          </a:p>
          <a:p>
            <a:r>
              <a:rPr lang="en-US" dirty="0"/>
              <a:t>T</a:t>
            </a:r>
            <a:r>
              <a:rPr lang="en-US" baseline="-25000" dirty="0"/>
              <a:t>CA</a:t>
            </a:r>
            <a:r>
              <a:rPr lang="en-US" dirty="0"/>
              <a:t>(n) = T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 smtClean="0"/>
              <a:t>+ 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x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pt-BR" baseline="30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76064"/>
              </p:ext>
            </p:extLst>
          </p:nvPr>
        </p:nvGraphicFramePr>
        <p:xfrm>
          <a:off x="609600" y="4199136"/>
          <a:ext cx="10802585" cy="15932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13878"/>
                <a:gridCol w="605454"/>
                <a:gridCol w="721374"/>
                <a:gridCol w="724841"/>
                <a:gridCol w="663415"/>
                <a:gridCol w="823125"/>
                <a:gridCol w="687985"/>
                <a:gridCol w="985516"/>
                <a:gridCol w="985652"/>
                <a:gridCol w="819397"/>
                <a:gridCol w="843148"/>
                <a:gridCol w="855023"/>
                <a:gridCol w="973777"/>
              </a:tblGrid>
              <a:tr h="476589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409</a:t>
                      </a:r>
                      <a:endParaRPr lang="en-US" dirty="0"/>
                    </a:p>
                  </a:txBody>
                  <a:tcPr/>
                </a:tc>
              </a:tr>
              <a:tr h="476589">
                <a:tc>
                  <a:txBody>
                    <a:bodyPr/>
                    <a:lstStyle/>
                    <a:p>
                      <a:r>
                        <a:rPr lang="en-IN" dirty="0" smtClean="0"/>
                        <a:t>No. of gates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52813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108113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159613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333745</a:t>
                      </a:r>
                      <a:endParaRPr lang="en-US" dirty="0"/>
                    </a:p>
                  </a:txBody>
                  <a:tcPr/>
                </a:tc>
              </a:tr>
              <a:tr h="476589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CA 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Tg</a:t>
                      </a:r>
                      <a:r>
                        <a:rPr lang="en-US" baseline="0" dirty="0" smtClean="0"/>
                        <a:t>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7.53916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8.34873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8.5925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8.8642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9.1447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9.67595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Karatsuba </a:t>
            </a:r>
            <a:r>
              <a:rPr lang="en-IN" dirty="0" smtClean="0"/>
              <a:t>Multiplier (KA)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39369"/>
            <a:ext cx="4726122" cy="3403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412" y="2232491"/>
            <a:ext cx="4834245" cy="2047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412" y="4444171"/>
            <a:ext cx="4929249" cy="14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Karatsuba Multiplier (KA)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22" y="2036360"/>
            <a:ext cx="6934200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184"/>
          <a:stretch/>
        </p:blipFill>
        <p:spPr>
          <a:xfrm>
            <a:off x="1173375" y="3384466"/>
            <a:ext cx="5973893" cy="25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Area and Delay </a:t>
            </a:r>
            <a:r>
              <a:rPr lang="en-US" dirty="0" smtClean="0"/>
              <a:t>for KA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KA</a:t>
            </a:r>
            <a:r>
              <a:rPr lang="pt-BR" baseline="-25000" dirty="0"/>
              <a:t>XOR</a:t>
            </a:r>
            <a:r>
              <a:rPr lang="pt-BR" dirty="0"/>
              <a:t>(n) = 6 n</a:t>
            </a:r>
            <a:r>
              <a:rPr lang="pt-BR" baseline="30000" dirty="0"/>
              <a:t>log</a:t>
            </a:r>
            <a:r>
              <a:rPr lang="pt-BR" baseline="-25000" dirty="0"/>
              <a:t>2</a:t>
            </a:r>
            <a:r>
              <a:rPr lang="pt-BR" baseline="30000" dirty="0"/>
              <a:t>(3)</a:t>
            </a:r>
            <a:r>
              <a:rPr lang="pt-BR" dirty="0"/>
              <a:t> − 8n + </a:t>
            </a:r>
            <a:r>
              <a:rPr lang="pt-BR" dirty="0" smtClean="0"/>
              <a:t>2</a:t>
            </a:r>
          </a:p>
          <a:p>
            <a:r>
              <a:rPr lang="pt-BR" dirty="0" smtClean="0"/>
              <a:t>KA</a:t>
            </a:r>
            <a:r>
              <a:rPr lang="pt-BR" baseline="-25000" dirty="0" smtClean="0"/>
              <a:t>AND</a:t>
            </a:r>
            <a:r>
              <a:rPr lang="pt-BR" dirty="0" smtClean="0"/>
              <a:t>(n</a:t>
            </a:r>
            <a:r>
              <a:rPr lang="pt-BR" dirty="0"/>
              <a:t>) = n</a:t>
            </a:r>
            <a:r>
              <a:rPr lang="pt-BR" baseline="30000" dirty="0"/>
              <a:t>log</a:t>
            </a:r>
            <a:r>
              <a:rPr lang="pt-BR" baseline="-25000" dirty="0"/>
              <a:t>2</a:t>
            </a:r>
            <a:r>
              <a:rPr lang="pt-BR" baseline="30000" dirty="0"/>
              <a:t>(3)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Number </a:t>
            </a:r>
            <a:r>
              <a:rPr lang="pt-BR" dirty="0"/>
              <a:t>of Gates = </a:t>
            </a:r>
            <a:r>
              <a:rPr lang="pt-BR" dirty="0" smtClean="0"/>
              <a:t>KA</a:t>
            </a:r>
            <a:r>
              <a:rPr lang="pt-BR" baseline="-25000" dirty="0" smtClean="0"/>
              <a:t>XOR</a:t>
            </a:r>
            <a:r>
              <a:rPr lang="pt-BR" dirty="0" smtClean="0"/>
              <a:t>(n</a:t>
            </a:r>
            <a:r>
              <a:rPr lang="pt-BR" dirty="0"/>
              <a:t>) + </a:t>
            </a:r>
            <a:r>
              <a:rPr lang="pt-BR" dirty="0" smtClean="0"/>
              <a:t>KA</a:t>
            </a:r>
            <a:r>
              <a:rPr lang="pt-BR" baseline="-25000" dirty="0" smtClean="0"/>
              <a:t>AND</a:t>
            </a:r>
            <a:r>
              <a:rPr lang="pt-BR" dirty="0" smtClean="0"/>
              <a:t> </a:t>
            </a:r>
            <a:r>
              <a:rPr lang="pt-BR" dirty="0"/>
              <a:t>(n</a:t>
            </a:r>
            <a:r>
              <a:rPr lang="pt-BR" dirty="0" smtClean="0"/>
              <a:t>) </a:t>
            </a:r>
          </a:p>
          <a:p>
            <a:r>
              <a:rPr lang="pt-BR" dirty="0" smtClean="0"/>
              <a:t>T</a:t>
            </a:r>
            <a:r>
              <a:rPr lang="pt-BR" baseline="-25000" dirty="0" smtClean="0"/>
              <a:t>KA</a:t>
            </a:r>
            <a:r>
              <a:rPr lang="pt-BR" dirty="0" smtClean="0"/>
              <a:t>(n</a:t>
            </a:r>
            <a:r>
              <a:rPr lang="pt-BR" dirty="0"/>
              <a:t>) = T</a:t>
            </a:r>
            <a:r>
              <a:rPr lang="pt-BR" baseline="-25000" dirty="0"/>
              <a:t>a</a:t>
            </a:r>
            <a:r>
              <a:rPr lang="pt-BR" dirty="0"/>
              <a:t> + </a:t>
            </a:r>
            <a:r>
              <a:rPr lang="pt-BR" dirty="0" smtClean="0"/>
              <a:t>( </a:t>
            </a:r>
            <a:r>
              <a:rPr lang="pt-BR" dirty="0"/>
              <a:t>3 log</a:t>
            </a:r>
            <a:r>
              <a:rPr lang="pt-BR" baseline="-25000" dirty="0"/>
              <a:t>2</a:t>
            </a:r>
            <a:r>
              <a:rPr lang="pt-BR" dirty="0"/>
              <a:t>(n) − </a:t>
            </a:r>
            <a:r>
              <a:rPr lang="pt-BR" dirty="0" smtClean="0"/>
              <a:t>1)T</a:t>
            </a:r>
            <a:r>
              <a:rPr lang="pt-BR" baseline="-25000" dirty="0" smtClean="0"/>
              <a:t>x</a:t>
            </a:r>
            <a:r>
              <a:rPr lang="pt-BR" dirty="0" smtClean="0"/>
              <a:t> </a:t>
            </a:r>
            <a:r>
              <a:rPr lang="pt-BR" dirty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32757"/>
              </p:ext>
            </p:extLst>
          </p:nvPr>
        </p:nvGraphicFramePr>
        <p:xfrm>
          <a:off x="609600" y="4199136"/>
          <a:ext cx="10802585" cy="15932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13878"/>
                <a:gridCol w="605454"/>
                <a:gridCol w="721374"/>
                <a:gridCol w="724841"/>
                <a:gridCol w="663415"/>
                <a:gridCol w="823125"/>
                <a:gridCol w="687985"/>
                <a:gridCol w="985516"/>
                <a:gridCol w="985652"/>
                <a:gridCol w="819397"/>
                <a:gridCol w="843148"/>
                <a:gridCol w="855023"/>
                <a:gridCol w="973777"/>
              </a:tblGrid>
              <a:tr h="476589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409</a:t>
                      </a:r>
                      <a:endParaRPr lang="en-US" dirty="0"/>
                    </a:p>
                  </a:txBody>
                  <a:tcPr/>
                </a:tc>
              </a:tr>
              <a:tr h="476589">
                <a:tc>
                  <a:txBody>
                    <a:bodyPr/>
                    <a:lstStyle/>
                    <a:p>
                      <a:r>
                        <a:rPr lang="en-IN" dirty="0" smtClean="0"/>
                        <a:t>No. of gates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37699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51576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93242</a:t>
                      </a:r>
                      <a:endParaRPr lang="en-US" dirty="0"/>
                    </a:p>
                  </a:txBody>
                  <a:tcPr/>
                </a:tc>
              </a:tr>
              <a:tr h="476589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KA 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Tg</a:t>
                      </a:r>
                      <a:r>
                        <a:rPr lang="en-US" baseline="0" dirty="0" smtClean="0"/>
                        <a:t>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22.046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22.777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23.593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24.434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26.0279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261</TotalTime>
  <Words>651</Words>
  <Application>Microsoft Office PowerPoint</Application>
  <PresentationFormat>Widescreen</PresentationFormat>
  <Paragraphs>209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Palatino Linotype</vt:lpstr>
      <vt:lpstr>Wingdings 2</vt:lpstr>
      <vt:lpstr>Presentation on brainstorming</vt:lpstr>
      <vt:lpstr>MEETING_2&amp;3_1FEB&amp;15FEB</vt:lpstr>
      <vt:lpstr>Work progress</vt:lpstr>
      <vt:lpstr>PowerPoint Presentation</vt:lpstr>
      <vt:lpstr>Previous Meeting Questions</vt:lpstr>
      <vt:lpstr>Conventional Multiplier</vt:lpstr>
      <vt:lpstr>Theoretical Area and Delay for CM</vt:lpstr>
      <vt:lpstr>Karatsuba Multiplier (KA)</vt:lpstr>
      <vt:lpstr>Karatsuba Multiplier (KA)</vt:lpstr>
      <vt:lpstr>Theoretical Area and Delay for KA</vt:lpstr>
      <vt:lpstr>Overlap Free Karatsuba (OKA)</vt:lpstr>
      <vt:lpstr>Overlap Free Karatsuba (OKA)</vt:lpstr>
      <vt:lpstr>Theoretical Area and Delay for OKA</vt:lpstr>
      <vt:lpstr>Plot: Number of gates</vt:lpstr>
      <vt:lpstr>Plot: Number of delay</vt:lpstr>
      <vt:lpstr>Implementation of CM</vt:lpstr>
      <vt:lpstr>Implementation of KA for n=2m</vt:lpstr>
      <vt:lpstr>KA for 64 bit</vt:lpstr>
      <vt:lpstr>Work done between 1stFEB - 15thFEB</vt:lpstr>
      <vt:lpstr>How odd number multiplicand KA implemented !</vt:lpstr>
      <vt:lpstr>KA for 233 bit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MEETING_2_1FEB</dc:title>
  <dc:creator>HP</dc:creator>
  <cp:lastModifiedBy>HP</cp:lastModifiedBy>
  <cp:revision>36</cp:revision>
  <dcterms:created xsi:type="dcterms:W3CDTF">2022-01-31T08:15:54Z</dcterms:created>
  <dcterms:modified xsi:type="dcterms:W3CDTF">2022-02-22T01:43:48Z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