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84" r:id="rId4"/>
    <p:sldId id="293" r:id="rId5"/>
    <p:sldId id="294" r:id="rId6"/>
    <p:sldId id="296" r:id="rId7"/>
    <p:sldId id="289" r:id="rId8"/>
    <p:sldId id="295" r:id="rId9"/>
    <p:sldId id="297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rm2\T2_PE\OBS\OB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rm2\T2_PE\OBS\OB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Sheet1!$H$21:$H$26</c:f>
              <c:numCache>
                <c:formatCode>General</c:formatCode>
                <c:ptCount val="6"/>
                <c:pt idx="0">
                  <c:v>93</c:v>
                </c:pt>
                <c:pt idx="1">
                  <c:v>131</c:v>
                </c:pt>
                <c:pt idx="2">
                  <c:v>163</c:v>
                </c:pt>
                <c:pt idx="3">
                  <c:v>193</c:v>
                </c:pt>
                <c:pt idx="4">
                  <c:v>233</c:v>
                </c:pt>
                <c:pt idx="5">
                  <c:v>283</c:v>
                </c:pt>
              </c:numCache>
            </c:numRef>
          </c:xVal>
          <c:yVal>
            <c:numRef>
              <c:f>Sheet1!$K$21:$K$26</c:f>
              <c:numCache>
                <c:formatCode>General</c:formatCode>
                <c:ptCount val="6"/>
                <c:pt idx="0">
                  <c:v>9.9610000000000003</c:v>
                </c:pt>
                <c:pt idx="1">
                  <c:v>12.114000000000001</c:v>
                </c:pt>
                <c:pt idx="2">
                  <c:v>12.211</c:v>
                </c:pt>
                <c:pt idx="3">
                  <c:v>14.429</c:v>
                </c:pt>
                <c:pt idx="4">
                  <c:v>16.728000000000002</c:v>
                </c:pt>
                <c:pt idx="5">
                  <c:v>16.812000000000001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40912"/>
        <c:axId val="309536600"/>
      </c:scatterChart>
      <c:valAx>
        <c:axId val="30954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36600"/>
        <c:crosses val="autoZero"/>
        <c:crossBetween val="midCat"/>
      </c:valAx>
      <c:valAx>
        <c:axId val="30953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40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Sheet1!$H$21:$H$26</c:f>
              <c:numCache>
                <c:formatCode>General</c:formatCode>
                <c:ptCount val="6"/>
                <c:pt idx="0">
                  <c:v>93</c:v>
                </c:pt>
                <c:pt idx="1">
                  <c:v>131</c:v>
                </c:pt>
                <c:pt idx="2">
                  <c:v>163</c:v>
                </c:pt>
                <c:pt idx="3">
                  <c:v>193</c:v>
                </c:pt>
                <c:pt idx="4">
                  <c:v>233</c:v>
                </c:pt>
                <c:pt idx="5">
                  <c:v>283</c:v>
                </c:pt>
              </c:numCache>
            </c:numRef>
          </c:xVal>
          <c:yVal>
            <c:numRef>
              <c:f>Sheet1!$J$21:$J$26</c:f>
              <c:numCache>
                <c:formatCode>General</c:formatCode>
                <c:ptCount val="6"/>
                <c:pt idx="0">
                  <c:v>2501</c:v>
                </c:pt>
                <c:pt idx="1">
                  <c:v>4337</c:v>
                </c:pt>
                <c:pt idx="2">
                  <c:v>6420</c:v>
                </c:pt>
                <c:pt idx="3">
                  <c:v>8396</c:v>
                </c:pt>
                <c:pt idx="4">
                  <c:v>11866</c:v>
                </c:pt>
                <c:pt idx="5">
                  <c:v>20800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484000"/>
        <c:axId val="263484392"/>
      </c:scatterChart>
      <c:valAx>
        <c:axId val="26348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bits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484392"/>
        <c:crosses val="autoZero"/>
        <c:crossBetween val="midCat"/>
      </c:valAx>
      <c:valAx>
        <c:axId val="26348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48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3/15/2022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MEETING_4&amp;5_15MARCH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Nitin D. Patwari</a:t>
            </a:r>
          </a:p>
          <a:p>
            <a:pPr marL="457200" indent="-457200">
              <a:buFontTx/>
              <a:buChar char="-"/>
            </a:pPr>
            <a:r>
              <a:rPr lang="en-IN" dirty="0" smtClean="0"/>
              <a:t>Anjul </a:t>
            </a:r>
            <a:r>
              <a:rPr lang="en-IN" dirty="0" err="1" smtClean="0"/>
              <a:t>Srivastavs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076" y="2208810"/>
            <a:ext cx="7730835" cy="1888177"/>
          </a:xfrm>
        </p:spPr>
        <p:txBody>
          <a:bodyPr>
            <a:noAutofit/>
          </a:bodyPr>
          <a:lstStyle/>
          <a:p>
            <a:r>
              <a:rPr lang="en-IN" sz="8000" dirty="0" smtClean="0"/>
              <a:t>THANK YOU 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314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64342"/>
              </p:ext>
            </p:extLst>
          </p:nvPr>
        </p:nvGraphicFramePr>
        <p:xfrm>
          <a:off x="554181" y="3098946"/>
          <a:ext cx="11028219" cy="366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4932"/>
                <a:gridCol w="2148354"/>
                <a:gridCol w="3688008"/>
                <a:gridCol w="425692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 </a:t>
                      </a:r>
                      <a:r>
                        <a:rPr lang="en-IN" baseline="0" dirty="0" smtClean="0"/>
                        <a:t>JAN to 18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baseline="0" dirty="0" smtClean="0"/>
                        <a:t> JAN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 through the papers</a:t>
                      </a:r>
                      <a:r>
                        <a:rPr lang="en-IN" baseline="0" dirty="0" smtClean="0"/>
                        <a:t> and decide the feasibility to implement them.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Studied</a:t>
                      </a:r>
                      <a:r>
                        <a:rPr lang="en-IN" baseline="0" dirty="0" smtClean="0"/>
                        <a:t> both the papers and overviewed the basic concepts required to understand the paper. Decided to implement paper [1] then [2].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JAN to 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</a:t>
                      </a:r>
                      <a:r>
                        <a:rPr lang="en-IN" baseline="0" dirty="0" smtClean="0"/>
                        <a:t> Karatsuba multiplier. 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Implemented Conventional multiplier.</a:t>
                      </a:r>
                    </a:p>
                    <a:p>
                      <a:r>
                        <a:rPr lang="en-IN" dirty="0" smtClean="0"/>
                        <a:t>Started</a:t>
                      </a:r>
                      <a:r>
                        <a:rPr lang="en-IN" baseline="0" dirty="0" smtClean="0"/>
                        <a:t> implementation of Karatsuba multiplier (completed for operands of the form n=2</a:t>
                      </a:r>
                      <a:r>
                        <a:rPr lang="en-IN" baseline="30000" dirty="0" smtClean="0"/>
                        <a:t>m</a:t>
                      </a:r>
                      <a:r>
                        <a:rPr lang="en-IN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Feb to 15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</a:t>
                      </a:r>
                      <a:r>
                        <a:rPr lang="en-IN" baseline="0" dirty="0" smtClean="0"/>
                        <a:t> Karatsuba multiplier for n={93, 131, 163, 193, 233, 283, 409}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i</a:t>
                      </a:r>
                      <a:r>
                        <a:rPr lang="en-IN" dirty="0" smtClean="0"/>
                        <a:t>mplementation of</a:t>
                      </a:r>
                      <a:r>
                        <a:rPr lang="en-IN" baseline="0" dirty="0" smtClean="0"/>
                        <a:t> Karatsuba multiplier for n={93, 131, 163, 193, 233, 283, 409}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983179"/>
            <a:ext cx="109728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1] </a:t>
            </a:r>
            <a:r>
              <a:rPr lang="en-IN" dirty="0" smtClean="0"/>
              <a:t>An Efficient and High Speed Overlap Free Karatsuba Based Finite Field Multiplier for FGPA Implementation.</a:t>
            </a:r>
          </a:p>
          <a:p>
            <a:r>
              <a:rPr lang="en-IN" dirty="0"/>
              <a:t>2] </a:t>
            </a:r>
            <a:r>
              <a:rPr lang="en-IN" dirty="0" smtClean="0"/>
              <a:t>Cryptographic Accelerators for Digital Signature Based on Ed25519.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218471"/>
              </p:ext>
            </p:extLst>
          </p:nvPr>
        </p:nvGraphicFramePr>
        <p:xfrm>
          <a:off x="601682" y="1151708"/>
          <a:ext cx="11028219" cy="229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4932"/>
                <a:gridCol w="2405994"/>
                <a:gridCol w="3430368"/>
                <a:gridCol w="425692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567509">
                <a:tc>
                  <a:txBody>
                    <a:bodyPr/>
                    <a:lstStyle/>
                    <a:p>
                      <a:r>
                        <a:rPr lang="en-IN" dirty="0" smtClean="0"/>
                        <a:t>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15</a:t>
                      </a:r>
                      <a:r>
                        <a:rPr lang="en-IN" baseline="30000" dirty="0" smtClean="0"/>
                        <a:t>th </a:t>
                      </a:r>
                      <a:r>
                        <a:rPr lang="en-IN" baseline="0" dirty="0" smtClean="0"/>
                        <a:t>FEB to 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baseline="0" dirty="0" smtClean="0"/>
                        <a:t>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Implementation of OKA and</a:t>
                      </a:r>
                      <a:r>
                        <a:rPr lang="en-IN" baseline="0" dirty="0" smtClean="0"/>
                        <a:t> OBS.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i</a:t>
                      </a:r>
                      <a:r>
                        <a:rPr lang="en-IN" dirty="0" smtClean="0"/>
                        <a:t>mplementation of</a:t>
                      </a:r>
                      <a:r>
                        <a:rPr lang="en-IN" baseline="0" dirty="0" smtClean="0"/>
                        <a:t> OKA and OBS for n={93, 131, 163, 193, 233, 283, 409}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MAR to 15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Calculate delay and area for </a:t>
                      </a:r>
                      <a:r>
                        <a:rPr lang="en-IN" dirty="0" smtClean="0"/>
                        <a:t>implemented</a:t>
                      </a:r>
                      <a:r>
                        <a:rPr lang="en-IN" baseline="0" dirty="0" smtClean="0"/>
                        <a:t> algorithms </a:t>
                      </a:r>
                      <a:r>
                        <a:rPr lang="en-IN" dirty="0" smtClean="0"/>
                        <a:t>FPGA </a:t>
                      </a:r>
                      <a:r>
                        <a:rPr lang="en-IN" dirty="0" smtClean="0"/>
                        <a:t>board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implementation and analysis CA, KA, OKA and OBS.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723140"/>
            <a:ext cx="55626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7088"/>
            <a:ext cx="53149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4665"/>
            <a:ext cx="5400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9" t="9304" r="4278" b="4567"/>
          <a:stretch/>
        </p:blipFill>
        <p:spPr>
          <a:xfrm>
            <a:off x="5355771" y="2897578"/>
            <a:ext cx="6531430" cy="169817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35" r="2933"/>
          <a:stretch/>
        </p:blipFill>
        <p:spPr>
          <a:xfrm>
            <a:off x="344384" y="2137558"/>
            <a:ext cx="5118265" cy="42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Levels affect area and delay </a:t>
            </a:r>
            <a:r>
              <a:rPr lang="en-US" dirty="0" smtClean="0">
                <a:latin typeface="Bahnschrift" panose="020B0502040204020203" pitchFamily="34" charset="0"/>
              </a:rPr>
              <a:t>?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0555"/>
            <a:ext cx="11155615" cy="254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49" t="9304" r="4278" b="4567"/>
          <a:stretch/>
        </p:blipFill>
        <p:spPr>
          <a:xfrm>
            <a:off x="3123210" y="4702628"/>
            <a:ext cx="6531430" cy="16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4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29" y="272000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Work done between </a:t>
            </a:r>
            <a:r>
              <a:rPr lang="en-IN" dirty="0" smtClean="0"/>
              <a:t>1stMARCH </a:t>
            </a:r>
            <a:r>
              <a:rPr lang="en-IN" dirty="0" smtClean="0"/>
              <a:t>- </a:t>
            </a:r>
            <a:r>
              <a:rPr lang="en-IN" dirty="0" smtClean="0"/>
              <a:t>15thMARCH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Area and Delay plots (CA,KA,OKA)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48" y="2566585"/>
            <a:ext cx="5149850" cy="3435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8" y="2566585"/>
            <a:ext cx="5638800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7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and Delay plots </a:t>
            </a:r>
            <a:r>
              <a:rPr lang="en-IN" dirty="0" smtClean="0"/>
              <a:t>(OBS)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60212"/>
              </p:ext>
            </p:extLst>
          </p:nvPr>
        </p:nvGraphicFramePr>
        <p:xfrm>
          <a:off x="6662056" y="1983179"/>
          <a:ext cx="4124697" cy="238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920448"/>
              </p:ext>
            </p:extLst>
          </p:nvPr>
        </p:nvGraphicFramePr>
        <p:xfrm>
          <a:off x="6567055" y="4370242"/>
          <a:ext cx="4344451" cy="233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81" y="2898258"/>
            <a:ext cx="5276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350</TotalTime>
  <Words>287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Bahnschrift</vt:lpstr>
      <vt:lpstr>Calibri</vt:lpstr>
      <vt:lpstr>Century Gothic</vt:lpstr>
      <vt:lpstr>Palatino Linotype</vt:lpstr>
      <vt:lpstr>Wingdings 2</vt:lpstr>
      <vt:lpstr>Presentation on brainstorming</vt:lpstr>
      <vt:lpstr>MEETING_4&amp;5_15MARCH</vt:lpstr>
      <vt:lpstr>Work progress</vt:lpstr>
      <vt:lpstr>PowerPoint Presentation</vt:lpstr>
      <vt:lpstr>OKA</vt:lpstr>
      <vt:lpstr>OBS</vt:lpstr>
      <vt:lpstr>How Levels affect area and delay ?</vt:lpstr>
      <vt:lpstr>Work done between 1stMARCH - 15thMARCH</vt:lpstr>
      <vt:lpstr>Area and Delay plots (CA,KA,OKA) </vt:lpstr>
      <vt:lpstr>Area and Delay plots (OBS) 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MEETING_2_1FEB</dc:title>
  <dc:creator>HP</dc:creator>
  <cp:lastModifiedBy>HP</cp:lastModifiedBy>
  <cp:revision>45</cp:revision>
  <dcterms:created xsi:type="dcterms:W3CDTF">2022-01-31T08:15:54Z</dcterms:created>
  <dcterms:modified xsi:type="dcterms:W3CDTF">2022-03-15T04:21:12Z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