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08/06/2025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08/06/2025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08/06/2025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mberton/EarthLo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32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EarthLoc</a:t>
            </a:r>
            <a:r>
              <a:rPr lang="en-US" dirty="0"/>
              <a:t>: Automated Localization of Astronaut 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Deep Learning Approach for ISS Image Retrieval</a:t>
            </a:r>
          </a:p>
        </p:txBody>
      </p:sp>
    </p:spTree>
    <p:extLst>
      <p:ext uri="{BB962C8B-B14F-4D97-AF65-F5344CB8AC3E}">
        <p14:creationId xmlns:p14="http://schemas.microsoft.com/office/powerpoint/2010/main" val="54207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will present it as a scenario case:</a:t>
            </a:r>
          </a:p>
          <a:p>
            <a:pPr marL="0" indent="0">
              <a:buNone/>
            </a:pPr>
            <a:r>
              <a:rPr lang="en-US" dirty="0" smtClean="0"/>
              <a:t>If for example someone has a photo taken from Drone and he know or assume that this photo is related to Beirut. In order to </a:t>
            </a:r>
            <a:r>
              <a:rPr lang="en-US" dirty="0" err="1" smtClean="0"/>
              <a:t>geolocalize</a:t>
            </a:r>
            <a:r>
              <a:rPr lang="en-US" dirty="0" smtClean="0"/>
              <a:t> it.</a:t>
            </a:r>
          </a:p>
          <a:p>
            <a:pPr marL="0" indent="0">
              <a:buNone/>
            </a:pPr>
            <a:r>
              <a:rPr lang="en-US" dirty="0" smtClean="0"/>
              <a:t>We can get a similar case such as </a:t>
            </a:r>
            <a:r>
              <a:rPr lang="en-US" dirty="0" err="1" smtClean="0"/>
              <a:t>EarthLoc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 our case we replace the ISS nadir point by a center point of Beirut </a:t>
            </a:r>
            <a:r>
              <a:rPr lang="en-US" dirty="0" err="1" smtClean="0"/>
              <a:t>Mohafaza</a:t>
            </a:r>
            <a:r>
              <a:rPr lang="en-US" dirty="0" err="1"/>
              <a:t>,</a:t>
            </a:r>
            <a:r>
              <a:rPr lang="en-US" dirty="0" err="1" smtClean="0"/>
              <a:t>Casa</a:t>
            </a:r>
            <a:r>
              <a:rPr lang="en-US" dirty="0" smtClean="0"/>
              <a:t> or Cadastral and the other remain the same.</a:t>
            </a:r>
          </a:p>
          <a:p>
            <a:pPr marL="0" indent="0">
              <a:buNone/>
            </a:pPr>
            <a:r>
              <a:rPr lang="en-US" dirty="0" smtClean="0"/>
              <a:t>For sure the model has to be adopted for UAV images size.</a:t>
            </a:r>
          </a:p>
          <a:p>
            <a:pPr marL="0" indent="0">
              <a:buNone/>
            </a:pPr>
            <a:r>
              <a:rPr lang="en-US" dirty="0" smtClean="0"/>
              <a:t>This approach reduce model changes in the architecture and focus on image scale and area of study range.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storage is 65 GB alone, and </a:t>
            </a:r>
            <a:r>
              <a:rPr lang="en-US" dirty="0" err="1" smtClean="0"/>
              <a:t>colab</a:t>
            </a:r>
            <a:r>
              <a:rPr lang="en-US" dirty="0" smtClean="0"/>
              <a:t> free account allow only 70 GB</a:t>
            </a:r>
          </a:p>
          <a:p>
            <a:r>
              <a:rPr lang="en-US" dirty="0" smtClean="0"/>
              <a:t>The model can not be tested.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github.com/gmberton/EarthLoc</a:t>
            </a:r>
            <a:r>
              <a:rPr lang="en-US" dirty="0" smtClean="0"/>
              <a:t> )</a:t>
            </a:r>
          </a:p>
          <a:p>
            <a:r>
              <a:rPr lang="en-US" dirty="0" smtClean="0"/>
              <a:t>Noting that it is well documented.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8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Traditional manual localization of astronaut photos is </a:t>
            </a:r>
            <a:r>
              <a:rPr lang="en-US" b="1" dirty="0"/>
              <a:t>time-consuming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Challenge:</a:t>
            </a:r>
            <a:r>
              <a:rPr lang="en-US" dirty="0"/>
              <a:t> Match astronaut photos (queries) to a global database of geo-tagged satellite imagery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4.5 M photos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300,000 only geo-tagged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2500 km photo 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#Angles and #resolution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Day and Time shot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Appearance Changes over time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82" y="3300182"/>
            <a:ext cx="4742103" cy="26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Solution </a:t>
            </a:r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16727"/>
            <a:ext cx="9720071" cy="409263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EarthLoc</a:t>
            </a:r>
            <a:r>
              <a:rPr lang="en-US" sz="2800" dirty="0"/>
              <a:t>: Image Retrieval as a </a:t>
            </a:r>
            <a:r>
              <a:rPr lang="en-US" sz="2800" dirty="0" smtClean="0"/>
              <a:t>Solution</a:t>
            </a:r>
          </a:p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Reformulates localization as an </a:t>
            </a:r>
            <a:r>
              <a:rPr lang="en-US" b="1" dirty="0"/>
              <a:t>image retrieval problem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Uses </a:t>
            </a:r>
            <a:r>
              <a:rPr lang="en-US" b="1" dirty="0"/>
              <a:t>deep metric learning</a:t>
            </a:r>
            <a:r>
              <a:rPr lang="en-US" dirty="0"/>
              <a:t> (ResNet50 + MLP-Mixer) for feature extraction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database of satellite imagery from a 4 year period, cloudless, nadir view, 4 view angles.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Need to filter the database to the ISS point and within a 2500 km wide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[Astronaut </a:t>
            </a:r>
            <a:r>
              <a:rPr lang="en-US" dirty="0"/>
              <a:t>Photo] → [Preprocess] → [ResNet50 + MLP-Mixer] → [k-NN Search] → [Matched Satellite Image]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59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</a:t>
            </a:r>
            <a:r>
              <a:rPr lang="en-US" b="1" dirty="0" smtClean="0"/>
              <a:t>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Clustered batches</a:t>
            </a:r>
            <a:r>
              <a:rPr lang="en-US" dirty="0"/>
              <a:t>: Improves discrimination of similar regions.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Year-wise augmentation</a:t>
            </a:r>
            <a:r>
              <a:rPr lang="en-US" dirty="0"/>
              <a:t>: Ensures temporal robustness.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Neutral-aware loss</a:t>
            </a:r>
            <a:r>
              <a:rPr lang="en-US" dirty="0"/>
              <a:t>: Handles partially overlapping matches.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4x90° TTA</a:t>
            </a:r>
            <a:r>
              <a:rPr lang="en-US" dirty="0"/>
              <a:t>: Rotation-invariant inference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N.B: The </a:t>
            </a:r>
            <a:r>
              <a:rPr lang="en-US" dirty="0" err="1" smtClean="0"/>
              <a:t>EarthLoc</a:t>
            </a:r>
            <a:r>
              <a:rPr lang="en-US" dirty="0" smtClean="0"/>
              <a:t> is inspired from </a:t>
            </a:r>
            <a:r>
              <a:rPr lang="en-US" dirty="0" err="1" smtClean="0"/>
              <a:t>AnyLoc</a:t>
            </a:r>
            <a:r>
              <a:rPr lang="en-US" dirty="0"/>
              <a:t> </a:t>
            </a:r>
            <a:r>
              <a:rPr lang="en-US" dirty="0" smtClean="0"/>
              <a:t>in where the solution was open – not specific.</a:t>
            </a:r>
          </a:p>
          <a:p>
            <a:pPr marL="0" indent="0">
              <a:buNone/>
            </a:pPr>
            <a:r>
              <a:rPr lang="en-US" dirty="0" smtClean="0"/>
              <a:t>To solve the challenges mentioned, key innovations was introduced to the model.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How </a:t>
            </a:r>
            <a:r>
              <a:rPr lang="en-US" sz="2800" b="1" dirty="0" err="1"/>
              <a:t>EarthLoc</a:t>
            </a:r>
            <a:r>
              <a:rPr lang="en-US" sz="2800" b="1" dirty="0"/>
              <a:t> </a:t>
            </a:r>
            <a:r>
              <a:rPr lang="en-US" sz="2800" b="1" dirty="0" smtClean="0"/>
              <a:t>Works</a:t>
            </a:r>
          </a:p>
          <a:p>
            <a:r>
              <a:rPr lang="en-US" b="1" dirty="0"/>
              <a:t>Feature Extraction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Backbone: ResNet50 (</a:t>
            </a:r>
            <a:r>
              <a:rPr lang="en-US" dirty="0" err="1"/>
              <a:t>pretrained</a:t>
            </a:r>
            <a:r>
              <a:rPr lang="en-US" dirty="0"/>
              <a:t> + fine-tuned).</a:t>
            </a:r>
          </a:p>
          <a:p>
            <a:pPr lvl="1"/>
            <a:r>
              <a:rPr lang="en-US" dirty="0"/>
              <a:t>Aggregator: MLP-Mixer → </a:t>
            </a:r>
            <a:r>
              <a:rPr lang="en-US" b="1" dirty="0"/>
              <a:t>4096-D descriptor</a:t>
            </a:r>
            <a:r>
              <a:rPr lang="en-US" dirty="0"/>
              <a:t>.</a:t>
            </a:r>
          </a:p>
          <a:p>
            <a:r>
              <a:rPr lang="en-US" b="1" dirty="0"/>
              <a:t>Inference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k-NN retrieval from 700k database entries.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359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</a:t>
            </a:r>
            <a:r>
              <a:rPr lang="en-US" b="1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57.1% Recall@1</a:t>
            </a:r>
            <a:r>
              <a:rPr lang="en-US" dirty="0"/>
              <a:t> (top-match accuracy).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0.05 seconds per query</a:t>
            </a:r>
            <a:r>
              <a:rPr lang="en-US" dirty="0"/>
              <a:t> (efficient for large datasets).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Outperforms prior methods in speed/accuracy.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6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Efficiency</a:t>
            </a:r>
            <a:r>
              <a:rPr lang="en-US" dirty="0"/>
              <a:t>: Compact descriptors enable rapid retrieval.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Robustness</a:t>
            </a:r>
            <a:r>
              <a:rPr lang="en-US" dirty="0"/>
              <a:t>: Handles scale, rotation, seasons.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: Works with 700k+ images.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869" y="2084832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0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Daytime imagery only.</a:t>
            </a:r>
          </a:p>
          <a:p>
            <a:r>
              <a:rPr lang="en-US" dirty="0"/>
              <a:t>Performance drops for extreme geometries (far from ISS nadir).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82" y="3639239"/>
            <a:ext cx="2672918" cy="216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5" y="3556111"/>
            <a:ext cx="4197198" cy="2873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2561" y="5815399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Night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6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Key Takeaway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Combines </a:t>
            </a:r>
            <a:r>
              <a:rPr lang="en-US" b="1" dirty="0"/>
              <a:t>classical CNNs</a:t>
            </a:r>
            <a:r>
              <a:rPr lang="en-US" dirty="0"/>
              <a:t> (</a:t>
            </a:r>
            <a:r>
              <a:rPr lang="en-US" dirty="0" err="1"/>
              <a:t>ResNet</a:t>
            </a:r>
            <a:r>
              <a:rPr lang="en-US" dirty="0"/>
              <a:t>) + </a:t>
            </a:r>
            <a:r>
              <a:rPr lang="en-US" b="1" dirty="0"/>
              <a:t>modern techniques</a:t>
            </a:r>
            <a:r>
              <a:rPr lang="en-US" dirty="0"/>
              <a:t> (MLP-Mixer, TTA).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Balances accuracy, speed, and robustness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was inspired from </a:t>
            </a:r>
            <a:r>
              <a:rPr lang="en-US" dirty="0" err="1" smtClean="0"/>
              <a:t>AnyLoc</a:t>
            </a:r>
            <a:r>
              <a:rPr lang="en-US" dirty="0" smtClean="0"/>
              <a:t> (VPR model) that fits different environment including UAV, but </a:t>
            </a:r>
            <a:r>
              <a:rPr lang="en-US" dirty="0" err="1" smtClean="0"/>
              <a:t>EarthLoc</a:t>
            </a:r>
            <a:r>
              <a:rPr lang="en-US" dirty="0" smtClean="0"/>
              <a:t> is specialized on Space – Satellite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adopted to UAV problem with some fine tuning and model adjustment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AnyLoc</a:t>
            </a:r>
            <a:r>
              <a:rPr lang="en-US" dirty="0" smtClean="0"/>
              <a:t> on the other hand do not need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43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240</TotalTime>
  <Words>312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EarthLoc: Automated Localization of Astronaut Photography</vt:lpstr>
      <vt:lpstr>Problem Statement</vt:lpstr>
      <vt:lpstr> Solution Overview</vt:lpstr>
      <vt:lpstr>Key Innovations</vt:lpstr>
      <vt:lpstr>Model Architecture</vt:lpstr>
      <vt:lpstr>Performance Metrics</vt:lpstr>
      <vt:lpstr>Advantages</vt:lpstr>
      <vt:lpstr>Limitations</vt:lpstr>
      <vt:lpstr> Key Takeaway </vt:lpstr>
      <vt:lpstr>Inspiration</vt:lpstr>
      <vt:lpstr>Setup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EarthLoc: Automated Localization of Astronaut Photography</dc:title>
  <dc:creator>Patty</dc:creator>
  <cp:lastModifiedBy>Patty</cp:lastModifiedBy>
  <cp:revision>19</cp:revision>
  <dcterms:created xsi:type="dcterms:W3CDTF">2025-06-04T15:24:56Z</dcterms:created>
  <dcterms:modified xsi:type="dcterms:W3CDTF">2025-06-08T13:53:12Z</dcterms:modified>
</cp:coreProperties>
</file>