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6" r:id="rId3"/>
    <p:sldId id="257" r:id="rId4"/>
    <p:sldId id="263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45" d="100"/>
          <a:sy n="45" d="100"/>
        </p:scale>
        <p:origin x="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ECF6-EB93-41E9-B18F-DCDFFE9F76FB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907A-41DA-4FCE-9543-51A95E061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53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ECF6-EB93-41E9-B18F-DCDFFE9F76FB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907A-41DA-4FCE-9543-51A95E061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7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ECF6-EB93-41E9-B18F-DCDFFE9F76FB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907A-41DA-4FCE-9543-51A95E06134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013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ECF6-EB93-41E9-B18F-DCDFFE9F76FB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907A-41DA-4FCE-9543-51A95E061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50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ECF6-EB93-41E9-B18F-DCDFFE9F76FB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907A-41DA-4FCE-9543-51A95E06134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8868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ECF6-EB93-41E9-B18F-DCDFFE9F76FB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907A-41DA-4FCE-9543-51A95E061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29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ECF6-EB93-41E9-B18F-DCDFFE9F76FB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907A-41DA-4FCE-9543-51A95E061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02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ECF6-EB93-41E9-B18F-DCDFFE9F76FB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907A-41DA-4FCE-9543-51A95E061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1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ECF6-EB93-41E9-B18F-DCDFFE9F76FB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907A-41DA-4FCE-9543-51A95E061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15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ECF6-EB93-41E9-B18F-DCDFFE9F76FB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907A-41DA-4FCE-9543-51A95E061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01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ECF6-EB93-41E9-B18F-DCDFFE9F76FB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907A-41DA-4FCE-9543-51A95E061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41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ECF6-EB93-41E9-B18F-DCDFFE9F76FB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907A-41DA-4FCE-9543-51A95E061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42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ECF6-EB93-41E9-B18F-DCDFFE9F76FB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907A-41DA-4FCE-9543-51A95E061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3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ECF6-EB93-41E9-B18F-DCDFFE9F76FB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907A-41DA-4FCE-9543-51A95E061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22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ECF6-EB93-41E9-B18F-DCDFFE9F76FB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907A-41DA-4FCE-9543-51A95E061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23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6ECF6-EB93-41E9-B18F-DCDFFE9F76FB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907A-41DA-4FCE-9543-51A95E061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72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6ECF6-EB93-41E9-B18F-DCDFFE9F76FB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107907A-41DA-4FCE-9543-51A95E061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1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AA91C3-4D80-2046-8F34-7BEE524C58E0}"/>
              </a:ext>
            </a:extLst>
          </p:cNvPr>
          <p:cNvSpPr txBox="1"/>
          <p:nvPr/>
        </p:nvSpPr>
        <p:spPr>
          <a:xfrm>
            <a:off x="1588454" y="2399278"/>
            <a:ext cx="85835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b="0" i="0" u="none" strike="noStrike" baseline="0" dirty="0">
                <a:latin typeface="CMR12"/>
              </a:rPr>
              <a:t>Multiple-environment Self-adaptive Network</a:t>
            </a:r>
          </a:p>
          <a:p>
            <a:pPr algn="l"/>
            <a:r>
              <a:rPr lang="en-US" sz="3600" b="0" i="0" u="none" strike="noStrike" baseline="0" dirty="0">
                <a:latin typeface="CMR12"/>
              </a:rPr>
              <a:t>for Aerial-view Geo-localization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87784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D99BF6-AE54-BDDA-9590-021A9B52C360}"/>
              </a:ext>
            </a:extLst>
          </p:cNvPr>
          <p:cNvSpPr txBox="1"/>
          <p:nvPr/>
        </p:nvSpPr>
        <p:spPr>
          <a:xfrm>
            <a:off x="658761" y="796413"/>
            <a:ext cx="1114978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Aerial-view geo-localization</a:t>
            </a:r>
            <a:r>
              <a:rPr lang="en-US" dirty="0"/>
              <a:t> is the process of matching a drone-view image to its corresponding geo-tagged satellite image to determine geographic location. It has many real-world applications like drone navigation and aerial photography. Compared to ground-view images, drone-view images offer clearer visibility but face challenges due to </a:t>
            </a:r>
            <a:r>
              <a:rPr lang="en-US" b="1" dirty="0"/>
              <a:t>cross-view domain shifts</a:t>
            </a:r>
            <a:r>
              <a:rPr lang="en-US" dirty="0"/>
              <a:t>—especially those caused by </a:t>
            </a:r>
            <a:r>
              <a:rPr lang="en-US" b="1" dirty="0"/>
              <a:t>environmental changes</a:t>
            </a:r>
            <a:r>
              <a:rPr lang="en-US" dirty="0"/>
              <a:t> (e.g., rain, fog, snow).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While traditional methods focus on dealing with </a:t>
            </a:r>
            <a:r>
              <a:rPr lang="en-US" b="1" dirty="0"/>
              <a:t>viewpoint differences</a:t>
            </a:r>
            <a:r>
              <a:rPr lang="en-US" dirty="0"/>
              <a:t>, they often fail under </a:t>
            </a:r>
            <a:r>
              <a:rPr lang="en-US" b="1" dirty="0"/>
              <a:t>diverse or unseen environmental conditions</a:t>
            </a:r>
            <a:r>
              <a:rPr lang="en-US" dirty="0"/>
              <a:t>. This is because trained models may collapse when facing unfamiliar weather scenarios. Therefore, the goal of the research is not just to improve accuracy under ideal conditions but to ensure </a:t>
            </a:r>
            <a:r>
              <a:rPr lang="en-US" b="1" dirty="0"/>
              <a:t>robustness across environments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Inspired by </a:t>
            </a:r>
            <a:r>
              <a:rPr lang="en-US" b="1" dirty="0"/>
              <a:t>human cognition</a:t>
            </a:r>
            <a:r>
              <a:rPr lang="en-US" dirty="0"/>
              <a:t>—where we recognize places by filtering out environmental distractions—the authors propose a model that dynamically adapts to environmental changes during testing. Their key idea is to </a:t>
            </a:r>
            <a:r>
              <a:rPr lang="en-US" b="1" dirty="0"/>
              <a:t>extract and use environmental style information</a:t>
            </a:r>
            <a:r>
              <a:rPr lang="en-US" dirty="0"/>
              <a:t> to compensate for environmental domain gaps.</a:t>
            </a:r>
          </a:p>
        </p:txBody>
      </p:sp>
    </p:spTree>
    <p:extLst>
      <p:ext uri="{BB962C8B-B14F-4D97-AF65-F5344CB8AC3E}">
        <p14:creationId xmlns:p14="http://schemas.microsoft.com/office/powerpoint/2010/main" val="2644834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3D6B89-EC8B-134A-8002-576F05F1A2FE}"/>
              </a:ext>
            </a:extLst>
          </p:cNvPr>
          <p:cNvSpPr txBox="1"/>
          <p:nvPr/>
        </p:nvSpPr>
        <p:spPr>
          <a:xfrm>
            <a:off x="855404" y="2594868"/>
            <a:ext cx="996007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a </a:t>
            </a:r>
            <a:r>
              <a:rPr lang="en-US" b="1" dirty="0"/>
              <a:t>two-branch architecture</a:t>
            </a:r>
            <a:r>
              <a:rPr lang="en-US" dirty="0"/>
              <a:t> called </a:t>
            </a:r>
            <a:r>
              <a:rPr lang="en-US" b="1" dirty="0" err="1"/>
              <a:t>MuSe</a:t>
            </a:r>
            <a:r>
              <a:rPr lang="en-US" b="1" dirty="0"/>
              <a:t>-Net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One branch extracts </a:t>
            </a:r>
            <a:r>
              <a:rPr lang="en-US" b="1" dirty="0"/>
              <a:t>environmental style</a:t>
            </a:r>
            <a:r>
              <a:rPr lang="en-US" dirty="0"/>
              <a:t> features.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other uses </a:t>
            </a:r>
            <a:r>
              <a:rPr lang="en-US" b="1" dirty="0"/>
              <a:t>self-adaptive feature extraction</a:t>
            </a:r>
            <a:r>
              <a:rPr lang="en-US" dirty="0"/>
              <a:t> with a custom </a:t>
            </a:r>
            <a:r>
              <a:rPr lang="en-US" b="1" dirty="0"/>
              <a:t>Residual SPADE</a:t>
            </a:r>
            <a:r>
              <a:rPr lang="en-US" dirty="0"/>
              <a:t> module to align feature representations across weather conditions.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Build on </a:t>
            </a:r>
            <a:r>
              <a:rPr lang="en-US" b="1" dirty="0"/>
              <a:t>IBN-Net</a:t>
            </a:r>
            <a:r>
              <a:rPr lang="en-US" dirty="0"/>
              <a:t>, combining </a:t>
            </a:r>
            <a:r>
              <a:rPr lang="en-US" b="1" dirty="0"/>
              <a:t>Batch Normalization</a:t>
            </a:r>
            <a:r>
              <a:rPr lang="en-US" dirty="0"/>
              <a:t> (to keep feature discrimination) and </a:t>
            </a:r>
            <a:r>
              <a:rPr lang="en-US" b="1" dirty="0"/>
              <a:t>Instance Normalization</a:t>
            </a:r>
            <a:r>
              <a:rPr lang="en-US" dirty="0"/>
              <a:t> (to reduce style noise), and enhance it with SPADE for </a:t>
            </a:r>
            <a:r>
              <a:rPr lang="en-US" b="1" dirty="0"/>
              <a:t>style-aware modulation</a:t>
            </a:r>
            <a:r>
              <a:rPr lang="en-US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E999F4-CEF9-559A-288E-19E505572E16}"/>
              </a:ext>
            </a:extLst>
          </p:cNvPr>
          <p:cNvSpPr txBox="1"/>
          <p:nvPr/>
        </p:nvSpPr>
        <p:spPr>
          <a:xfrm>
            <a:off x="855405" y="754991"/>
            <a:ext cx="930131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To achieve this, the authors: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Generate synthetic environmental styles</a:t>
            </a:r>
            <a:r>
              <a:rPr lang="en-US" dirty="0"/>
              <a:t> (fog, rain, snow, wind, etc.) using a lightweight image transformation tool instead of resource-heavy GANs.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Train a model</a:t>
            </a:r>
            <a:r>
              <a:rPr lang="en-US" dirty="0"/>
              <a:t> that can </a:t>
            </a:r>
            <a:r>
              <a:rPr lang="en-US" b="1" dirty="0"/>
              <a:t>separate identity features</a:t>
            </a:r>
            <a:r>
              <a:rPr lang="en-US" dirty="0"/>
              <a:t> (location) from </a:t>
            </a:r>
            <a:r>
              <a:rPr lang="en-US" b="1" dirty="0"/>
              <a:t>environmental styles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6388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081BD1-FAB0-AE0B-6C62-17C14CBEC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425" y="357874"/>
            <a:ext cx="5231260" cy="614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210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79A93DC-337E-BE25-3CEF-CE25194AF528}"/>
              </a:ext>
            </a:extLst>
          </p:cNvPr>
          <p:cNvSpPr txBox="1"/>
          <p:nvPr/>
        </p:nvSpPr>
        <p:spPr>
          <a:xfrm>
            <a:off x="1170039" y="702945"/>
            <a:ext cx="869171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Problem:</a:t>
            </a:r>
            <a:br>
              <a:rPr lang="en-US" dirty="0"/>
            </a:br>
            <a:r>
              <a:rPr lang="en-US" dirty="0"/>
              <a:t>Current visual geo-localization methods often fail in real-world applications due to </a:t>
            </a:r>
            <a:r>
              <a:rPr lang="en-US" b="1" dirty="0"/>
              <a:t>weather and illumination changes</a:t>
            </a:r>
            <a:r>
              <a:rPr lang="en-US" dirty="0"/>
              <a:t>, which significantly affect image appearance and reduce localization reliability.</a:t>
            </a:r>
          </a:p>
          <a:p>
            <a:pPr>
              <a:buNone/>
            </a:pPr>
            <a:r>
              <a:rPr lang="en-US" b="1" dirty="0"/>
              <a:t>Proposed Solution:</a:t>
            </a:r>
            <a:br>
              <a:rPr lang="en-US" dirty="0"/>
            </a:br>
            <a:r>
              <a:rPr lang="en-US" dirty="0"/>
              <a:t>To tackle this, the authors introduce </a:t>
            </a:r>
            <a:r>
              <a:rPr lang="en-US" b="1" dirty="0" err="1"/>
              <a:t>MuSe</a:t>
            </a:r>
            <a:r>
              <a:rPr lang="en-US" b="1" dirty="0"/>
              <a:t>-Net (Multiple-environment Self-adaptive Network)</a:t>
            </a:r>
            <a:r>
              <a:rPr lang="en-US" dirty="0"/>
              <a:t>—an end-to-end, dual-path CNN framework. It: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Uses </a:t>
            </a:r>
            <a:r>
              <a:rPr lang="en-US" b="1" dirty="0"/>
              <a:t>simulated multi-weather data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Dynamically adjusts </a:t>
            </a:r>
            <a:r>
              <a:rPr lang="en-US" b="1" dirty="0"/>
              <a:t>environmental style information</a:t>
            </a:r>
            <a:r>
              <a:rPr lang="en-US" dirty="0"/>
              <a:t> (e.g., rain, fog, lighting).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Integrates a custom </a:t>
            </a:r>
            <a:r>
              <a:rPr lang="en-US" b="1" dirty="0"/>
              <a:t>Residual SPADE module</a:t>
            </a:r>
            <a:r>
              <a:rPr lang="en-US" dirty="0"/>
              <a:t> to help the network learn </a:t>
            </a:r>
            <a:r>
              <a:rPr lang="en-US" b="1" dirty="0"/>
              <a:t>discriminative and adaptive features</a:t>
            </a:r>
            <a:r>
              <a:rPr lang="en-US" dirty="0"/>
              <a:t> under various environmental conditions.</a:t>
            </a:r>
          </a:p>
          <a:p>
            <a:pPr>
              <a:buNone/>
            </a:pPr>
            <a:endParaRPr lang="ar-LB" b="1" dirty="0"/>
          </a:p>
          <a:p>
            <a:pPr>
              <a:buNone/>
            </a:pPr>
            <a:r>
              <a:rPr lang="en-US" b="1" dirty="0"/>
              <a:t>Key Results: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MuSe</a:t>
            </a:r>
            <a:r>
              <a:rPr lang="en-US" dirty="0"/>
              <a:t>-Net is tested on three benchmark datasets (University-1652, SUES-200, CVUSA) and outperforms existing methods in multiple environments.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remains competitive even under </a:t>
            </a:r>
            <a:r>
              <a:rPr lang="en-US" b="1" dirty="0"/>
              <a:t>unseen extreme weather</a:t>
            </a:r>
            <a:r>
              <a:rPr lang="en-US" dirty="0"/>
              <a:t>, such as mixed fog, rain, and snow.</a:t>
            </a:r>
          </a:p>
        </p:txBody>
      </p:sp>
    </p:spTree>
    <p:extLst>
      <p:ext uri="{BB962C8B-B14F-4D97-AF65-F5344CB8AC3E}">
        <p14:creationId xmlns:p14="http://schemas.microsoft.com/office/powerpoint/2010/main" val="4290880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170D932-1CC8-E238-31AE-85389D45E64B}"/>
              </a:ext>
            </a:extLst>
          </p:cNvPr>
          <p:cNvSpPr txBox="1"/>
          <p:nvPr/>
        </p:nvSpPr>
        <p:spPr>
          <a:xfrm>
            <a:off x="1091380" y="1864341"/>
            <a:ext cx="871138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What is Domain Generalization (DG)?</a:t>
            </a:r>
            <a:br>
              <a:rPr lang="en-US" dirty="0"/>
            </a:br>
            <a:r>
              <a:rPr lang="en-US" dirty="0"/>
              <a:t>Domain generalization addresses the challenge of </a:t>
            </a:r>
            <a:r>
              <a:rPr lang="en-US" b="1" dirty="0"/>
              <a:t>domain shift</a:t>
            </a:r>
            <a:r>
              <a:rPr lang="en-US" dirty="0"/>
              <a:t>—differences in data distributions across environments—</a:t>
            </a:r>
            <a:r>
              <a:rPr lang="en-US" b="1" dirty="0"/>
              <a:t>without using any target domain data</a:t>
            </a:r>
            <a:r>
              <a:rPr lang="en-US" dirty="0"/>
              <a:t> during training.</a:t>
            </a:r>
            <a:endParaRPr lang="ar-LB" dirty="0"/>
          </a:p>
          <a:p>
            <a:r>
              <a:rPr lang="en-US" dirty="0"/>
              <a:t> Unlike domain adaptation, which uses labeled/unlabeled target data, DG focuses only on </a:t>
            </a:r>
            <a:r>
              <a:rPr lang="en-US" b="1" dirty="0"/>
              <a:t>multi-source training data</a:t>
            </a:r>
            <a:r>
              <a:rPr lang="en-US" dirty="0"/>
              <a:t> to learn models that generalize to </a:t>
            </a:r>
            <a:r>
              <a:rPr lang="en-US" b="1" dirty="0"/>
              <a:t>unseen domains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2461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514EA6F-0281-011C-90A3-D204FCBA0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54" y="474345"/>
            <a:ext cx="10756491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Distribution Alignment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statistical techniques to minimize domain differences (e.g., distribution distances).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Augmentation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Increases the diversity of training data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synthetic or perturbed inputs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improving robustness.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Adversarial Learning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Trains models to produce features that confuse a domain classifier, encouraging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domain-invariant representations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Meta-Learning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Trains models to quickly adapt to new environments using few examples.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E.g.,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MAML (Model-Agnostic Meta-Learning)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its variants.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Disentangled Representation Learning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Separates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common (domain-invariant)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specific (domain-dependent)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features.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Approaches: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decomposition (e.g., splitting classifier into shared and biased parts).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Learnable masks (e.g., DMG) that dynamically balance feature contributions.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Latent space separation using models like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encode identity and domain information independently.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Some use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synthesize and control latent features related to environment and style.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011A2C3-DB94-D1DE-8AFF-2344E7CE0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B81626-C3D2-74DA-5FD8-5BEF36C28B37}"/>
              </a:ext>
            </a:extLst>
          </p:cNvPr>
          <p:cNvSpPr txBox="1"/>
          <p:nvPr/>
        </p:nvSpPr>
        <p:spPr>
          <a:xfrm>
            <a:off x="855134" y="289679"/>
            <a:ext cx="6112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DG Techniques</a:t>
            </a:r>
          </a:p>
        </p:txBody>
      </p:sp>
    </p:spTree>
    <p:extLst>
      <p:ext uri="{BB962C8B-B14F-4D97-AF65-F5344CB8AC3E}">
        <p14:creationId xmlns:p14="http://schemas.microsoft.com/office/powerpoint/2010/main" val="208148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6C1E6AA4-1B0D-B1F6-10E5-374A04E47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198" y="1239087"/>
            <a:ext cx="9305384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Relevance to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MuSe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-Net: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background supports the idea behind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MuSe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-Net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which: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Separates style (environment)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from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identity (location)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style-aware modules (like Residual SPADE)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adjust features dynamically.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Follows the domain generalization principle by learning from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multi-weather training data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generalize to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unseen environmental conditions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during deployment.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3738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112</TotalTime>
  <Words>708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CMR12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Hussein Ahmad</dc:creator>
  <cp:lastModifiedBy>Hussein Ahmad</cp:lastModifiedBy>
  <cp:revision>3</cp:revision>
  <dcterms:created xsi:type="dcterms:W3CDTF">2025-06-06T17:34:32Z</dcterms:created>
  <dcterms:modified xsi:type="dcterms:W3CDTF">2025-06-08T19:03:40Z</dcterms:modified>
</cp:coreProperties>
</file>