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FE95-B46D-4808-8E23-813A30EEB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C31E0-2506-4400-A1D1-0016FDBAE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A452-21A1-4988-B69D-F1A42752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1D07-D6BE-441D-9B21-76FD748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B718-4F30-4CCC-B831-905E5B26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FF51-5E23-4822-8714-9C4C0EEB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CB05D-D41D-473A-A90E-29E8F527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B749-B7B1-4CA5-B965-585E7CCE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FCDF-FA10-4FD7-B70D-C3EF0C3B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C4B7D-AE88-4E87-96F7-1727ED57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8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6923B-0EEF-4029-963C-AF82D5E45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FCC5A-5D19-494B-90CD-C20098B1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538E-BDE8-465E-8BB1-A7F097BB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62A0-824D-46F2-90B4-7B82A82D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BD3C-A16D-4069-9E01-14FF872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5F61-745B-41BE-B5D5-B157EC4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7EDA-1D45-422A-A0C7-55E384B8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4BE3-61FA-4667-9DBE-429C6A07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7505C-249E-490B-A6FD-415AFFAB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1C67-029B-4F56-AE93-DFFE958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0F6C-CAE4-4E84-B11E-20A93464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8FDF2-4A07-4173-91DF-1784C1CC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DEA0-FC80-4BE9-BD1E-7199F651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F39D-6E5B-4A80-A404-62368DFB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C5A-9C1B-4E83-A26A-F6103A82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9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678B-A50C-49A4-B59E-738E853C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D35F-D99B-477D-A4FA-B0F58D06B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9B4D2-9B97-4D11-A161-63E8F0993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0943-4DD2-4CCB-AB48-1695DF23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89AB-8495-4C50-8368-AAB9E279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6F61-4DF9-49E0-95D6-F7D9729D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5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8F60-F931-40AA-A43E-27B9FD02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43CF6-47FE-4E32-AED7-81E4BEB6D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84F93-441A-4302-83C5-752F9A34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5F28D-8C67-48A3-A72E-6022410BC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559BE-3730-4A8A-83D8-2457181FC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43EEF-6630-4EBE-9DF9-7EDC6741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7E6C4-7B16-42AE-98FC-3476309C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E4911-0564-4FE6-9EE7-6C5B3732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7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F362-A5E5-4355-B35B-3E46286C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06E1C-1885-47C8-AAED-6E072473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999BD-0DF8-4DEB-AF3F-A1D9D537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81D2C-4906-446F-A0E7-058CB8A0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BA29A-6339-4153-AB1C-A01B616D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74330-CB96-4ECA-8640-0944FFE2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DBA3C-E7AF-4D3E-8919-6EC7658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6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70EA-2957-4E41-9A00-ED496964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70A6-FD9B-4876-A4DE-DF9923D6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5AED3-F93F-427D-9E3E-4746543EF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B50B8-1E9F-4FF3-A234-D1E10C3E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479C2-EF24-4C25-831F-2FB433F2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331BC-9F22-48B4-93DB-1714679B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6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B8FA-D774-4DF6-B1B3-FE1798B6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E0754-589A-4BAF-87AC-26E5EB63A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C1064-A653-4DE8-AEFB-5EB54EAB1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87233-3657-4B8A-A4D1-C68C028B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CB481-2B31-439C-88FF-7BE2C89B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D4301-CFD1-431B-8738-94402C7A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81AE1-157A-4420-A749-7C57A99C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91271-619E-4D83-97FF-0751355EF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1033-2A30-4773-869E-3CFE1C856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CF4D-7AD6-4DD2-9B19-33A5AEEC10A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36C9-AEC8-4F5E-80BA-47E282A57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7074-5823-415A-8842-BAEF155D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722B-52A3-4C15-A0AD-EC9375B5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saa.org/press/industry-stats/industry-stats-pages/who-owns-which-mountain-resor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thesnow.com/" TargetMode="External"/><Relationship Id="rId2" Type="http://schemas.openxmlformats.org/officeDocument/2006/relationships/hyperlink" Target="http://www.skiresort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eveloper.foursquare.com" TargetMode="External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wikipedia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2641-4069-4E85-9C63-A4BE7DF11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9859"/>
            <a:ext cx="12192000" cy="925024"/>
          </a:xfrm>
        </p:spPr>
        <p:txBody>
          <a:bodyPr>
            <a:normAutofit/>
          </a:bodyPr>
          <a:lstStyle/>
          <a:p>
            <a:r>
              <a:rPr lang="en-US" sz="5400" dirty="0"/>
              <a:t>Predicting Ski Resort Lift Ticket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D27D4-C4D3-4D48-B062-7CE82AD81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81643"/>
            <a:ext cx="9144000" cy="925024"/>
          </a:xfrm>
        </p:spPr>
        <p:txBody>
          <a:bodyPr/>
          <a:lstStyle/>
          <a:p>
            <a:r>
              <a:rPr lang="en-US" dirty="0"/>
              <a:t>IBM Applied Data Science Capstone Project</a:t>
            </a:r>
          </a:p>
          <a:p>
            <a:r>
              <a:rPr lang="en-US" dirty="0"/>
              <a:t>March 17, 2019</a:t>
            </a:r>
          </a:p>
        </p:txBody>
      </p:sp>
    </p:spTree>
    <p:extLst>
      <p:ext uri="{BB962C8B-B14F-4D97-AF65-F5344CB8AC3E}">
        <p14:creationId xmlns:p14="http://schemas.microsoft.com/office/powerpoint/2010/main" val="175200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 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B0703-40A3-4991-A3BC-4BC840E56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60" y="2286000"/>
            <a:ext cx="9263528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400AE-E38A-47B2-B972-E0813E3E5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06" y="72840"/>
            <a:ext cx="5283072" cy="23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5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 R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FA300-EE08-4690-81E5-4B9D01B8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84" y="2286000"/>
            <a:ext cx="929341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20653E-0C35-4EB6-A262-F7B6CB2F1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76" y="93587"/>
            <a:ext cx="5365742" cy="22886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A378A-9F01-4BDD-BEF2-08513FBD687E}"/>
              </a:ext>
            </a:extLst>
          </p:cNvPr>
          <p:cNvSpPr/>
          <p:nvPr/>
        </p:nvSpPr>
        <p:spPr>
          <a:xfrm>
            <a:off x="838200" y="1690688"/>
            <a:ext cx="4247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Selected Stats &amp; Venues performs the best!</a:t>
            </a:r>
          </a:p>
        </p:txBody>
      </p:sp>
    </p:spTree>
    <p:extLst>
      <p:ext uri="{BB962C8B-B14F-4D97-AF65-F5344CB8AC3E}">
        <p14:creationId xmlns:p14="http://schemas.microsoft.com/office/powerpoint/2010/main" val="238317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15F97-398D-4923-A1F0-5CA64A9B0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" y="1624744"/>
            <a:ext cx="5811794" cy="388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EE8826-0604-40B8-8BC8-0764C6BA2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55" y="1624744"/>
            <a:ext cx="581179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CAC78-6A2E-4C1E-8DC6-24A33B70D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8" y="1870635"/>
            <a:ext cx="11469823" cy="62806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6405DC-663C-492D-A5DB-D8BD5FEE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45" y="3069877"/>
            <a:ext cx="11039266" cy="27581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Coefficients suggest that the best predictors for lift ticket price are:</a:t>
            </a:r>
          </a:p>
          <a:p>
            <a:pPr lvl="1"/>
            <a:r>
              <a:rPr lang="en-US" dirty="0"/>
              <a:t>number of ski lifts</a:t>
            </a:r>
          </a:p>
          <a:p>
            <a:pPr lvl="1"/>
            <a:r>
              <a:rPr lang="en-US" dirty="0"/>
              <a:t>lengths of the green trails</a:t>
            </a:r>
          </a:p>
          <a:p>
            <a:pPr lvl="1"/>
            <a:r>
              <a:rPr lang="en-US" dirty="0"/>
              <a:t>number of hotels nearby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While this does not prove causality, this seems to be helpful in finding the most important on- and off-mountain infrastructure factors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F2E42-5FA4-4385-B7C8-E63928442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the number of nearby restaurants and, especially, of hotels improves the model performance</a:t>
            </a:r>
          </a:p>
          <a:p>
            <a:r>
              <a:rPr lang="en-US" dirty="0"/>
              <a:t>Improvement is relatively small but the effect is robust: off-mountain infrastructure is important</a:t>
            </a:r>
          </a:p>
          <a:p>
            <a:r>
              <a:rPr lang="en-US" dirty="0"/>
              <a:t>Model improvement ideas:</a:t>
            </a:r>
          </a:p>
          <a:p>
            <a:pPr lvl="1"/>
            <a:r>
              <a:rPr lang="en-US" dirty="0"/>
              <a:t>select more specific venues nearby/filter the venue datasets/adjust the radius</a:t>
            </a:r>
          </a:p>
          <a:p>
            <a:pPr lvl="1"/>
            <a:r>
              <a:rPr lang="en-US" dirty="0"/>
              <a:t>include other basic resorts stats </a:t>
            </a:r>
            <a:r>
              <a:rPr lang="en-US"/>
              <a:t>as the </a:t>
            </a:r>
            <a:r>
              <a:rPr lang="en-US" dirty="0"/>
              <a:t>average annual snowfall</a:t>
            </a:r>
          </a:p>
          <a:p>
            <a:pPr lvl="1"/>
            <a:r>
              <a:rPr lang="en-US" dirty="0"/>
              <a:t>include the cost of living at the state</a:t>
            </a:r>
          </a:p>
          <a:p>
            <a:pPr lvl="1"/>
            <a:r>
              <a:rPr lang="en-US" dirty="0"/>
              <a:t>include one hot encoding of the resort owners [</a:t>
            </a:r>
            <a:r>
              <a:rPr lang="en-US" dirty="0">
                <a:hlinkClick r:id="rId2"/>
              </a:rPr>
              <a:t>www.nsaa.org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explore residuals for any non-linear behavior</a:t>
            </a:r>
          </a:p>
          <a:p>
            <a:pPr lvl="1"/>
            <a:r>
              <a:rPr lang="en-US" dirty="0"/>
              <a:t>cluster the resorts for more insights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2A11-69B5-43F0-BEC5-1A00481E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Single-day lift ticket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3268-EA0A-4A62-B13C-5626CBC5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9635" cy="4031316"/>
          </a:xfrm>
        </p:spPr>
        <p:txBody>
          <a:bodyPr>
            <a:normAutofit/>
          </a:bodyPr>
          <a:lstStyle/>
          <a:p>
            <a:r>
              <a:rPr lang="en-US" dirty="0"/>
              <a:t>Expensive</a:t>
            </a:r>
          </a:p>
          <a:p>
            <a:r>
              <a:rPr lang="en-US" dirty="0"/>
              <a:t>Proxy for the ski resort riding experience</a:t>
            </a:r>
          </a:p>
          <a:p>
            <a:r>
              <a:rPr lang="en-US" dirty="0"/>
              <a:t>Depend on the size of the resort</a:t>
            </a:r>
          </a:p>
          <a:p>
            <a:r>
              <a:rPr lang="en-US" dirty="0"/>
              <a:t>Might depend on the resort off-mountain infrastructure</a:t>
            </a:r>
          </a:p>
          <a:p>
            <a:r>
              <a:rPr lang="en-US" dirty="0"/>
              <a:t>Predicting prices is important for dynamic pricing and might guide the future resort infrastructure development</a:t>
            </a:r>
          </a:p>
          <a:p>
            <a:r>
              <a:rPr lang="en-US" dirty="0"/>
              <a:t>Comparing actual and predicted prices might </a:t>
            </a:r>
            <a:r>
              <a:rPr lang="en-US" dirty="0" err="1"/>
              <a:t>might</a:t>
            </a:r>
            <a:r>
              <a:rPr lang="en-US" dirty="0"/>
              <a:t> help find good deals</a:t>
            </a:r>
          </a:p>
        </p:txBody>
      </p:sp>
    </p:spTree>
    <p:extLst>
      <p:ext uri="{BB962C8B-B14F-4D97-AF65-F5344CB8AC3E}">
        <p14:creationId xmlns:p14="http://schemas.microsoft.com/office/powerpoint/2010/main" val="343137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ACA7-B2F3-41B0-A5FD-35396174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www.skiresort.info</a:t>
            </a:r>
            <a:r>
              <a:rPr lang="en-US" dirty="0"/>
              <a:t> [number of ski lifts, vertical drop, price, etc.] </a:t>
            </a:r>
          </a:p>
          <a:p>
            <a:r>
              <a:rPr lang="en-US" dirty="0">
                <a:hlinkClick r:id="rId3"/>
              </a:rPr>
              <a:t>www.onthesnow.com</a:t>
            </a:r>
            <a:r>
              <a:rPr lang="en-US" dirty="0"/>
              <a:t> [lift ticket price]</a:t>
            </a:r>
          </a:p>
          <a:p>
            <a:r>
              <a:rPr lang="en-US" dirty="0">
                <a:hlinkClick r:id="rId4"/>
              </a:rPr>
              <a:t>wikipedia.org</a:t>
            </a:r>
            <a:r>
              <a:rPr lang="en-US" dirty="0"/>
              <a:t> [number of ski lifts, vertical drop, price, etc.]</a:t>
            </a:r>
          </a:p>
          <a:p>
            <a:r>
              <a:rPr lang="en-US" dirty="0">
                <a:hlinkClick r:id="rId5"/>
              </a:rPr>
              <a:t>www.google.com</a:t>
            </a:r>
            <a:r>
              <a:rPr lang="en-US" dirty="0"/>
              <a:t> [ski resort latitude and longitude]</a:t>
            </a:r>
          </a:p>
          <a:p>
            <a:r>
              <a:rPr lang="en-US" dirty="0">
                <a:hlinkClick r:id="rId6"/>
              </a:rPr>
              <a:t>developer.foursquare.com</a:t>
            </a:r>
            <a:r>
              <a:rPr lang="en-US" dirty="0"/>
              <a:t> [number of restaurants, hotels, etc.]</a:t>
            </a:r>
          </a:p>
        </p:txBody>
      </p:sp>
    </p:spTree>
    <p:extLst>
      <p:ext uri="{BB962C8B-B14F-4D97-AF65-F5344CB8AC3E}">
        <p14:creationId xmlns:p14="http://schemas.microsoft.com/office/powerpoint/2010/main" val="126750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ACA7-B2F3-41B0-A5FD-35396174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9018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Remove duplicates</a:t>
            </a:r>
          </a:p>
          <a:p>
            <a:r>
              <a:rPr lang="en-US" dirty="0"/>
              <a:t>Fill missing price values/improve price relevance by merging all datasets and keeping the highest price value (assumption for the most recent price)</a:t>
            </a:r>
          </a:p>
          <a:p>
            <a:r>
              <a:rPr lang="en-US" dirty="0"/>
              <a:t>Drop irrelevant or mostly unfilled features</a:t>
            </a:r>
          </a:p>
          <a:p>
            <a:r>
              <a:rPr lang="en-US" dirty="0"/>
              <a:t>Drop 33 ski resorts and areas that still have missing prices</a:t>
            </a:r>
          </a:p>
          <a:p>
            <a:r>
              <a:rPr lang="en-US" dirty="0"/>
              <a:t>Add information on number of venues within a 5 km radius using Foursquare API </a:t>
            </a:r>
          </a:p>
          <a:p>
            <a:r>
              <a:rPr lang="en-US" dirty="0"/>
              <a:t>Resulting dataset has 385 entries with price information and 13 additional numerical features </a:t>
            </a:r>
          </a:p>
        </p:txBody>
      </p:sp>
    </p:spTree>
    <p:extLst>
      <p:ext uri="{BB962C8B-B14F-4D97-AF65-F5344CB8AC3E}">
        <p14:creationId xmlns:p14="http://schemas.microsoft.com/office/powerpoint/2010/main" val="231810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Histograms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47F54-5108-49D8-A8CA-5CAA6631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859"/>
            <a:ext cx="12192000" cy="47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3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Correlations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1E65E-5248-4127-ABB3-1A8BBF6B4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9" y="1847409"/>
            <a:ext cx="6084686" cy="4077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609D8-123E-4FAF-AA1A-C2F8982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" y="1847409"/>
            <a:ext cx="6046578" cy="40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5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D05DA-AF80-407D-AF31-F2F13BA46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" y="1847388"/>
            <a:ext cx="6046578" cy="4077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3D67E-C3E0-441E-94CC-9611AC870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51" y="1847388"/>
            <a:ext cx="6046578" cy="40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8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Correlations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8E826-B055-4078-B416-CD844DA36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6" y="1228786"/>
            <a:ext cx="6230468" cy="55450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10CC0D-4FF1-4050-9340-9B9562DB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07" y="1368425"/>
            <a:ext cx="5253787" cy="4351338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Peak Elevation</a:t>
            </a:r>
            <a:r>
              <a:rPr lang="en-US" dirty="0"/>
              <a:t> and </a:t>
            </a:r>
            <a:r>
              <a:rPr lang="en-US" i="1" dirty="0"/>
              <a:t>Total Trails </a:t>
            </a:r>
            <a:r>
              <a:rPr lang="en-US" dirty="0"/>
              <a:t>are redundant</a:t>
            </a:r>
          </a:p>
          <a:p>
            <a:endParaRPr lang="en-US" dirty="0"/>
          </a:p>
          <a:p>
            <a:r>
              <a:rPr lang="en-US" dirty="0"/>
              <a:t>Resort stats and number of nearby venues features do not correlate as much as between themselves</a:t>
            </a:r>
          </a:p>
          <a:p>
            <a:endParaRPr lang="en-US" dirty="0"/>
          </a:p>
          <a:p>
            <a:r>
              <a:rPr lang="en-US" i="1" dirty="0"/>
              <a:t>Shop</a:t>
            </a:r>
            <a:r>
              <a:rPr lang="en-US" dirty="0"/>
              <a:t>s and </a:t>
            </a:r>
            <a:r>
              <a:rPr lang="en-US" i="1" dirty="0"/>
              <a:t>Cafes</a:t>
            </a:r>
            <a:r>
              <a:rPr lang="en-US" dirty="0"/>
              <a:t> unlikely to improve the prediction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65505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157E-0824-4D32-A7E4-7687D12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Models: Feature selection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10CC0D-4FF1-4050-9340-9B9562DB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31" y="1585305"/>
            <a:ext cx="11234264" cy="51244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All Stats </a:t>
            </a:r>
            <a:r>
              <a:rPr lang="en-US" dirty="0"/>
              <a:t>(naïve, baseline model): base elevation, peak elevation, vertical drop, ski lifts, green trails, blue trails, black trails, total trails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Selected Stats </a:t>
            </a:r>
            <a:r>
              <a:rPr lang="en-US" dirty="0"/>
              <a:t>(less-redundant model): base elevation, vertical drop, ski lifts, green trails, blue trails, black trails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Selected Stats &amp; All Venues </a:t>
            </a:r>
            <a:r>
              <a:rPr lang="en-US" dirty="0"/>
              <a:t>(model with all venue info): base elevation, vertical drop, ski lifts, green trails, blue trails, black trails, shops, cafes, restaurants, bars, hotels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Selected Stats &amp; Venues </a:t>
            </a:r>
            <a:r>
              <a:rPr lang="en-US" dirty="0"/>
              <a:t>(model with the most relevant venue info): base elevation, vertical drop, ski lifts, green trails, blue trails, black trails, restaurants, hotels</a:t>
            </a:r>
          </a:p>
        </p:txBody>
      </p:sp>
    </p:spTree>
    <p:extLst>
      <p:ext uri="{BB962C8B-B14F-4D97-AF65-F5344CB8AC3E}">
        <p14:creationId xmlns:p14="http://schemas.microsoft.com/office/powerpoint/2010/main" val="29272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559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Predicting Ski Resort Lift Ticket Prices</vt:lpstr>
      <vt:lpstr>Single-day lift ticket prices</vt:lpstr>
      <vt:lpstr>Data acquisition</vt:lpstr>
      <vt:lpstr>Data cleaning</vt:lpstr>
      <vt:lpstr>Data exploration: Histograms</vt:lpstr>
      <vt:lpstr>Data exploration: Correlations</vt:lpstr>
      <vt:lpstr>Data exploration: Correlations</vt:lpstr>
      <vt:lpstr>Data exploration: Correlations</vt:lpstr>
      <vt:lpstr>Models: Feature selection</vt:lpstr>
      <vt:lpstr>Model evaluation: RMS</vt:lpstr>
      <vt:lpstr>Model evaluation: R2</vt:lpstr>
      <vt:lpstr>Best model performance</vt:lpstr>
      <vt:lpstr>Best model coefficients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Ski Resort Lift Ticket Prices</dc:title>
  <dc:creator>Ivan Viktorovich Pechenezhskiy</dc:creator>
  <cp:lastModifiedBy>Ivan Viktorovich Pechenezhskiy</cp:lastModifiedBy>
  <cp:revision>19</cp:revision>
  <dcterms:created xsi:type="dcterms:W3CDTF">2019-03-18T18:06:26Z</dcterms:created>
  <dcterms:modified xsi:type="dcterms:W3CDTF">2019-03-18T23:05:25Z</dcterms:modified>
</cp:coreProperties>
</file>