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7" r:id="rId1"/>
  </p:sldMasterIdLst>
  <p:notesMasterIdLst>
    <p:notesMasterId r:id="rId29"/>
  </p:notesMasterIdLst>
  <p:sldIdLst>
    <p:sldId id="256" r:id="rId2"/>
    <p:sldId id="257" r:id="rId3"/>
    <p:sldId id="258" r:id="rId4"/>
    <p:sldId id="259" r:id="rId5"/>
    <p:sldId id="260" r:id="rId6"/>
    <p:sldId id="261" r:id="rId7"/>
    <p:sldId id="262" r:id="rId8"/>
    <p:sldId id="263" r:id="rId9"/>
    <p:sldId id="265" r:id="rId10"/>
    <p:sldId id="267" r:id="rId11"/>
    <p:sldId id="268" r:id="rId12"/>
    <p:sldId id="269" r:id="rId13"/>
    <p:sldId id="270" r:id="rId14"/>
    <p:sldId id="271" r:id="rId15"/>
    <p:sldId id="272" r:id="rId16"/>
    <p:sldId id="273" r:id="rId17"/>
    <p:sldId id="274" r:id="rId18"/>
    <p:sldId id="276" r:id="rId19"/>
    <p:sldId id="275" r:id="rId20"/>
    <p:sldId id="277" r:id="rId21"/>
    <p:sldId id="278" r:id="rId22"/>
    <p:sldId id="279" r:id="rId23"/>
    <p:sldId id="280" r:id="rId24"/>
    <p:sldId id="281" r:id="rId25"/>
    <p:sldId id="282" r:id="rId26"/>
    <p:sldId id="283" r:id="rId27"/>
    <p:sldId id="28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E5A438-C12E-4A6C-8532-997580B36DCD}" type="datetimeFigureOut">
              <a:rPr lang="en-US" smtClean="0"/>
              <a:t>8/6/2019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7D1191-F3DE-449B-B769-D4B8B375D28C}" type="slidenum">
              <a:rPr lang="en-US" smtClean="0"/>
              <a:t>‹#›</a:t>
            </a:fld>
            <a:endParaRPr lang="en-US"/>
          </a:p>
        </p:txBody>
      </p:sp>
    </p:spTree>
    <p:extLst>
      <p:ext uri="{BB962C8B-B14F-4D97-AF65-F5344CB8AC3E}">
        <p14:creationId xmlns:p14="http://schemas.microsoft.com/office/powerpoint/2010/main" val="199684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2F05A39-CEF8-48E4-A9FF-D6567C486E9E}" type="datetime1">
              <a:rPr lang="en-US" smtClean="0"/>
              <a:t>8/6/2019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2271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6A98FFD-F141-44AC-B626-A2C743E57FC8}" type="datetime1">
              <a:rPr lang="en-US" smtClean="0"/>
              <a:t>8/6/2019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2270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E3E514-63B5-4290-A462-16C9965F238D}" type="datetime1">
              <a:rPr lang="en-US" smtClean="0"/>
              <a:t>8/6/2019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5898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45F2A64-AEB6-494C-888D-B536CA2272F8}" type="datetime1">
              <a:rPr lang="en-US" smtClean="0"/>
              <a:t>8/6/2019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000540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960398-5D2D-4CBD-8A8E-7E24CD0F25A7}" type="datetime1">
              <a:rPr lang="en-US" smtClean="0"/>
              <a:t>8/6/2019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49070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7F49432-D965-45F5-B06F-AE18DF17A06C}" type="datetime1">
              <a:rPr lang="en-US" smtClean="0"/>
              <a:t>8/6/2019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29631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E4F3EF3E-8EA2-4580-9BE9-8F059F82008C}" type="datetime1">
              <a:rPr lang="en-US" smtClean="0"/>
              <a:t>8/6/2019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00966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1E2A1A-DE02-476C-9FE4-8F15B8D344C9}" type="datetime1">
              <a:rPr lang="en-US" smtClean="0"/>
              <a:t>8/6/2019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05650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BDC873-55F3-4B61-B910-39AC4B8F1E59}" type="datetime1">
              <a:rPr lang="en-US" smtClean="0"/>
              <a:t>8/6/2019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3658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70EB37-EE4B-4B33-8724-3BB02E543AF0}" type="datetime1">
              <a:rPr lang="en-US" smtClean="0"/>
              <a:t>8/6/2019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2551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062858-3B1B-4FC0-9470-35989AF3B4C4}" type="datetime1">
              <a:rPr lang="en-US" smtClean="0"/>
              <a:t>8/6/2019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8995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3136C59-373F-49F3-9A2D-0CB2CE86441E}" type="datetime1">
              <a:rPr lang="en-US" smtClean="0"/>
              <a:t>8/6/2019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9098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4C697A6-3574-4705-89E7-DBC98A14C945}" type="datetime1">
              <a:rPr lang="en-US" smtClean="0"/>
              <a:t>8/6/2019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9268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7B8467-7F6A-420E-8A59-8A06A8AA8613}" type="datetime1">
              <a:rPr lang="en-US" smtClean="0"/>
              <a:t>8/6/2019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573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29C2911F-19A8-4ACD-9EAE-26358A61326A}" type="datetime1">
              <a:rPr lang="en-US" smtClean="0"/>
              <a:t>8/6/2019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8661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BF14FB9-E7C9-44A4-B425-EC513124EC67}" type="datetime1">
              <a:rPr lang="en-US" smtClean="0"/>
              <a:t>8/6/2019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2668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CFD638-BD25-4340-B2EC-9FF971DB76BD}" type="datetime1">
              <a:rPr lang="en-US" smtClean="0"/>
              <a:t>8/6/2019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5508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75FA9A5-2EC6-4C7B-8CB4-98FBF7FB94C4}" type="datetime1">
              <a:rPr lang="en-US" smtClean="0"/>
              <a:t>8/6/2019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265450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0709" y="2046460"/>
            <a:ext cx="8905103" cy="2262781"/>
          </a:xfrm>
        </p:spPr>
        <p:txBody>
          <a:bodyPr>
            <a:normAutofit/>
          </a:bodyPr>
          <a:lstStyle/>
          <a:p>
            <a:pPr algn="l">
              <a:lnSpc>
                <a:spcPct val="150000"/>
              </a:lnSpc>
            </a:pPr>
            <a:r>
              <a:rPr lang="en-US" sz="3200" dirty="0" smtClean="0">
                <a:latin typeface="Comic Sans MS" panose="030F0702030302020204" pitchFamily="66" charset="0"/>
              </a:rPr>
              <a:t>JAVA MEMORY MANAGEMENT PART-2</a:t>
            </a:r>
            <a:br>
              <a:rPr lang="en-US" sz="3200" dirty="0" smtClean="0">
                <a:latin typeface="Comic Sans MS" panose="030F0702030302020204" pitchFamily="66" charset="0"/>
              </a:rPr>
            </a:br>
            <a:r>
              <a:rPr lang="en-US" sz="3200" dirty="0" smtClean="0">
                <a:latin typeface="Comic Sans MS" panose="030F0702030302020204" pitchFamily="66" charset="0"/>
              </a:rPr>
              <a:t>Garbage Collection</a:t>
            </a:r>
            <a:endParaRPr lang="en-US" sz="3200" dirty="0">
              <a:latin typeface="Comic Sans MS" panose="030F0702030302020204" pitchFamily="66" charset="0"/>
            </a:endParaRPr>
          </a:p>
        </p:txBody>
      </p:sp>
      <p:sp>
        <p:nvSpPr>
          <p:cNvPr id="3" name="Subtitle 2"/>
          <p:cNvSpPr>
            <a:spLocks noGrp="1"/>
          </p:cNvSpPr>
          <p:nvPr>
            <p:ph type="subTitle" idx="1"/>
          </p:nvPr>
        </p:nvSpPr>
        <p:spPr>
          <a:xfrm>
            <a:off x="770709" y="4309241"/>
            <a:ext cx="8689976" cy="994280"/>
          </a:xfrm>
        </p:spPr>
        <p:txBody>
          <a:bodyPr>
            <a:normAutofit/>
          </a:bodyPr>
          <a:lstStyle/>
          <a:p>
            <a:pPr algn="l"/>
            <a:r>
              <a:rPr lang="en-US" sz="2000" dirty="0" smtClean="0">
                <a:latin typeface="Comic Sans MS" panose="030F0702030302020204" pitchFamily="66" charset="0"/>
              </a:rPr>
              <a:t>Presenter: Davoud </a:t>
            </a:r>
            <a:r>
              <a:rPr lang="en-US" sz="2000" dirty="0" err="1" smtClean="0">
                <a:latin typeface="Comic Sans MS" panose="030F0702030302020204" pitchFamily="66" charset="0"/>
              </a:rPr>
              <a:t>Badamchi</a:t>
            </a:r>
            <a:endParaRPr lang="en-US" sz="2000" dirty="0" smtClean="0">
              <a:latin typeface="Comic Sans MS" panose="030F0702030302020204" pitchFamily="66" charset="0"/>
            </a:endParaRPr>
          </a:p>
          <a:p>
            <a:pPr algn="l"/>
            <a:r>
              <a:rPr lang="en-US" sz="2000" dirty="0" smtClean="0">
                <a:latin typeface="Comic Sans MS" panose="030F0702030302020204" pitchFamily="66" charset="0"/>
              </a:rPr>
              <a:t>Presentation Date: </a:t>
            </a:r>
            <a:r>
              <a:rPr lang="en-US" sz="2000" dirty="0" smtClean="0">
                <a:latin typeface="Comic Sans MS" panose="030F0702030302020204" pitchFamily="66" charset="0"/>
              </a:rPr>
              <a:t>6/04/2019 </a:t>
            </a:r>
            <a:r>
              <a:rPr lang="en-US" sz="2000" dirty="0" smtClean="0">
                <a:latin typeface="Comic Sans MS" panose="030F0702030302020204" pitchFamily="66" charset="0"/>
              </a:rPr>
              <a:t>10:00 am</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2716323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178566" y="3174123"/>
            <a:ext cx="4699753" cy="3541985"/>
          </a:xfrm>
          <a:prstGeom prst="rect">
            <a:avLst/>
          </a:prstGeom>
        </p:spPr>
      </p:pic>
      <p:sp>
        <p:nvSpPr>
          <p:cNvPr id="2" name="Title 1"/>
          <p:cNvSpPr>
            <a:spLocks noGrp="1"/>
          </p:cNvSpPr>
          <p:nvPr>
            <p:ph type="title"/>
          </p:nvPr>
        </p:nvSpPr>
        <p:spPr>
          <a:xfrm>
            <a:off x="1797269" y="487476"/>
            <a:ext cx="8911687" cy="742235"/>
          </a:xfrm>
        </p:spPr>
        <p:txBody>
          <a:bodyPr>
            <a:normAutofit fontScale="90000"/>
          </a:bodyPr>
          <a:lstStyle/>
          <a:p>
            <a:pPr algn="l"/>
            <a:r>
              <a:rPr lang="en-US" dirty="0" smtClean="0">
                <a:latin typeface="Comic Sans MS" panose="030F0702030302020204" pitchFamily="66" charset="0"/>
              </a:rPr>
              <a:t>Garbage Collection &amp; Memory leak</a:t>
            </a:r>
            <a:endParaRPr lang="en-US" dirty="0">
              <a:latin typeface="Comic Sans MS" panose="030F0702030302020204" pitchFamily="66" charset="0"/>
            </a:endParaRPr>
          </a:p>
        </p:txBody>
      </p:sp>
      <p:sp>
        <p:nvSpPr>
          <p:cNvPr id="3" name="Content Placeholder 2"/>
          <p:cNvSpPr>
            <a:spLocks noGrp="1"/>
          </p:cNvSpPr>
          <p:nvPr>
            <p:ph sz="quarter" idx="13"/>
          </p:nvPr>
        </p:nvSpPr>
        <p:spPr>
          <a:xfrm>
            <a:off x="809298" y="1334813"/>
            <a:ext cx="10352688" cy="4834759"/>
          </a:xfrm>
        </p:spPr>
        <p:txBody>
          <a:bodyPr>
            <a:normAutofit/>
          </a:bodyPr>
          <a:lstStyle/>
          <a:p>
            <a:r>
              <a:rPr lang="en-US" cap="none" dirty="0" smtClean="0">
                <a:latin typeface="Comic Sans MS" panose="030F0702030302020204" pitchFamily="66" charset="0"/>
              </a:rPr>
              <a:t>One difference between Java and other languages is Java do garbage collection automatically.</a:t>
            </a:r>
          </a:p>
          <a:p>
            <a:r>
              <a:rPr lang="en-US" cap="none" dirty="0" smtClean="0">
                <a:latin typeface="Comic Sans MS" panose="030F0702030302020204" pitchFamily="66" charset="0"/>
              </a:rPr>
              <a:t>C language collect objects by calling free() method explicitly.</a:t>
            </a:r>
          </a:p>
          <a:p>
            <a:r>
              <a:rPr lang="en-US" cap="none" dirty="0" smtClean="0">
                <a:latin typeface="Comic Sans MS" panose="030F0702030302020204" pitchFamily="66" charset="0"/>
              </a:rPr>
              <a:t>In VB you have to set the object to null to clear the reference of the object</a:t>
            </a:r>
          </a:p>
          <a:p>
            <a:r>
              <a:rPr lang="en-US" cap="none" dirty="0" smtClean="0">
                <a:latin typeface="Comic Sans MS" panose="030F0702030302020204" pitchFamily="66" charset="0"/>
              </a:rPr>
              <a:t>What is memory leak?</a:t>
            </a:r>
          </a:p>
        </p:txBody>
      </p:sp>
      <p:sp>
        <p:nvSpPr>
          <p:cNvPr id="7" name="Content Placeholder 2"/>
          <p:cNvSpPr txBox="1">
            <a:spLocks/>
          </p:cNvSpPr>
          <p:nvPr/>
        </p:nvSpPr>
        <p:spPr>
          <a:xfrm>
            <a:off x="809298" y="3720659"/>
            <a:ext cx="6369268" cy="271692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cap="none" dirty="0" smtClean="0">
                <a:latin typeface="Comic Sans MS" panose="030F0702030302020204" pitchFamily="66" charset="0"/>
              </a:rPr>
              <a:t>If the programming language do not clear unused objects manually or automatically, they’ll reside in the Heap and memory leak will happen. </a:t>
            </a:r>
            <a:r>
              <a:rPr lang="en-US" cap="none" dirty="0" smtClean="0">
                <a:solidFill>
                  <a:srgbClr val="FF0000"/>
                </a:solidFill>
                <a:latin typeface="Comic Sans MS" panose="030F0702030302020204" pitchFamily="66" charset="0"/>
              </a:rPr>
              <a:t>Even closing the program won’t clean the memory.</a:t>
            </a:r>
            <a:r>
              <a:rPr lang="en-US" cap="none" dirty="0" smtClean="0">
                <a:latin typeface="Comic Sans MS" panose="030F0702030302020204" pitchFamily="66" charset="0"/>
              </a:rPr>
              <a:t> The only solution for this problem is just </a:t>
            </a:r>
            <a:r>
              <a:rPr lang="en-US" cap="none" dirty="0" smtClean="0">
                <a:solidFill>
                  <a:srgbClr val="FF0000"/>
                </a:solidFill>
                <a:latin typeface="Comic Sans MS" panose="030F0702030302020204" pitchFamily="66" charset="0"/>
              </a:rPr>
              <a:t>restarting the computer.</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324724411"/>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7269" y="487476"/>
            <a:ext cx="8911687" cy="742235"/>
          </a:xfrm>
        </p:spPr>
        <p:txBody>
          <a:bodyPr>
            <a:normAutofit/>
          </a:bodyPr>
          <a:lstStyle/>
          <a:p>
            <a:pPr algn="l"/>
            <a:r>
              <a:rPr lang="en-US" dirty="0" smtClean="0">
                <a:latin typeface="Comic Sans MS" panose="030F0702030302020204" pitchFamily="66" charset="0"/>
              </a:rPr>
              <a:t>Memory leak – effects &amp; example</a:t>
            </a:r>
            <a:endParaRPr lang="en-US" dirty="0">
              <a:latin typeface="Comic Sans MS" panose="030F0702030302020204" pitchFamily="66" charset="0"/>
            </a:endParaRPr>
          </a:p>
        </p:txBody>
      </p:sp>
      <p:sp>
        <p:nvSpPr>
          <p:cNvPr id="3" name="Content Placeholder 2"/>
          <p:cNvSpPr>
            <a:spLocks noGrp="1"/>
          </p:cNvSpPr>
          <p:nvPr>
            <p:ph sz="quarter" idx="13"/>
          </p:nvPr>
        </p:nvSpPr>
        <p:spPr>
          <a:xfrm>
            <a:off x="809298" y="1334813"/>
            <a:ext cx="10352688" cy="1986455"/>
          </a:xfrm>
        </p:spPr>
        <p:txBody>
          <a:bodyPr>
            <a:normAutofit fontScale="92500" lnSpcReduction="10000"/>
          </a:bodyPr>
          <a:lstStyle/>
          <a:p>
            <a:r>
              <a:rPr lang="en-US" cap="none" dirty="0" smtClean="0">
                <a:latin typeface="Comic Sans MS" panose="030F0702030302020204" pitchFamily="66" charset="0"/>
              </a:rPr>
              <a:t>Effect of memory leak:</a:t>
            </a:r>
          </a:p>
          <a:p>
            <a:pPr lvl="1"/>
            <a:r>
              <a:rPr lang="en-US" cap="none" dirty="0" smtClean="0">
                <a:latin typeface="Comic Sans MS" panose="030F0702030302020204" pitchFamily="66" charset="0"/>
              </a:rPr>
              <a:t>Slow system performance</a:t>
            </a:r>
          </a:p>
          <a:p>
            <a:pPr lvl="1"/>
            <a:r>
              <a:rPr lang="en-US" cap="none" dirty="0" smtClean="0">
                <a:latin typeface="Comic Sans MS" panose="030F0702030302020204" pitchFamily="66" charset="0"/>
              </a:rPr>
              <a:t>Faults or crashes in running programs</a:t>
            </a:r>
          </a:p>
          <a:p>
            <a:pPr lvl="1"/>
            <a:r>
              <a:rPr lang="en-US" cap="none" dirty="0" smtClean="0">
                <a:latin typeface="Comic Sans MS" panose="030F0702030302020204" pitchFamily="66" charset="0"/>
              </a:rPr>
              <a:t>The system may hang</a:t>
            </a:r>
            <a:endParaRPr lang="en-US" cap="none" dirty="0">
              <a:latin typeface="Comic Sans MS" panose="030F0702030302020204" pitchFamily="66" charset="0"/>
            </a:endParaRPr>
          </a:p>
          <a:p>
            <a:r>
              <a:rPr lang="en-US" cap="none" dirty="0" smtClean="0">
                <a:latin typeface="Comic Sans MS" panose="030F0702030302020204" pitchFamily="66" charset="0"/>
              </a:rPr>
              <a:t>Example: pseudo code for withdrawing money from ATM </a:t>
            </a:r>
            <a:r>
              <a:rPr lang="en-US" cap="none" dirty="0" smtClean="0">
                <a:solidFill>
                  <a:srgbClr val="C00000"/>
                </a:solidFill>
                <a:latin typeface="Comic Sans MS" panose="030F0702030302020204" pitchFamily="66" charset="0"/>
              </a:rPr>
              <a:t>with memory leak</a:t>
            </a:r>
          </a:p>
          <a:p>
            <a:endParaRPr lang="en-US" cap="none" dirty="0" smtClean="0">
              <a:latin typeface="Comic Sans MS" panose="030F0702030302020204" pitchFamily="66" charset="0"/>
            </a:endParaRPr>
          </a:p>
        </p:txBody>
      </p:sp>
      <p:sp>
        <p:nvSpPr>
          <p:cNvPr id="6" name="Content Placeholder 2"/>
          <p:cNvSpPr txBox="1">
            <a:spLocks/>
          </p:cNvSpPr>
          <p:nvPr/>
        </p:nvSpPr>
        <p:spPr>
          <a:xfrm>
            <a:off x="809298" y="3321269"/>
            <a:ext cx="10352688" cy="342111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cap="none" dirty="0" smtClean="0">
                <a:latin typeface="Comic Sans MS" panose="030F0702030302020204" pitchFamily="66" charset="0"/>
              </a:rPr>
              <a:t>Enter Amount </a:t>
            </a:r>
          </a:p>
          <a:p>
            <a:pPr marL="0" indent="0">
              <a:buNone/>
            </a:pPr>
            <a:r>
              <a:rPr lang="en-US" cap="none" dirty="0" smtClean="0">
                <a:latin typeface="Comic Sans MS" panose="030F0702030302020204" pitchFamily="66" charset="0"/>
              </a:rPr>
              <a:t>Get some memory</a:t>
            </a:r>
          </a:p>
          <a:p>
            <a:pPr marL="0" indent="0">
              <a:buNone/>
            </a:pPr>
            <a:r>
              <a:rPr lang="en-US" cap="none" dirty="0" smtClean="0">
                <a:latin typeface="Comic Sans MS" panose="030F0702030302020204" pitchFamily="66" charset="0"/>
              </a:rPr>
              <a:t>If ((Amount &gt; Account balance) or (transaction == canceled) ) {finish}</a:t>
            </a:r>
          </a:p>
          <a:p>
            <a:pPr marL="0" indent="0">
              <a:buNone/>
            </a:pPr>
            <a:r>
              <a:rPr lang="en-US" cap="none" dirty="0" smtClean="0">
                <a:latin typeface="Comic Sans MS" panose="030F0702030302020204" pitchFamily="66" charset="0"/>
              </a:rPr>
              <a:t>Else {</a:t>
            </a:r>
          </a:p>
          <a:p>
            <a:pPr marL="0" indent="0">
              <a:buNone/>
            </a:pPr>
            <a:r>
              <a:rPr lang="en-US" cap="none" dirty="0" smtClean="0">
                <a:latin typeface="Comic Sans MS" panose="030F0702030302020204" pitchFamily="66" charset="0"/>
              </a:rPr>
              <a:t>    Debit the account with the amount</a:t>
            </a:r>
          </a:p>
          <a:p>
            <a:pPr marL="0" indent="0">
              <a:buNone/>
            </a:pPr>
            <a:r>
              <a:rPr lang="en-US" cap="none" dirty="0" smtClean="0">
                <a:latin typeface="Comic Sans MS" panose="030F0702030302020204" pitchFamily="66" charset="0"/>
              </a:rPr>
              <a:t>    Dispense the cash</a:t>
            </a:r>
          </a:p>
          <a:p>
            <a:pPr marL="0" indent="0">
              <a:buNone/>
            </a:pPr>
            <a:r>
              <a:rPr lang="en-US" cap="none" dirty="0" smtClean="0">
                <a:latin typeface="Comic Sans MS" panose="030F0702030302020204" pitchFamily="66" charset="0"/>
              </a:rPr>
              <a:t>    Release the memory for the remembered amount</a:t>
            </a:r>
          </a:p>
          <a:p>
            <a:pPr marL="0" indent="0">
              <a:buNone/>
            </a:pPr>
            <a:r>
              <a:rPr lang="en-US" cap="none" dirty="0" smtClean="0">
                <a:latin typeface="Comic Sans MS" panose="030F0702030302020204" pitchFamily="66" charset="0"/>
              </a:rPr>
              <a:t>} </a:t>
            </a:r>
          </a:p>
        </p:txBody>
      </p:sp>
      <p:sp>
        <p:nvSpPr>
          <p:cNvPr id="8" name="TextBox 7"/>
          <p:cNvSpPr txBox="1"/>
          <p:nvPr/>
        </p:nvSpPr>
        <p:spPr>
          <a:xfrm>
            <a:off x="6684579" y="4603558"/>
            <a:ext cx="5433849" cy="1200329"/>
          </a:xfrm>
          <a:prstGeom prst="rect">
            <a:avLst/>
          </a:prstGeom>
          <a:noFill/>
        </p:spPr>
        <p:txBody>
          <a:bodyPr wrap="square" rtlCol="0">
            <a:spAutoFit/>
          </a:bodyPr>
          <a:lstStyle/>
          <a:p>
            <a:r>
              <a:rPr lang="en-US" dirty="0" smtClean="0">
                <a:solidFill>
                  <a:srgbClr val="C00000"/>
                </a:solidFill>
              </a:rPr>
              <a:t>This code has memory leak and finally will eat all the memory and the host computer have to be restarted. The same will happen if the faulty program runs again.</a:t>
            </a:r>
            <a:endParaRPr lang="en-US" dirty="0">
              <a:solidFill>
                <a:srgbClr val="C00000"/>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24845627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7269" y="487476"/>
            <a:ext cx="8911687" cy="742235"/>
          </a:xfrm>
        </p:spPr>
        <p:txBody>
          <a:bodyPr>
            <a:normAutofit/>
          </a:bodyPr>
          <a:lstStyle/>
          <a:p>
            <a:pPr algn="l"/>
            <a:r>
              <a:rPr lang="en-US" dirty="0" smtClean="0">
                <a:latin typeface="Comic Sans MS" panose="030F0702030302020204" pitchFamily="66" charset="0"/>
              </a:rPr>
              <a:t>Memory leak</a:t>
            </a:r>
            <a:endParaRPr lang="en-US" dirty="0">
              <a:latin typeface="Comic Sans MS" panose="030F0702030302020204" pitchFamily="66" charset="0"/>
            </a:endParaRPr>
          </a:p>
        </p:txBody>
      </p:sp>
      <p:sp>
        <p:nvSpPr>
          <p:cNvPr id="3" name="Content Placeholder 2"/>
          <p:cNvSpPr>
            <a:spLocks noGrp="1"/>
          </p:cNvSpPr>
          <p:nvPr>
            <p:ph sz="quarter" idx="13"/>
          </p:nvPr>
        </p:nvSpPr>
        <p:spPr>
          <a:xfrm>
            <a:off x="809298" y="1334814"/>
            <a:ext cx="10352688" cy="472966"/>
          </a:xfrm>
        </p:spPr>
        <p:txBody>
          <a:bodyPr>
            <a:normAutofit/>
          </a:bodyPr>
          <a:lstStyle/>
          <a:p>
            <a:r>
              <a:rPr lang="en-US" cap="none" dirty="0">
                <a:latin typeface="Comic Sans MS" panose="030F0702030302020204" pitchFamily="66" charset="0"/>
              </a:rPr>
              <a:t>Example: pseudo code for withdrawing money from ATM </a:t>
            </a:r>
            <a:r>
              <a:rPr lang="en-US" cap="none" dirty="0" smtClean="0">
                <a:solidFill>
                  <a:srgbClr val="C00000"/>
                </a:solidFill>
                <a:latin typeface="Comic Sans MS" panose="030F0702030302020204" pitchFamily="66" charset="0"/>
              </a:rPr>
              <a:t>without </a:t>
            </a:r>
            <a:r>
              <a:rPr lang="en-US" cap="none" dirty="0">
                <a:solidFill>
                  <a:srgbClr val="C00000"/>
                </a:solidFill>
                <a:latin typeface="Comic Sans MS" panose="030F0702030302020204" pitchFamily="66" charset="0"/>
              </a:rPr>
              <a:t>memory </a:t>
            </a:r>
            <a:r>
              <a:rPr lang="en-US" cap="none" dirty="0" smtClean="0">
                <a:solidFill>
                  <a:srgbClr val="C00000"/>
                </a:solidFill>
                <a:latin typeface="Comic Sans MS" panose="030F0702030302020204" pitchFamily="66" charset="0"/>
              </a:rPr>
              <a:t>leak</a:t>
            </a:r>
          </a:p>
          <a:p>
            <a:endParaRPr lang="en-US" cap="none" dirty="0">
              <a:solidFill>
                <a:srgbClr val="C00000"/>
              </a:solidFill>
              <a:latin typeface="Comic Sans MS" panose="030F0702030302020204" pitchFamily="66" charset="0"/>
            </a:endParaRPr>
          </a:p>
        </p:txBody>
      </p:sp>
      <p:sp>
        <p:nvSpPr>
          <p:cNvPr id="7" name="Content Placeholder 2"/>
          <p:cNvSpPr txBox="1">
            <a:spLocks/>
          </p:cNvSpPr>
          <p:nvPr/>
        </p:nvSpPr>
        <p:spPr>
          <a:xfrm>
            <a:off x="599090" y="2049518"/>
            <a:ext cx="10562896" cy="452995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b="1" cap="none" dirty="0" smtClean="0">
                <a:latin typeface="Comic Sans MS" panose="030F0702030302020204" pitchFamily="66" charset="0"/>
              </a:rPr>
              <a:t>Solution:</a:t>
            </a:r>
          </a:p>
          <a:p>
            <a:pPr marL="0" indent="0">
              <a:buNone/>
            </a:pPr>
            <a:r>
              <a:rPr lang="en-US" cap="none" dirty="0" smtClean="0">
                <a:latin typeface="Comic Sans MS" panose="030F0702030302020204" pitchFamily="66" charset="0"/>
              </a:rPr>
              <a:t>Enter Amount </a:t>
            </a:r>
          </a:p>
          <a:p>
            <a:pPr marL="0" indent="0">
              <a:buNone/>
            </a:pPr>
            <a:r>
              <a:rPr lang="en-US" cap="none" dirty="0" smtClean="0">
                <a:latin typeface="Comic Sans MS" panose="030F0702030302020204" pitchFamily="66" charset="0"/>
              </a:rPr>
              <a:t>Get some memory</a:t>
            </a:r>
          </a:p>
          <a:p>
            <a:pPr marL="0" indent="0">
              <a:buNone/>
            </a:pPr>
            <a:r>
              <a:rPr lang="en-US" cap="none" dirty="0" smtClean="0">
                <a:latin typeface="Comic Sans MS" panose="030F0702030302020204" pitchFamily="66" charset="0"/>
              </a:rPr>
              <a:t>If ((Amount &gt; Account balance) or (transaction == canceled) ) {finish}</a:t>
            </a:r>
          </a:p>
          <a:p>
            <a:pPr marL="0" indent="0">
              <a:buNone/>
            </a:pPr>
            <a:r>
              <a:rPr lang="en-US" cap="none" dirty="0" smtClean="0">
                <a:latin typeface="Comic Sans MS" panose="030F0702030302020204" pitchFamily="66" charset="0"/>
              </a:rPr>
              <a:t>Else {</a:t>
            </a:r>
          </a:p>
          <a:p>
            <a:pPr marL="0" indent="0">
              <a:buNone/>
            </a:pPr>
            <a:r>
              <a:rPr lang="en-US" cap="none" dirty="0" smtClean="0">
                <a:latin typeface="Comic Sans MS" panose="030F0702030302020204" pitchFamily="66" charset="0"/>
              </a:rPr>
              <a:t>     Debit the account with the amount</a:t>
            </a:r>
          </a:p>
          <a:p>
            <a:pPr marL="0" indent="0">
              <a:buNone/>
            </a:pPr>
            <a:r>
              <a:rPr lang="en-US" cap="none" dirty="0" smtClean="0">
                <a:latin typeface="Comic Sans MS" panose="030F0702030302020204" pitchFamily="66" charset="0"/>
              </a:rPr>
              <a:t>     Dispense the cash</a:t>
            </a:r>
          </a:p>
          <a:p>
            <a:pPr marL="0" indent="0">
              <a:buNone/>
            </a:pPr>
            <a:r>
              <a:rPr lang="en-US" cap="none" dirty="0" smtClean="0">
                <a:latin typeface="Comic Sans MS" panose="030F0702030302020204" pitchFamily="66" charset="0"/>
              </a:rPr>
              <a:t>} </a:t>
            </a:r>
          </a:p>
          <a:p>
            <a:pPr marL="0" indent="0">
              <a:buNone/>
            </a:pPr>
            <a:r>
              <a:rPr lang="en-US" cap="none" dirty="0" smtClean="0">
                <a:latin typeface="Comic Sans MS" panose="030F0702030302020204" pitchFamily="66" charset="0"/>
              </a:rPr>
              <a:t>Release </a:t>
            </a:r>
            <a:r>
              <a:rPr lang="en-US" cap="none" dirty="0">
                <a:latin typeface="Comic Sans MS" panose="030F0702030302020204" pitchFamily="66" charset="0"/>
              </a:rPr>
              <a:t>the memory for </a:t>
            </a:r>
            <a:r>
              <a:rPr lang="en-US" cap="none" dirty="0" smtClean="0">
                <a:latin typeface="Comic Sans MS" panose="030F0702030302020204" pitchFamily="66" charset="0"/>
              </a:rPr>
              <a:t>the remembered </a:t>
            </a:r>
            <a:r>
              <a:rPr lang="en-US" cap="none" dirty="0">
                <a:latin typeface="Comic Sans MS" panose="030F0702030302020204" pitchFamily="66" charset="0"/>
              </a:rPr>
              <a:t>amount</a:t>
            </a:r>
          </a:p>
          <a:p>
            <a:pPr marL="0" indent="0">
              <a:buNone/>
            </a:pPr>
            <a:endParaRPr lang="en-US" cap="none" dirty="0" smtClean="0">
              <a:latin typeface="Comic Sans MS" panose="030F0702030302020204" pitchFamily="66"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9170911"/>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7269" y="487476"/>
            <a:ext cx="8911687" cy="742235"/>
          </a:xfrm>
        </p:spPr>
        <p:txBody>
          <a:bodyPr>
            <a:normAutofit/>
          </a:bodyPr>
          <a:lstStyle/>
          <a:p>
            <a:pPr algn="l"/>
            <a:r>
              <a:rPr lang="en-US" dirty="0" smtClean="0">
                <a:latin typeface="Comic Sans MS" panose="030F0702030302020204" pitchFamily="66" charset="0"/>
              </a:rPr>
              <a:t>Memory leak</a:t>
            </a:r>
            <a:endParaRPr lang="en-US" dirty="0">
              <a:latin typeface="Comic Sans MS" panose="030F0702030302020204" pitchFamily="66" charset="0"/>
            </a:endParaRPr>
          </a:p>
        </p:txBody>
      </p:sp>
      <p:sp>
        <p:nvSpPr>
          <p:cNvPr id="3" name="Content Placeholder 2"/>
          <p:cNvSpPr>
            <a:spLocks noGrp="1"/>
          </p:cNvSpPr>
          <p:nvPr>
            <p:ph sz="quarter" idx="13"/>
          </p:nvPr>
        </p:nvSpPr>
        <p:spPr>
          <a:xfrm>
            <a:off x="809298" y="1334814"/>
            <a:ext cx="10352688" cy="4771696"/>
          </a:xfrm>
        </p:spPr>
        <p:txBody>
          <a:bodyPr>
            <a:normAutofit/>
          </a:bodyPr>
          <a:lstStyle/>
          <a:p>
            <a:r>
              <a:rPr lang="en-US" cap="none" dirty="0" smtClean="0">
                <a:latin typeface="Comic Sans MS" panose="030F0702030302020204" pitchFamily="66" charset="0"/>
              </a:rPr>
              <a:t>Java avoids memory leaks in two way</a:t>
            </a:r>
          </a:p>
          <a:p>
            <a:pPr marL="457200" lvl="1" indent="0">
              <a:buNone/>
            </a:pPr>
            <a:endParaRPr lang="en-US" cap="none" dirty="0" smtClean="0">
              <a:latin typeface="Comic Sans MS" panose="030F0702030302020204" pitchFamily="66" charset="0"/>
            </a:endParaRPr>
          </a:p>
          <a:p>
            <a:pPr marL="457200" lvl="1" indent="0">
              <a:buNone/>
            </a:pPr>
            <a:r>
              <a:rPr lang="en-US" cap="none" dirty="0" smtClean="0">
                <a:latin typeface="Comic Sans MS" panose="030F0702030302020204" pitchFamily="66" charset="0"/>
              </a:rPr>
              <a:t>1. When a “new” keyword is used to create an object JVM itself gives memory not Operating System. JVM is written in C and underneath it gets the memory and call .free() method when it needed.</a:t>
            </a:r>
          </a:p>
          <a:p>
            <a:pPr lvl="1"/>
            <a:endParaRPr lang="en-US" cap="none" dirty="0" smtClean="0">
              <a:latin typeface="Comic Sans MS" panose="030F0702030302020204" pitchFamily="66" charset="0"/>
            </a:endParaRPr>
          </a:p>
          <a:p>
            <a:pPr marL="457200" lvl="1" indent="0">
              <a:buNone/>
            </a:pPr>
            <a:r>
              <a:rPr lang="en-US" cap="none" dirty="0" smtClean="0">
                <a:latin typeface="Comic Sans MS" panose="030F0702030302020204" pitchFamily="66" charset="0"/>
              </a:rPr>
              <a:t>2. Using </a:t>
            </a:r>
            <a:r>
              <a:rPr lang="en-US" cap="none" dirty="0">
                <a:latin typeface="Comic Sans MS" panose="030F0702030302020204" pitchFamily="66" charset="0"/>
              </a:rPr>
              <a:t>G</a:t>
            </a:r>
            <a:r>
              <a:rPr lang="en-US" cap="none" dirty="0" smtClean="0">
                <a:latin typeface="Comic Sans MS" panose="030F0702030302020204" pitchFamily="66" charset="0"/>
              </a:rPr>
              <a:t>arbage Collector.</a:t>
            </a:r>
          </a:p>
          <a:p>
            <a:pPr lvl="2"/>
            <a:r>
              <a:rPr lang="en-US" cap="none" dirty="0" smtClean="0">
                <a:latin typeface="Comic Sans MS" panose="030F0702030302020204" pitchFamily="66" charset="0"/>
              </a:rPr>
              <a:t>GC is invented in 1959 in Lisp language, What Java did was dispersing the concept.</a:t>
            </a:r>
          </a:p>
          <a:p>
            <a:pPr lvl="1"/>
            <a:r>
              <a:rPr lang="en-US" cap="none" dirty="0" smtClean="0">
                <a:latin typeface="Comic Sans MS" panose="030F0702030302020204" pitchFamily="66" charset="0"/>
              </a:rPr>
              <a:t>Memory leak can happen because of programmers mistake. We call them soft leaks.</a:t>
            </a:r>
          </a:p>
          <a:p>
            <a:pPr lvl="1"/>
            <a:r>
              <a:rPr lang="en-US" cap="none" dirty="0" smtClean="0">
                <a:latin typeface="Comic Sans MS" panose="030F0702030302020204" pitchFamily="66" charset="0"/>
              </a:rPr>
              <a:t>They are hard to detect.</a:t>
            </a:r>
          </a:p>
          <a:p>
            <a:pPr lvl="1"/>
            <a:r>
              <a:rPr lang="en-US" cap="none" dirty="0" smtClean="0">
                <a:latin typeface="Comic Sans MS" panose="030F0702030302020204" pitchFamily="66" charset="0"/>
              </a:rPr>
              <a:t>Question: We said Java avoids memory leaks from happening by Automatic GC, Why GC cannot prevent soft leaks?  </a:t>
            </a:r>
          </a:p>
          <a:p>
            <a:pPr marL="914400" lvl="2" indent="0">
              <a:buNone/>
            </a:pPr>
            <a:endParaRPr lang="en-US" cap="none" dirty="0">
              <a:latin typeface="Comic Sans MS" panose="030F0702030302020204" pitchFamily="66"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sp>
        <p:nvSpPr>
          <p:cNvPr id="5" name="TextBox 4"/>
          <p:cNvSpPr txBox="1"/>
          <p:nvPr/>
        </p:nvSpPr>
        <p:spPr>
          <a:xfrm>
            <a:off x="4607585" y="5506345"/>
            <a:ext cx="6670641" cy="369332"/>
          </a:xfrm>
          <a:prstGeom prst="rect">
            <a:avLst/>
          </a:prstGeom>
          <a:noFill/>
        </p:spPr>
        <p:txBody>
          <a:bodyPr wrap="square" rtlCol="0">
            <a:spAutoFit/>
          </a:bodyPr>
          <a:lstStyle/>
          <a:p>
            <a:r>
              <a:rPr lang="en-US" dirty="0" smtClean="0">
                <a:solidFill>
                  <a:srgbClr val="C00000"/>
                </a:solidFill>
              </a:rPr>
              <a:t>Because there are references to that object from Stack. </a:t>
            </a:r>
            <a:endParaRPr lang="en-US" dirty="0">
              <a:solidFill>
                <a:srgbClr val="C00000"/>
              </a:solidFill>
            </a:endParaRPr>
          </a:p>
        </p:txBody>
      </p:sp>
    </p:spTree>
    <p:extLst>
      <p:ext uri="{BB962C8B-B14F-4D97-AF65-F5344CB8AC3E}">
        <p14:creationId xmlns:p14="http://schemas.microsoft.com/office/powerpoint/2010/main" val="41075781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7269" y="487476"/>
            <a:ext cx="8911687" cy="742235"/>
          </a:xfrm>
        </p:spPr>
        <p:txBody>
          <a:bodyPr>
            <a:normAutofit/>
          </a:bodyPr>
          <a:lstStyle/>
          <a:p>
            <a:pPr algn="l"/>
            <a:r>
              <a:rPr lang="en-US" dirty="0" smtClean="0">
                <a:latin typeface="Comic Sans MS" panose="030F0702030302020204" pitchFamily="66" charset="0"/>
              </a:rPr>
              <a:t>Garbage Collection</a:t>
            </a:r>
            <a:endParaRPr lang="en-US" dirty="0">
              <a:latin typeface="Comic Sans MS" panose="030F0702030302020204" pitchFamily="66" charset="0"/>
            </a:endParaRPr>
          </a:p>
        </p:txBody>
      </p:sp>
      <p:sp>
        <p:nvSpPr>
          <p:cNvPr id="3" name="Content Placeholder 2"/>
          <p:cNvSpPr>
            <a:spLocks noGrp="1"/>
          </p:cNvSpPr>
          <p:nvPr>
            <p:ph sz="quarter" idx="13"/>
          </p:nvPr>
        </p:nvSpPr>
        <p:spPr>
          <a:xfrm>
            <a:off x="809298" y="1334814"/>
            <a:ext cx="10352688" cy="4771696"/>
          </a:xfrm>
        </p:spPr>
        <p:txBody>
          <a:bodyPr>
            <a:normAutofit/>
          </a:bodyPr>
          <a:lstStyle/>
          <a:p>
            <a:r>
              <a:rPr lang="en-US" cap="none" dirty="0" smtClean="0">
                <a:latin typeface="Comic Sans MS" panose="030F0702030302020204" pitchFamily="66" charset="0"/>
              </a:rPr>
              <a:t>Any object that cannot be reached from stack are eligible for Garbage collection.</a:t>
            </a:r>
          </a:p>
          <a:p>
            <a:r>
              <a:rPr lang="en-US" cap="none" dirty="0" smtClean="0">
                <a:latin typeface="Comic Sans MS" panose="030F0702030302020204" pitchFamily="66" charset="0"/>
              </a:rPr>
              <a:t>Object “Double” will be collected at some point in the future.</a:t>
            </a:r>
          </a:p>
        </p:txBody>
      </p:sp>
      <p:pic>
        <p:nvPicPr>
          <p:cNvPr id="4" name="Picture 3"/>
          <p:cNvPicPr>
            <a:picLocks noChangeAspect="1"/>
          </p:cNvPicPr>
          <p:nvPr/>
        </p:nvPicPr>
        <p:blipFill>
          <a:blip r:embed="rId2"/>
          <a:stretch>
            <a:fillRect/>
          </a:stretch>
        </p:blipFill>
        <p:spPr>
          <a:xfrm>
            <a:off x="2668851" y="2233668"/>
            <a:ext cx="5971429" cy="3504762"/>
          </a:xfrm>
          <a:prstGeom prst="rect">
            <a:avLst/>
          </a:prstGeom>
        </p:spPr>
      </p:pic>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401600416"/>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7269" y="487476"/>
            <a:ext cx="8911687" cy="742235"/>
          </a:xfrm>
        </p:spPr>
        <p:txBody>
          <a:bodyPr>
            <a:normAutofit/>
          </a:bodyPr>
          <a:lstStyle/>
          <a:p>
            <a:pPr algn="l"/>
            <a:r>
              <a:rPr lang="en-US" dirty="0" smtClean="0">
                <a:latin typeface="Comic Sans MS" panose="030F0702030302020204" pitchFamily="66" charset="0"/>
              </a:rPr>
              <a:t>Garbage Collection</a:t>
            </a:r>
            <a:endParaRPr lang="en-US" dirty="0">
              <a:latin typeface="Comic Sans MS" panose="030F0702030302020204" pitchFamily="66" charset="0"/>
            </a:endParaRPr>
          </a:p>
        </p:txBody>
      </p:sp>
      <p:sp>
        <p:nvSpPr>
          <p:cNvPr id="3" name="Content Placeholder 2"/>
          <p:cNvSpPr>
            <a:spLocks noGrp="1"/>
          </p:cNvSpPr>
          <p:nvPr>
            <p:ph sz="quarter" idx="13"/>
          </p:nvPr>
        </p:nvSpPr>
        <p:spPr>
          <a:xfrm>
            <a:off x="809298" y="1334814"/>
            <a:ext cx="10352688" cy="4771696"/>
          </a:xfrm>
        </p:spPr>
        <p:txBody>
          <a:bodyPr>
            <a:normAutofit/>
          </a:bodyPr>
          <a:lstStyle/>
          <a:p>
            <a:r>
              <a:rPr lang="en-US" cap="none" dirty="0" smtClean="0">
                <a:latin typeface="Comic Sans MS" panose="030F0702030302020204" pitchFamily="66" charset="0"/>
              </a:rPr>
              <a:t>Here all objects are garbage. Even </a:t>
            </a:r>
            <a:r>
              <a:rPr lang="en-US" cap="none" dirty="0" err="1" smtClean="0">
                <a:latin typeface="Comic Sans MS" panose="030F0702030302020204" pitchFamily="66" charset="0"/>
              </a:rPr>
              <a:t>CustomerA</a:t>
            </a:r>
            <a:r>
              <a:rPr lang="en-US" cap="none" dirty="0" smtClean="0">
                <a:latin typeface="Comic Sans MS" panose="030F0702030302020204" pitchFamily="66" charset="0"/>
              </a:rPr>
              <a:t> and </a:t>
            </a:r>
            <a:r>
              <a:rPr lang="en-US" cap="none" dirty="0" err="1" smtClean="0">
                <a:latin typeface="Comic Sans MS" panose="030F0702030302020204" pitchFamily="66" charset="0"/>
              </a:rPr>
              <a:t>CustomerB</a:t>
            </a:r>
            <a:r>
              <a:rPr lang="en-US" cap="none" dirty="0" smtClean="0">
                <a:latin typeface="Comic Sans MS" panose="030F0702030302020204" pitchFamily="66" charset="0"/>
              </a:rPr>
              <a:t> which have reference to them from List object. Because List object is unreachable from stack.</a:t>
            </a:r>
          </a:p>
        </p:txBody>
      </p:sp>
      <p:pic>
        <p:nvPicPr>
          <p:cNvPr id="5" name="Picture 4"/>
          <p:cNvPicPr>
            <a:picLocks noChangeAspect="1"/>
          </p:cNvPicPr>
          <p:nvPr/>
        </p:nvPicPr>
        <p:blipFill>
          <a:blip r:embed="rId2"/>
          <a:stretch>
            <a:fillRect/>
          </a:stretch>
        </p:blipFill>
        <p:spPr>
          <a:xfrm>
            <a:off x="2907628" y="2207173"/>
            <a:ext cx="6288923" cy="3771022"/>
          </a:xfrm>
          <a:prstGeom prst="rect">
            <a:avLst/>
          </a:prstGeom>
        </p:spPr>
      </p:pic>
      <p:sp>
        <p:nvSpPr>
          <p:cNvPr id="7" name="Slide Number Placeholder 6"/>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1933458414"/>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7269" y="487476"/>
            <a:ext cx="8911687" cy="742235"/>
          </a:xfrm>
        </p:spPr>
        <p:txBody>
          <a:bodyPr>
            <a:normAutofit/>
          </a:bodyPr>
          <a:lstStyle/>
          <a:p>
            <a:pPr algn="l"/>
            <a:r>
              <a:rPr lang="en-US" dirty="0" smtClean="0">
                <a:latin typeface="Comic Sans MS" panose="030F0702030302020204" pitchFamily="66" charset="0"/>
              </a:rPr>
              <a:t>Garbage Collection</a:t>
            </a:r>
            <a:endParaRPr lang="en-US" dirty="0">
              <a:latin typeface="Comic Sans MS" panose="030F0702030302020204" pitchFamily="66" charset="0"/>
            </a:endParaRPr>
          </a:p>
        </p:txBody>
      </p:sp>
      <p:sp>
        <p:nvSpPr>
          <p:cNvPr id="3" name="Content Placeholder 2"/>
          <p:cNvSpPr>
            <a:spLocks noGrp="1"/>
          </p:cNvSpPr>
          <p:nvPr>
            <p:ph sz="quarter" idx="13"/>
          </p:nvPr>
        </p:nvSpPr>
        <p:spPr>
          <a:xfrm>
            <a:off x="809298" y="1334813"/>
            <a:ext cx="10352688" cy="5327244"/>
          </a:xfrm>
        </p:spPr>
        <p:txBody>
          <a:bodyPr>
            <a:normAutofit/>
          </a:bodyPr>
          <a:lstStyle/>
          <a:p>
            <a:r>
              <a:rPr lang="en-US" cap="none" dirty="0" smtClean="0">
                <a:latin typeface="Comic Sans MS" panose="030F0702030302020204" pitchFamily="66" charset="0"/>
              </a:rPr>
              <a:t>Here all objects are garbage. Because non of the objects are reachable from the stack.</a:t>
            </a:r>
          </a:p>
          <a:p>
            <a:endParaRPr lang="en-US" cap="none" dirty="0">
              <a:latin typeface="Comic Sans MS" panose="030F0702030302020204" pitchFamily="66" charset="0"/>
            </a:endParaRPr>
          </a:p>
          <a:p>
            <a:endParaRPr lang="en-US" cap="none" dirty="0" smtClean="0">
              <a:latin typeface="Comic Sans MS" panose="030F0702030302020204" pitchFamily="66" charset="0"/>
            </a:endParaRPr>
          </a:p>
          <a:p>
            <a:endParaRPr lang="en-US" cap="none" dirty="0">
              <a:latin typeface="Comic Sans MS" panose="030F0702030302020204" pitchFamily="66" charset="0"/>
            </a:endParaRPr>
          </a:p>
          <a:p>
            <a:endParaRPr lang="en-US" cap="none" dirty="0" smtClean="0">
              <a:latin typeface="Comic Sans MS" panose="030F0702030302020204" pitchFamily="66" charset="0"/>
            </a:endParaRPr>
          </a:p>
          <a:p>
            <a:endParaRPr lang="en-US" cap="none" dirty="0">
              <a:latin typeface="Comic Sans MS" panose="030F0702030302020204" pitchFamily="66" charset="0"/>
            </a:endParaRPr>
          </a:p>
          <a:p>
            <a:endParaRPr lang="en-US" cap="none" dirty="0" smtClean="0">
              <a:latin typeface="Comic Sans MS" panose="030F0702030302020204" pitchFamily="66" charset="0"/>
            </a:endParaRPr>
          </a:p>
          <a:p>
            <a:endParaRPr lang="en-US" cap="none" dirty="0">
              <a:latin typeface="Comic Sans MS" panose="030F0702030302020204" pitchFamily="66" charset="0"/>
            </a:endParaRPr>
          </a:p>
          <a:p>
            <a:r>
              <a:rPr lang="en-US" cap="none" dirty="0">
                <a:latin typeface="Comic Sans MS" panose="030F0702030302020204" pitchFamily="66" charset="0"/>
              </a:rPr>
              <a:t>JAVA controls all of this automatically and we as a programmer do not have </a:t>
            </a:r>
            <a:r>
              <a:rPr lang="en-US" cap="none" dirty="0" smtClean="0">
                <a:latin typeface="Comic Sans MS" panose="030F0702030302020204" pitchFamily="66" charset="0"/>
              </a:rPr>
              <a:t>any concern and </a:t>
            </a:r>
            <a:r>
              <a:rPr lang="en-US" cap="none" dirty="0">
                <a:latin typeface="Comic Sans MS" panose="030F0702030302020204" pitchFamily="66" charset="0"/>
              </a:rPr>
              <a:t>responsibility.</a:t>
            </a:r>
          </a:p>
          <a:p>
            <a:endParaRPr lang="en-US" cap="none" dirty="0" smtClean="0">
              <a:latin typeface="Comic Sans MS" panose="030F0702030302020204" pitchFamily="66" charset="0"/>
            </a:endParaRPr>
          </a:p>
          <a:p>
            <a:endParaRPr lang="en-US" cap="none" dirty="0">
              <a:latin typeface="Comic Sans MS" panose="030F0702030302020204" pitchFamily="66" charset="0"/>
            </a:endParaRPr>
          </a:p>
          <a:p>
            <a:endParaRPr lang="en-US" cap="none" dirty="0" smtClean="0">
              <a:latin typeface="Comic Sans MS" panose="030F0702030302020204" pitchFamily="66" charset="0"/>
            </a:endParaRPr>
          </a:p>
          <a:p>
            <a:endParaRPr lang="en-US" cap="none" dirty="0">
              <a:latin typeface="Comic Sans MS" panose="030F0702030302020204" pitchFamily="66" charset="0"/>
            </a:endParaRPr>
          </a:p>
          <a:p>
            <a:endParaRPr lang="en-US" cap="none" dirty="0" smtClean="0">
              <a:latin typeface="Comic Sans MS" panose="030F0702030302020204" pitchFamily="66" charset="0"/>
            </a:endParaRPr>
          </a:p>
          <a:p>
            <a:endParaRPr lang="en-US" cap="none" dirty="0">
              <a:latin typeface="Comic Sans MS" panose="030F0702030302020204" pitchFamily="66" charset="0"/>
            </a:endParaRPr>
          </a:p>
          <a:p>
            <a:endParaRPr lang="en-US" cap="none" dirty="0" smtClean="0">
              <a:latin typeface="Comic Sans MS" panose="030F0702030302020204" pitchFamily="66" charset="0"/>
            </a:endParaRPr>
          </a:p>
          <a:p>
            <a:endParaRPr lang="en-US" cap="none" dirty="0" smtClean="0">
              <a:latin typeface="Comic Sans MS" panose="030F0702030302020204" pitchFamily="66" charset="0"/>
            </a:endParaRPr>
          </a:p>
          <a:p>
            <a:endParaRPr lang="en-US" cap="none" dirty="0">
              <a:latin typeface="Comic Sans MS" panose="030F0702030302020204" pitchFamily="66" charset="0"/>
            </a:endParaRPr>
          </a:p>
        </p:txBody>
      </p:sp>
      <p:pic>
        <p:nvPicPr>
          <p:cNvPr id="4" name="Picture 3"/>
          <p:cNvPicPr>
            <a:picLocks noChangeAspect="1"/>
          </p:cNvPicPr>
          <p:nvPr/>
        </p:nvPicPr>
        <p:blipFill>
          <a:blip r:embed="rId2"/>
          <a:stretch>
            <a:fillRect/>
          </a:stretch>
        </p:blipFill>
        <p:spPr>
          <a:xfrm>
            <a:off x="2383596" y="1859597"/>
            <a:ext cx="6903526" cy="3663589"/>
          </a:xfrm>
          <a:prstGeom prst="rect">
            <a:avLst/>
          </a:prstGeom>
        </p:spPr>
      </p:pic>
      <p:sp>
        <p:nvSpPr>
          <p:cNvPr id="6" name="Slide Number Placeholder 5"/>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1503575803"/>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7269" y="487476"/>
            <a:ext cx="8911687" cy="742235"/>
          </a:xfrm>
        </p:spPr>
        <p:txBody>
          <a:bodyPr>
            <a:normAutofit/>
          </a:bodyPr>
          <a:lstStyle/>
          <a:p>
            <a:pPr algn="l"/>
            <a:r>
              <a:rPr lang="en-US" dirty="0" smtClean="0">
                <a:latin typeface="Comic Sans MS" panose="030F0702030302020204" pitchFamily="66" charset="0"/>
              </a:rPr>
              <a:t>.</a:t>
            </a:r>
            <a:r>
              <a:rPr lang="en-US" cap="none" dirty="0" err="1" smtClean="0">
                <a:latin typeface="Comic Sans MS" panose="030F0702030302020204" pitchFamily="66" charset="0"/>
              </a:rPr>
              <a:t>gc</a:t>
            </a:r>
            <a:r>
              <a:rPr lang="en-US" dirty="0" smtClean="0">
                <a:latin typeface="Comic Sans MS" panose="030F0702030302020204" pitchFamily="66" charset="0"/>
              </a:rPr>
              <a:t>() method</a:t>
            </a:r>
            <a:endParaRPr lang="en-US" dirty="0">
              <a:latin typeface="Comic Sans MS" panose="030F0702030302020204" pitchFamily="66" charset="0"/>
            </a:endParaRPr>
          </a:p>
        </p:txBody>
      </p:sp>
      <p:sp>
        <p:nvSpPr>
          <p:cNvPr id="3" name="Content Placeholder 2"/>
          <p:cNvSpPr>
            <a:spLocks noGrp="1"/>
          </p:cNvSpPr>
          <p:nvPr>
            <p:ph sz="quarter" idx="13"/>
          </p:nvPr>
        </p:nvSpPr>
        <p:spPr>
          <a:xfrm>
            <a:off x="809298" y="1334813"/>
            <a:ext cx="10352688" cy="4782208"/>
          </a:xfrm>
        </p:spPr>
        <p:txBody>
          <a:bodyPr>
            <a:normAutofit/>
          </a:bodyPr>
          <a:lstStyle/>
          <a:p>
            <a:r>
              <a:rPr lang="en-US" cap="none" dirty="0" smtClean="0">
                <a:latin typeface="Comic Sans MS" panose="030F0702030302020204" pitchFamily="66" charset="0"/>
              </a:rPr>
              <a:t>We can run GC(Garbage Collector) </a:t>
            </a:r>
            <a:r>
              <a:rPr lang="en-US" cap="none" dirty="0">
                <a:latin typeface="Comic Sans MS" panose="030F0702030302020204" pitchFamily="66" charset="0"/>
              </a:rPr>
              <a:t>manually but there is no guarantee </a:t>
            </a:r>
            <a:r>
              <a:rPr lang="en-US" cap="none" dirty="0" smtClean="0">
                <a:latin typeface="Comic Sans MS" panose="030F0702030302020204" pitchFamily="66" charset="0"/>
              </a:rPr>
              <a:t>JVM do garbage collection.</a:t>
            </a:r>
          </a:p>
          <a:p>
            <a:r>
              <a:rPr lang="en-US" cap="none" dirty="0" smtClean="0">
                <a:latin typeface="Comic Sans MS" panose="030F0702030302020204" pitchFamily="66" charset="0"/>
              </a:rPr>
              <a:t>It isn’t good idea to run .</a:t>
            </a:r>
            <a:r>
              <a:rPr lang="en-US" cap="none" dirty="0" err="1" smtClean="0">
                <a:latin typeface="Comic Sans MS" panose="030F0702030302020204" pitchFamily="66" charset="0"/>
              </a:rPr>
              <a:t>gc</a:t>
            </a:r>
            <a:r>
              <a:rPr lang="en-US" cap="none" dirty="0" smtClean="0">
                <a:latin typeface="Comic Sans MS" panose="030F0702030302020204" pitchFamily="66" charset="0"/>
              </a:rPr>
              <a:t>() manually.</a:t>
            </a:r>
          </a:p>
          <a:p>
            <a:r>
              <a:rPr lang="en-US" cap="none" dirty="0" smtClean="0">
                <a:latin typeface="Comic Sans MS" panose="030F0702030302020204" pitchFamily="66" charset="0"/>
              </a:rPr>
              <a:t>Before starting GC all threads in application halt and garbage collection do its job. So we want GC to be very quick and infrequent. As a result, forcing to run .</a:t>
            </a:r>
            <a:r>
              <a:rPr lang="en-US" cap="none" dirty="0" err="1" smtClean="0">
                <a:latin typeface="Comic Sans MS" panose="030F0702030302020204" pitchFamily="66" charset="0"/>
              </a:rPr>
              <a:t>gc</a:t>
            </a:r>
            <a:r>
              <a:rPr lang="en-US" cap="none" dirty="0" smtClean="0">
                <a:latin typeface="Comic Sans MS" panose="030F0702030302020204" pitchFamily="66" charset="0"/>
              </a:rPr>
              <a:t>() isn’t good </a:t>
            </a:r>
            <a:r>
              <a:rPr lang="en-US" cap="none" dirty="0" err="1" smtClean="0">
                <a:latin typeface="Comic Sans MS" panose="030F0702030302020204" pitchFamily="66" charset="0"/>
              </a:rPr>
              <a:t>ideia</a:t>
            </a:r>
            <a:r>
              <a:rPr lang="en-US" cap="none" dirty="0" smtClean="0">
                <a:latin typeface="Comic Sans MS" panose="030F0702030302020204" pitchFamily="66" charset="0"/>
              </a:rPr>
              <a:t>.</a:t>
            </a:r>
          </a:p>
          <a:p>
            <a:r>
              <a:rPr lang="en-US" cap="none" dirty="0" smtClean="0">
                <a:latin typeface="Comic Sans MS" panose="030F0702030302020204" pitchFamily="66" charset="0"/>
              </a:rPr>
              <a:t>How to call Garbage Collection manually?</a:t>
            </a:r>
          </a:p>
          <a:p>
            <a:pPr lvl="1"/>
            <a:r>
              <a:rPr lang="en-US" cap="none" dirty="0" err="1" smtClean="0">
                <a:latin typeface="Comic Sans MS" panose="030F0702030302020204" pitchFamily="66" charset="0"/>
              </a:rPr>
              <a:t>Runtime.getRuntime</a:t>
            </a:r>
            <a:r>
              <a:rPr lang="en-US" cap="none" dirty="0" smtClean="0">
                <a:latin typeface="Comic Sans MS" panose="030F0702030302020204" pitchFamily="66" charset="0"/>
              </a:rPr>
              <a:t>().</a:t>
            </a:r>
            <a:r>
              <a:rPr lang="en-US" cap="none" dirty="0" err="1" smtClean="0">
                <a:latin typeface="Comic Sans MS" panose="030F0702030302020204" pitchFamily="66" charset="0"/>
              </a:rPr>
              <a:t>gc</a:t>
            </a:r>
            <a:r>
              <a:rPr lang="en-US" cap="none" dirty="0" smtClean="0">
                <a:latin typeface="Comic Sans MS" panose="030F0702030302020204" pitchFamily="66" charset="0"/>
              </a:rPr>
              <a:t>() or </a:t>
            </a:r>
            <a:r>
              <a:rPr lang="en-US" cap="none" dirty="0" err="1" smtClean="0">
                <a:latin typeface="Comic Sans MS" panose="030F0702030302020204" pitchFamily="66" charset="0"/>
              </a:rPr>
              <a:t>System.gc</a:t>
            </a:r>
            <a:r>
              <a:rPr lang="en-US" cap="none" dirty="0" smtClean="0">
                <a:latin typeface="Comic Sans MS" panose="030F0702030302020204" pitchFamily="66" charset="0"/>
              </a:rPr>
              <a:t>()</a:t>
            </a:r>
          </a:p>
          <a:p>
            <a:r>
              <a:rPr lang="en-US" cap="none" dirty="0" smtClean="0">
                <a:latin typeface="Comic Sans MS" panose="030F0702030302020204" pitchFamily="66" charset="0"/>
              </a:rPr>
              <a:t>Class demonstration for manually calling the .</a:t>
            </a:r>
            <a:r>
              <a:rPr lang="en-US" cap="none" dirty="0" err="1" smtClean="0">
                <a:latin typeface="Comic Sans MS" panose="030F0702030302020204" pitchFamily="66" charset="0"/>
              </a:rPr>
              <a:t>gc</a:t>
            </a:r>
            <a:r>
              <a:rPr lang="en-US" cap="none" dirty="0" smtClean="0">
                <a:latin typeface="Comic Sans MS" panose="030F0702030302020204" pitchFamily="66" charset="0"/>
              </a:rPr>
              <a:t>() method. </a:t>
            </a:r>
          </a:p>
          <a:p>
            <a:r>
              <a:rPr lang="en-US" cap="none" dirty="0" smtClean="0">
                <a:latin typeface="Comic Sans MS" panose="030F0702030302020204" pitchFamily="66" charset="0"/>
              </a:rPr>
              <a:t>We can use .</a:t>
            </a:r>
            <a:r>
              <a:rPr lang="en-US" cap="none" dirty="0" err="1" smtClean="0">
                <a:latin typeface="Comic Sans MS" panose="030F0702030302020204" pitchFamily="66" charset="0"/>
              </a:rPr>
              <a:t>gc</a:t>
            </a:r>
            <a:r>
              <a:rPr lang="en-US" cap="none" dirty="0" smtClean="0">
                <a:latin typeface="Comic Sans MS" panose="030F0702030302020204" pitchFamily="66" charset="0"/>
              </a:rPr>
              <a:t>() method to examine our code to see if it is written in efficient way or not. </a:t>
            </a:r>
          </a:p>
          <a:p>
            <a:endParaRPr lang="en-US" cap="none" dirty="0">
              <a:latin typeface="Comic Sans MS" panose="030F0702030302020204" pitchFamily="66" charset="0"/>
            </a:endParaRPr>
          </a:p>
          <a:p>
            <a:endParaRPr lang="en-US" cap="none" dirty="0">
              <a:latin typeface="Comic Sans MS" panose="030F0702030302020204" pitchFamily="66" charset="0"/>
            </a:endParaRPr>
          </a:p>
          <a:p>
            <a:endParaRPr lang="en-US" cap="none" dirty="0" smtClean="0">
              <a:latin typeface="Comic Sans MS" panose="030F0702030302020204" pitchFamily="66" charset="0"/>
            </a:endParaRPr>
          </a:p>
          <a:p>
            <a:endParaRPr lang="en-US" cap="none" dirty="0">
              <a:latin typeface="Comic Sans MS" panose="030F0702030302020204" pitchFamily="66" charset="0"/>
            </a:endParaRPr>
          </a:p>
          <a:p>
            <a:endParaRPr lang="en-US" cap="none" dirty="0" smtClean="0">
              <a:latin typeface="Comic Sans MS" panose="030F0702030302020204" pitchFamily="66" charset="0"/>
            </a:endParaRPr>
          </a:p>
          <a:p>
            <a:endParaRPr lang="en-US" cap="none" dirty="0">
              <a:latin typeface="Comic Sans MS" panose="030F0702030302020204" pitchFamily="66" charset="0"/>
            </a:endParaRPr>
          </a:p>
          <a:p>
            <a:endParaRPr lang="en-US" cap="none" dirty="0" smtClean="0">
              <a:latin typeface="Comic Sans MS" panose="030F0702030302020204" pitchFamily="66" charset="0"/>
            </a:endParaRPr>
          </a:p>
          <a:p>
            <a:endParaRPr lang="en-US" cap="none" dirty="0" smtClean="0">
              <a:latin typeface="Comic Sans MS" panose="030F0702030302020204" pitchFamily="66" charset="0"/>
            </a:endParaRPr>
          </a:p>
          <a:p>
            <a:endParaRPr lang="en-US" cap="none" dirty="0">
              <a:latin typeface="Comic Sans MS" panose="030F0702030302020204" pitchFamily="66"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736852122"/>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324" y="121717"/>
            <a:ext cx="8911687" cy="701244"/>
          </a:xfrm>
        </p:spPr>
        <p:txBody>
          <a:bodyPr>
            <a:normAutofit/>
          </a:bodyPr>
          <a:lstStyle/>
          <a:p>
            <a:pPr algn="l"/>
            <a:r>
              <a:rPr lang="en-US" dirty="0" smtClean="0">
                <a:latin typeface="Comic Sans MS" panose="030F0702030302020204" pitchFamily="66" charset="0"/>
              </a:rPr>
              <a:t>.</a:t>
            </a:r>
            <a:r>
              <a:rPr lang="en-US" cap="none" dirty="0" err="1" smtClean="0">
                <a:latin typeface="Comic Sans MS" panose="030F0702030302020204" pitchFamily="66" charset="0"/>
              </a:rPr>
              <a:t>gc</a:t>
            </a:r>
            <a:r>
              <a:rPr lang="en-US" dirty="0" smtClean="0">
                <a:latin typeface="Comic Sans MS" panose="030F0702030302020204" pitchFamily="66" charset="0"/>
              </a:rPr>
              <a:t>() method example</a:t>
            </a:r>
            <a:endParaRPr lang="en-US" dirty="0">
              <a:latin typeface="Comic Sans MS" panose="030F0702030302020204" pitchFamily="66" charset="0"/>
            </a:endParaRPr>
          </a:p>
        </p:txBody>
      </p:sp>
      <p:sp>
        <p:nvSpPr>
          <p:cNvPr id="3" name="Content Placeholder 2"/>
          <p:cNvSpPr>
            <a:spLocks noGrp="1"/>
          </p:cNvSpPr>
          <p:nvPr>
            <p:ph sz="quarter" idx="13"/>
          </p:nvPr>
        </p:nvSpPr>
        <p:spPr>
          <a:xfrm>
            <a:off x="809298" y="822960"/>
            <a:ext cx="10352688" cy="5551714"/>
          </a:xfrm>
        </p:spPr>
        <p:txBody>
          <a:bodyPr>
            <a:normAutofit/>
          </a:bodyPr>
          <a:lstStyle/>
          <a:p>
            <a:pPr marL="0" indent="0">
              <a:buNone/>
            </a:pPr>
            <a:r>
              <a:rPr lang="en-US" cap="none" dirty="0" smtClean="0">
                <a:latin typeface="Comic Sans MS" panose="030F0702030302020204" pitchFamily="66" charset="0"/>
              </a:rPr>
              <a:t> </a:t>
            </a:r>
            <a:r>
              <a:rPr lang="en-US" sz="1600" cap="none" dirty="0" smtClean="0">
                <a:latin typeface="Comic Sans MS" panose="030F0702030302020204" pitchFamily="66" charset="0"/>
              </a:rPr>
              <a:t>public </a:t>
            </a:r>
            <a:r>
              <a:rPr lang="en-US" sz="1600" cap="none" dirty="0">
                <a:latin typeface="Comic Sans MS" panose="030F0702030302020204" pitchFamily="66" charset="0"/>
              </a:rPr>
              <a:t>static void main(String[] </a:t>
            </a:r>
            <a:r>
              <a:rPr lang="en-US" sz="1600" cap="none" dirty="0" err="1">
                <a:latin typeface="Comic Sans MS" panose="030F0702030302020204" pitchFamily="66" charset="0"/>
              </a:rPr>
              <a:t>args</a:t>
            </a:r>
            <a:r>
              <a:rPr lang="en-US" sz="1600" cap="none" dirty="0">
                <a:latin typeface="Comic Sans MS" panose="030F0702030302020204" pitchFamily="66" charset="0"/>
              </a:rPr>
              <a:t>) </a:t>
            </a:r>
          </a:p>
          <a:p>
            <a:pPr marL="0" indent="0">
              <a:buNone/>
            </a:pPr>
            <a:r>
              <a:rPr lang="en-US" sz="1600" cap="none" dirty="0">
                <a:latin typeface="Comic Sans MS" panose="030F0702030302020204" pitchFamily="66" charset="0"/>
              </a:rPr>
              <a:t>	</a:t>
            </a:r>
            <a:r>
              <a:rPr lang="en-US" sz="1600" cap="none" dirty="0" smtClean="0">
                <a:latin typeface="Comic Sans MS" panose="030F0702030302020204" pitchFamily="66" charset="0"/>
              </a:rPr>
              <a:t>{              Runtime </a:t>
            </a:r>
            <a:r>
              <a:rPr lang="en-US" sz="1600" cap="none" dirty="0" err="1">
                <a:latin typeface="Comic Sans MS" panose="030F0702030302020204" pitchFamily="66" charset="0"/>
              </a:rPr>
              <a:t>runtime</a:t>
            </a:r>
            <a:r>
              <a:rPr lang="en-US" sz="1600" cap="none" dirty="0">
                <a:latin typeface="Comic Sans MS" panose="030F0702030302020204" pitchFamily="66" charset="0"/>
              </a:rPr>
              <a:t> = </a:t>
            </a:r>
            <a:r>
              <a:rPr lang="en-US" sz="1600" cap="none" dirty="0" err="1">
                <a:latin typeface="Comic Sans MS" panose="030F0702030302020204" pitchFamily="66" charset="0"/>
              </a:rPr>
              <a:t>Runtime.getRuntime</a:t>
            </a:r>
            <a:r>
              <a:rPr lang="en-US" sz="1600" cap="none" dirty="0">
                <a:latin typeface="Comic Sans MS" panose="030F0702030302020204" pitchFamily="66" charset="0"/>
              </a:rPr>
              <a:t>();</a:t>
            </a:r>
          </a:p>
          <a:p>
            <a:pPr marL="0" indent="0">
              <a:buNone/>
            </a:pPr>
            <a:r>
              <a:rPr lang="en-US" sz="1600" cap="none" dirty="0">
                <a:latin typeface="Comic Sans MS" panose="030F0702030302020204" pitchFamily="66" charset="0"/>
              </a:rPr>
              <a:t>		</a:t>
            </a:r>
            <a:r>
              <a:rPr lang="en-US" sz="1600" cap="none" dirty="0" err="1">
                <a:latin typeface="Comic Sans MS" panose="030F0702030302020204" pitchFamily="66" charset="0"/>
              </a:rPr>
              <a:t>System.gc</a:t>
            </a:r>
            <a:r>
              <a:rPr lang="en-US" sz="1600" cap="none" dirty="0">
                <a:latin typeface="Comic Sans MS" panose="030F0702030302020204" pitchFamily="66" charset="0"/>
              </a:rPr>
              <a:t>();</a:t>
            </a:r>
          </a:p>
          <a:p>
            <a:pPr marL="0" indent="0">
              <a:buNone/>
            </a:pPr>
            <a:r>
              <a:rPr lang="en-US" sz="1600" cap="none" dirty="0">
                <a:latin typeface="Comic Sans MS" panose="030F0702030302020204" pitchFamily="66" charset="0"/>
              </a:rPr>
              <a:t>		long </a:t>
            </a:r>
            <a:r>
              <a:rPr lang="en-US" sz="1600" cap="none" dirty="0" err="1">
                <a:latin typeface="Comic Sans MS" panose="030F0702030302020204" pitchFamily="66" charset="0"/>
              </a:rPr>
              <a:t>availableBytes</a:t>
            </a:r>
            <a:r>
              <a:rPr lang="en-US" sz="1600" cap="none" dirty="0">
                <a:latin typeface="Comic Sans MS" panose="030F0702030302020204" pitchFamily="66" charset="0"/>
              </a:rPr>
              <a:t> = </a:t>
            </a:r>
            <a:r>
              <a:rPr lang="en-US" sz="1600" cap="none" dirty="0" err="1">
                <a:latin typeface="Comic Sans MS" panose="030F0702030302020204" pitchFamily="66" charset="0"/>
              </a:rPr>
              <a:t>runtime.freeMemory</a:t>
            </a:r>
            <a:r>
              <a:rPr lang="en-US" sz="1600" cap="none" dirty="0">
                <a:latin typeface="Comic Sans MS" panose="030F0702030302020204" pitchFamily="66" charset="0"/>
              </a:rPr>
              <a:t>();</a:t>
            </a:r>
          </a:p>
          <a:p>
            <a:pPr marL="0" indent="0">
              <a:buNone/>
            </a:pPr>
            <a:r>
              <a:rPr lang="en-US" sz="1600" cap="none" dirty="0">
                <a:latin typeface="Comic Sans MS" panose="030F0702030302020204" pitchFamily="66" charset="0"/>
              </a:rPr>
              <a:t>		</a:t>
            </a:r>
            <a:r>
              <a:rPr lang="en-US" sz="1600" cap="none" dirty="0" err="1">
                <a:latin typeface="Comic Sans MS" panose="030F0702030302020204" pitchFamily="66" charset="0"/>
              </a:rPr>
              <a:t>System.out.println</a:t>
            </a:r>
            <a:r>
              <a:rPr lang="en-US" sz="1600" cap="none" dirty="0">
                <a:latin typeface="Comic Sans MS" panose="030F0702030302020204" pitchFamily="66" charset="0"/>
              </a:rPr>
              <a:t>("Available memory: " + (</a:t>
            </a:r>
            <a:r>
              <a:rPr lang="en-US" sz="1600" cap="none" dirty="0" err="1">
                <a:latin typeface="Comic Sans MS" panose="030F0702030302020204" pitchFamily="66" charset="0"/>
              </a:rPr>
              <a:t>availableBytes</a:t>
            </a:r>
            <a:r>
              <a:rPr lang="en-US" sz="1600" cap="none" dirty="0">
                <a:latin typeface="Comic Sans MS" panose="030F0702030302020204" pitchFamily="66" charset="0"/>
              </a:rPr>
              <a:t> / 1024)/1024 + "MB");</a:t>
            </a:r>
          </a:p>
          <a:p>
            <a:pPr marL="0" indent="0">
              <a:buNone/>
            </a:pPr>
            <a:r>
              <a:rPr lang="en-US" sz="1600" cap="none" dirty="0">
                <a:latin typeface="Comic Sans MS" panose="030F0702030302020204" pitchFamily="66" charset="0"/>
              </a:rPr>
              <a:t>		</a:t>
            </a:r>
            <a:r>
              <a:rPr lang="en-US" sz="1600" cap="none" dirty="0" smtClean="0">
                <a:latin typeface="Comic Sans MS" panose="030F0702030302020204" pitchFamily="66" charset="0"/>
              </a:rPr>
              <a:t>Thread </a:t>
            </a:r>
            <a:r>
              <a:rPr lang="en-US" sz="1600" cap="none" dirty="0">
                <a:latin typeface="Comic Sans MS" panose="030F0702030302020204" pitchFamily="66" charset="0"/>
              </a:rPr>
              <a:t>t</a:t>
            </a:r>
            <a:r>
              <a:rPr lang="en-US" sz="1600" cap="none" dirty="0" smtClean="0">
                <a:latin typeface="Comic Sans MS" panose="030F0702030302020204" pitchFamily="66" charset="0"/>
              </a:rPr>
              <a:t>;</a:t>
            </a:r>
            <a:endParaRPr lang="en-US" sz="1600" cap="none" dirty="0">
              <a:latin typeface="Comic Sans MS" panose="030F0702030302020204" pitchFamily="66" charset="0"/>
            </a:endParaRPr>
          </a:p>
          <a:p>
            <a:pPr marL="0" indent="0">
              <a:buNone/>
            </a:pPr>
            <a:r>
              <a:rPr lang="en-US" sz="1600" cap="none" dirty="0">
                <a:latin typeface="Comic Sans MS" panose="030F0702030302020204" pitchFamily="66" charset="0"/>
              </a:rPr>
              <a:t>		for (double </a:t>
            </a:r>
            <a:r>
              <a:rPr lang="en-US" sz="1600" cap="none" dirty="0" err="1">
                <a:latin typeface="Comic Sans MS" panose="030F0702030302020204" pitchFamily="66" charset="0"/>
              </a:rPr>
              <a:t>i</a:t>
            </a:r>
            <a:r>
              <a:rPr lang="en-US" sz="1600" cap="none" dirty="0">
                <a:latin typeface="Comic Sans MS" panose="030F0702030302020204" pitchFamily="66" charset="0"/>
              </a:rPr>
              <a:t>=0; </a:t>
            </a:r>
            <a:r>
              <a:rPr lang="en-US" sz="1600" cap="none" dirty="0" err="1" smtClean="0">
                <a:latin typeface="Comic Sans MS" panose="030F0702030302020204" pitchFamily="66" charset="0"/>
              </a:rPr>
              <a:t>i</a:t>
            </a:r>
            <a:r>
              <a:rPr lang="en-US" sz="1600" cap="none" dirty="0" smtClean="0">
                <a:latin typeface="Comic Sans MS" panose="030F0702030302020204" pitchFamily="66" charset="0"/>
              </a:rPr>
              <a:t>&lt;10000000L</a:t>
            </a:r>
            <a:r>
              <a:rPr lang="en-US" sz="1600" cap="none" dirty="0">
                <a:latin typeface="Comic Sans MS" panose="030F0702030302020204" pitchFamily="66" charset="0"/>
              </a:rPr>
              <a:t>; </a:t>
            </a:r>
            <a:r>
              <a:rPr lang="en-US" sz="1600" cap="none" dirty="0" err="1">
                <a:latin typeface="Comic Sans MS" panose="030F0702030302020204" pitchFamily="66" charset="0"/>
              </a:rPr>
              <a:t>i</a:t>
            </a:r>
            <a:r>
              <a:rPr lang="en-US" sz="1600" cap="none" dirty="0">
                <a:latin typeface="Comic Sans MS" panose="030F0702030302020204" pitchFamily="66" charset="0"/>
              </a:rPr>
              <a:t>++) </a:t>
            </a:r>
            <a:r>
              <a:rPr lang="en-US" sz="1600" cap="none" dirty="0" smtClean="0">
                <a:latin typeface="Comic Sans MS" panose="030F0702030302020204" pitchFamily="66" charset="0"/>
              </a:rPr>
              <a:t>t </a:t>
            </a:r>
            <a:r>
              <a:rPr lang="en-US" sz="1600" cap="none" dirty="0">
                <a:latin typeface="Comic Sans MS" panose="030F0702030302020204" pitchFamily="66" charset="0"/>
              </a:rPr>
              <a:t>= new </a:t>
            </a:r>
            <a:r>
              <a:rPr lang="en-US" sz="1600" cap="none" dirty="0" smtClean="0">
                <a:latin typeface="Comic Sans MS" panose="030F0702030302020204" pitchFamily="66" charset="0"/>
              </a:rPr>
              <a:t>Thread();</a:t>
            </a:r>
            <a:endParaRPr lang="en-US" sz="1600" cap="none" dirty="0">
              <a:latin typeface="Comic Sans MS" panose="030F0702030302020204" pitchFamily="66" charset="0"/>
            </a:endParaRPr>
          </a:p>
          <a:p>
            <a:pPr marL="0" indent="0">
              <a:buNone/>
            </a:pPr>
            <a:r>
              <a:rPr lang="en-US" sz="1600" cap="none" dirty="0">
                <a:latin typeface="Comic Sans MS" panose="030F0702030302020204" pitchFamily="66" charset="0"/>
              </a:rPr>
              <a:t>		</a:t>
            </a:r>
            <a:r>
              <a:rPr lang="en-US" sz="1600" cap="none" dirty="0" err="1">
                <a:latin typeface="Comic Sans MS" panose="030F0702030302020204" pitchFamily="66" charset="0"/>
              </a:rPr>
              <a:t>availableBytes</a:t>
            </a:r>
            <a:r>
              <a:rPr lang="en-US" sz="1600" cap="none" dirty="0">
                <a:latin typeface="Comic Sans MS" panose="030F0702030302020204" pitchFamily="66" charset="0"/>
              </a:rPr>
              <a:t> = </a:t>
            </a:r>
            <a:r>
              <a:rPr lang="en-US" sz="1600" cap="none" dirty="0" err="1">
                <a:latin typeface="Comic Sans MS" panose="030F0702030302020204" pitchFamily="66" charset="0"/>
              </a:rPr>
              <a:t>runtime.freeMemory</a:t>
            </a:r>
            <a:r>
              <a:rPr lang="en-US" sz="1600" cap="none" dirty="0">
                <a:latin typeface="Comic Sans MS" panose="030F0702030302020204" pitchFamily="66" charset="0"/>
              </a:rPr>
              <a:t>();</a:t>
            </a:r>
          </a:p>
          <a:p>
            <a:pPr marL="0" indent="0">
              <a:buNone/>
            </a:pPr>
            <a:r>
              <a:rPr lang="en-US" sz="1600" cap="none" dirty="0">
                <a:latin typeface="Comic Sans MS" panose="030F0702030302020204" pitchFamily="66" charset="0"/>
              </a:rPr>
              <a:t>		</a:t>
            </a:r>
            <a:r>
              <a:rPr lang="en-US" sz="1600" cap="none" dirty="0" err="1">
                <a:latin typeface="Comic Sans MS" panose="030F0702030302020204" pitchFamily="66" charset="0"/>
              </a:rPr>
              <a:t>System.out.println</a:t>
            </a:r>
            <a:r>
              <a:rPr lang="en-US" sz="1600" cap="none" dirty="0">
                <a:latin typeface="Comic Sans MS" panose="030F0702030302020204" pitchFamily="66" charset="0"/>
              </a:rPr>
              <a:t>("Available memory: " + (</a:t>
            </a:r>
            <a:r>
              <a:rPr lang="en-US" sz="1600" cap="none" dirty="0" err="1">
                <a:latin typeface="Comic Sans MS" panose="030F0702030302020204" pitchFamily="66" charset="0"/>
              </a:rPr>
              <a:t>availableBytes</a:t>
            </a:r>
            <a:r>
              <a:rPr lang="en-US" sz="1600" cap="none" dirty="0">
                <a:latin typeface="Comic Sans MS" panose="030F0702030302020204" pitchFamily="66" charset="0"/>
              </a:rPr>
              <a:t> / 1024)/1024 + "MB</a:t>
            </a:r>
            <a:r>
              <a:rPr lang="en-US" sz="1600" cap="none" dirty="0" smtClean="0">
                <a:latin typeface="Comic Sans MS" panose="030F0702030302020204" pitchFamily="66" charset="0"/>
              </a:rPr>
              <a:t>");</a:t>
            </a:r>
            <a:endParaRPr lang="en-US" sz="1600" cap="none" dirty="0">
              <a:latin typeface="Comic Sans MS" panose="030F0702030302020204" pitchFamily="66" charset="0"/>
            </a:endParaRPr>
          </a:p>
          <a:p>
            <a:pPr marL="0" indent="0">
              <a:buNone/>
            </a:pPr>
            <a:r>
              <a:rPr lang="en-US" sz="1600" cap="none" dirty="0">
                <a:latin typeface="Comic Sans MS" panose="030F0702030302020204" pitchFamily="66" charset="0"/>
              </a:rPr>
              <a:t>		</a:t>
            </a:r>
            <a:r>
              <a:rPr lang="en-US" sz="1600" cap="none" dirty="0" err="1">
                <a:latin typeface="Comic Sans MS" panose="030F0702030302020204" pitchFamily="66" charset="0"/>
              </a:rPr>
              <a:t>System.gc</a:t>
            </a:r>
            <a:r>
              <a:rPr lang="en-US" sz="1600" cap="none" dirty="0" smtClean="0">
                <a:latin typeface="Comic Sans MS" panose="030F0702030302020204" pitchFamily="66" charset="0"/>
              </a:rPr>
              <a:t>();</a:t>
            </a:r>
            <a:endParaRPr lang="en-US" sz="1600" cap="none" dirty="0">
              <a:latin typeface="Comic Sans MS" panose="030F0702030302020204" pitchFamily="66" charset="0"/>
            </a:endParaRPr>
          </a:p>
          <a:p>
            <a:pPr marL="0" indent="0">
              <a:buNone/>
            </a:pPr>
            <a:r>
              <a:rPr lang="en-US" sz="1600" cap="none" dirty="0">
                <a:latin typeface="Comic Sans MS" panose="030F0702030302020204" pitchFamily="66" charset="0"/>
              </a:rPr>
              <a:t>		</a:t>
            </a:r>
            <a:r>
              <a:rPr lang="en-US" sz="1600" cap="none" dirty="0" err="1">
                <a:latin typeface="Comic Sans MS" panose="030F0702030302020204" pitchFamily="66" charset="0"/>
              </a:rPr>
              <a:t>availableBytes</a:t>
            </a:r>
            <a:r>
              <a:rPr lang="en-US" sz="1600" cap="none" dirty="0">
                <a:latin typeface="Comic Sans MS" panose="030F0702030302020204" pitchFamily="66" charset="0"/>
              </a:rPr>
              <a:t> = </a:t>
            </a:r>
            <a:r>
              <a:rPr lang="en-US" sz="1600" cap="none" dirty="0" err="1">
                <a:latin typeface="Comic Sans MS" panose="030F0702030302020204" pitchFamily="66" charset="0"/>
              </a:rPr>
              <a:t>runtime.freeMemory</a:t>
            </a:r>
            <a:r>
              <a:rPr lang="en-US" sz="1600" cap="none" dirty="0">
                <a:latin typeface="Comic Sans MS" panose="030F0702030302020204" pitchFamily="66" charset="0"/>
              </a:rPr>
              <a:t>();</a:t>
            </a:r>
          </a:p>
          <a:p>
            <a:pPr marL="0" indent="0">
              <a:buNone/>
            </a:pPr>
            <a:r>
              <a:rPr lang="en-US" sz="1600" cap="none" dirty="0">
                <a:latin typeface="Comic Sans MS" panose="030F0702030302020204" pitchFamily="66" charset="0"/>
              </a:rPr>
              <a:t>		</a:t>
            </a:r>
            <a:r>
              <a:rPr lang="en-US" sz="1600" cap="none" dirty="0" err="1">
                <a:latin typeface="Comic Sans MS" panose="030F0702030302020204" pitchFamily="66" charset="0"/>
              </a:rPr>
              <a:t>System.out.println</a:t>
            </a:r>
            <a:r>
              <a:rPr lang="en-US" sz="1600" cap="none" dirty="0">
                <a:latin typeface="Comic Sans MS" panose="030F0702030302020204" pitchFamily="66" charset="0"/>
              </a:rPr>
              <a:t>("Available memory: " + (</a:t>
            </a:r>
            <a:r>
              <a:rPr lang="en-US" sz="1600" cap="none" dirty="0" err="1">
                <a:latin typeface="Comic Sans MS" panose="030F0702030302020204" pitchFamily="66" charset="0"/>
              </a:rPr>
              <a:t>availableBytes</a:t>
            </a:r>
            <a:r>
              <a:rPr lang="en-US" sz="1600" cap="none" dirty="0">
                <a:latin typeface="Comic Sans MS" panose="030F0702030302020204" pitchFamily="66" charset="0"/>
              </a:rPr>
              <a:t> / 1024)/1024 + "MB");</a:t>
            </a:r>
          </a:p>
          <a:p>
            <a:pPr marL="0" indent="0">
              <a:buNone/>
            </a:pPr>
            <a:r>
              <a:rPr lang="en-US" sz="1600" cap="none" dirty="0">
                <a:latin typeface="Comic Sans MS" panose="030F0702030302020204" pitchFamily="66" charset="0"/>
              </a:rPr>
              <a:t>	</a:t>
            </a:r>
            <a:r>
              <a:rPr lang="en-US" sz="1600" cap="none" dirty="0" smtClean="0">
                <a:latin typeface="Comic Sans MS" panose="030F0702030302020204" pitchFamily="66" charset="0"/>
              </a:rPr>
              <a:t>}</a:t>
            </a:r>
            <a:endParaRPr lang="en-US" sz="1600" cap="none" dirty="0">
              <a:latin typeface="Comic Sans MS" panose="030F0702030302020204" pitchFamily="66"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4044227094"/>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6915" y="487476"/>
            <a:ext cx="9272042" cy="742235"/>
          </a:xfrm>
        </p:spPr>
        <p:txBody>
          <a:bodyPr>
            <a:normAutofit/>
          </a:bodyPr>
          <a:lstStyle/>
          <a:p>
            <a:pPr algn="l"/>
            <a:r>
              <a:rPr lang="en-US" cap="none" dirty="0" smtClean="0">
                <a:latin typeface="Comic Sans MS" panose="030F0702030302020204" pitchFamily="66" charset="0"/>
              </a:rPr>
              <a:t>.finalize()</a:t>
            </a:r>
            <a:r>
              <a:rPr lang="en-US" dirty="0" smtClean="0">
                <a:latin typeface="Comic Sans MS" panose="030F0702030302020204" pitchFamily="66" charset="0"/>
              </a:rPr>
              <a:t> method</a:t>
            </a:r>
            <a:endParaRPr lang="en-US" dirty="0">
              <a:latin typeface="Comic Sans MS" panose="030F0702030302020204" pitchFamily="66" charset="0"/>
            </a:endParaRPr>
          </a:p>
        </p:txBody>
      </p:sp>
      <p:sp>
        <p:nvSpPr>
          <p:cNvPr id="3" name="Content Placeholder 2"/>
          <p:cNvSpPr>
            <a:spLocks noGrp="1"/>
          </p:cNvSpPr>
          <p:nvPr>
            <p:ph sz="quarter" idx="13"/>
          </p:nvPr>
        </p:nvSpPr>
        <p:spPr>
          <a:xfrm>
            <a:off x="809298" y="1841864"/>
            <a:ext cx="10352688" cy="4041412"/>
          </a:xfrm>
        </p:spPr>
        <p:txBody>
          <a:bodyPr>
            <a:normAutofit/>
          </a:bodyPr>
          <a:lstStyle/>
          <a:p>
            <a:r>
              <a:rPr lang="en-US" cap="none" dirty="0">
                <a:latin typeface="Comic Sans MS" panose="030F0702030302020204" pitchFamily="66" charset="0"/>
              </a:rPr>
              <a:t>f</a:t>
            </a:r>
            <a:r>
              <a:rPr lang="en-US" cap="none" dirty="0" smtClean="0">
                <a:latin typeface="Comic Sans MS" panose="030F0702030302020204" pitchFamily="66" charset="0"/>
              </a:rPr>
              <a:t>inalize</a:t>
            </a:r>
            <a:r>
              <a:rPr lang="en-US" cap="none" dirty="0">
                <a:latin typeface="Comic Sans MS" panose="030F0702030302020204" pitchFamily="66" charset="0"/>
              </a:rPr>
              <a:t>() method </a:t>
            </a:r>
            <a:r>
              <a:rPr lang="en-US" cap="none" dirty="0" smtClean="0">
                <a:latin typeface="Comic Sans MS" panose="030F0702030302020204" pitchFamily="66" charset="0"/>
              </a:rPr>
              <a:t>is a method inside the Object class.</a:t>
            </a:r>
          </a:p>
          <a:p>
            <a:r>
              <a:rPr lang="en-US" cap="none" dirty="0" smtClean="0">
                <a:latin typeface="Comic Sans MS" panose="030F0702030302020204" pitchFamily="66" charset="0"/>
              </a:rPr>
              <a:t>Finalize method called when </a:t>
            </a:r>
            <a:r>
              <a:rPr lang="en-US" cap="none" dirty="0">
                <a:latin typeface="Comic Sans MS" panose="030F0702030302020204" pitchFamily="66" charset="0"/>
              </a:rPr>
              <a:t>garbage collector determines there are no </a:t>
            </a:r>
            <a:r>
              <a:rPr lang="en-US" cap="none" dirty="0" smtClean="0">
                <a:latin typeface="Comic Sans MS" panose="030F0702030302020204" pitchFamily="66" charset="0"/>
              </a:rPr>
              <a:t>references </a:t>
            </a:r>
            <a:r>
              <a:rPr lang="en-US" cap="none" dirty="0">
                <a:latin typeface="Comic Sans MS" panose="030F0702030302020204" pitchFamily="66" charset="0"/>
              </a:rPr>
              <a:t>to the object</a:t>
            </a:r>
            <a:r>
              <a:rPr lang="en-US" cap="none" dirty="0" smtClean="0">
                <a:latin typeface="Comic Sans MS" panose="030F0702030302020204" pitchFamily="66" charset="0"/>
              </a:rPr>
              <a:t>.</a:t>
            </a:r>
          </a:p>
          <a:p>
            <a:r>
              <a:rPr lang="en-US" cap="none" dirty="0" smtClean="0">
                <a:latin typeface="Comic Sans MS" panose="030F0702030302020204" pitchFamily="66" charset="0"/>
              </a:rPr>
              <a:t>Because we don’t know whether JVM will run Garbage Collector or not, we cannot rely on initialize method to do things like closing I/O or Database connection resources.</a:t>
            </a:r>
          </a:p>
          <a:p>
            <a:r>
              <a:rPr lang="en-US" cap="none" dirty="0" smtClean="0">
                <a:latin typeface="Comic Sans MS" panose="030F0702030302020204" pitchFamily="66" charset="0"/>
              </a:rPr>
              <a:t>.finalize() method is deprecated since JDK 9, it is still available in JDK 12 and not removed.</a:t>
            </a:r>
            <a:endParaRPr lang="en-US" cap="none" dirty="0">
              <a:latin typeface="Comic Sans MS" panose="030F0702030302020204" pitchFamily="66" charset="0"/>
            </a:endParaRPr>
          </a:p>
          <a:p>
            <a:pPr marL="0" indent="0">
              <a:buNone/>
            </a:pPr>
            <a:endParaRPr lang="en-US" cap="none" dirty="0">
              <a:latin typeface="Comic Sans MS" panose="030F0702030302020204" pitchFamily="66"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411733532"/>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7269" y="487476"/>
            <a:ext cx="8911687" cy="742235"/>
          </a:xfrm>
        </p:spPr>
        <p:txBody>
          <a:bodyPr/>
          <a:lstStyle/>
          <a:p>
            <a:pPr algn="l"/>
            <a:r>
              <a:rPr lang="en-US" dirty="0" smtClean="0">
                <a:latin typeface="Comic Sans MS" panose="030F0702030302020204" pitchFamily="66" charset="0"/>
              </a:rPr>
              <a:t>In this session</a:t>
            </a:r>
            <a:endParaRPr lang="en-US" dirty="0">
              <a:latin typeface="Comic Sans MS" panose="030F0702030302020204" pitchFamily="66" charset="0"/>
            </a:endParaRPr>
          </a:p>
        </p:txBody>
      </p:sp>
      <p:sp>
        <p:nvSpPr>
          <p:cNvPr id="3" name="Content Placeholder 2"/>
          <p:cNvSpPr>
            <a:spLocks noGrp="1"/>
          </p:cNvSpPr>
          <p:nvPr>
            <p:ph sz="quarter" idx="13"/>
          </p:nvPr>
        </p:nvSpPr>
        <p:spPr>
          <a:xfrm>
            <a:off x="1797269" y="1313793"/>
            <a:ext cx="9707343" cy="5223641"/>
          </a:xfrm>
        </p:spPr>
        <p:txBody>
          <a:bodyPr/>
          <a:lstStyle/>
          <a:p>
            <a:endParaRPr lang="en-US" cap="none" dirty="0" smtClean="0">
              <a:latin typeface="Comic Sans MS" panose="030F0702030302020204" pitchFamily="66" charset="0"/>
            </a:endParaRPr>
          </a:p>
          <a:p>
            <a:r>
              <a:rPr lang="en-US" cap="none" dirty="0" smtClean="0">
                <a:latin typeface="Comic Sans MS" panose="030F0702030302020204" pitchFamily="66" charset="0"/>
              </a:rPr>
              <a:t>Will understand how garbage collector works. So, you’ll right efficient code to prevent memory leaks.</a:t>
            </a:r>
          </a:p>
          <a:p>
            <a:endParaRPr lang="en-US" cap="none" dirty="0" smtClean="0">
              <a:latin typeface="Comic Sans MS" panose="030F0702030302020204" pitchFamily="66" charset="0"/>
            </a:endParaRPr>
          </a:p>
          <a:p>
            <a:r>
              <a:rPr lang="en-US" cap="none" dirty="0" smtClean="0">
                <a:latin typeface="Comic Sans MS" panose="030F0702030302020204" pitchFamily="66" charset="0"/>
              </a:rPr>
              <a:t>You will learn how to monitor Java applications’ memory usage and see the effectiveness of garbage collection to prevent and detect potential memory leaks.</a:t>
            </a:r>
          </a:p>
          <a:p>
            <a:endParaRPr lang="en-US" cap="none" dirty="0" smtClean="0">
              <a:latin typeface="Comic Sans MS" panose="030F0702030302020204" pitchFamily="66" charset="0"/>
            </a:endParaRPr>
          </a:p>
          <a:p>
            <a:endParaRPr lang="en-US" cap="none" dirty="0" smtClean="0">
              <a:latin typeface="Comic Sans MS" panose="030F0702030302020204" pitchFamily="66" charset="0"/>
            </a:endParaRPr>
          </a:p>
          <a:p>
            <a:endParaRPr lang="en-US" cap="none" dirty="0">
              <a:latin typeface="Comic Sans MS" panose="030F0702030302020204" pitchFamily="66"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8005639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6915" y="487476"/>
            <a:ext cx="9272042" cy="742235"/>
          </a:xfrm>
        </p:spPr>
        <p:txBody>
          <a:bodyPr>
            <a:normAutofit/>
          </a:bodyPr>
          <a:lstStyle/>
          <a:p>
            <a:pPr algn="l"/>
            <a:r>
              <a:rPr lang="en-US" dirty="0" err="1" smtClean="0">
                <a:latin typeface="Comic Sans MS" panose="030F0702030302020204" pitchFamily="66" charset="0"/>
              </a:rPr>
              <a:t>VisualVM</a:t>
            </a:r>
            <a:r>
              <a:rPr lang="en-US" dirty="0" smtClean="0">
                <a:latin typeface="Comic Sans MS" panose="030F0702030302020204" pitchFamily="66" charset="0"/>
              </a:rPr>
              <a:t> tool</a:t>
            </a:r>
            <a:endParaRPr lang="en-US" dirty="0">
              <a:latin typeface="Comic Sans MS" panose="030F0702030302020204" pitchFamily="66" charset="0"/>
            </a:endParaRPr>
          </a:p>
        </p:txBody>
      </p:sp>
      <p:sp>
        <p:nvSpPr>
          <p:cNvPr id="3" name="Content Placeholder 2"/>
          <p:cNvSpPr>
            <a:spLocks noGrp="1"/>
          </p:cNvSpPr>
          <p:nvPr>
            <p:ph sz="quarter" idx="13"/>
          </p:nvPr>
        </p:nvSpPr>
        <p:spPr>
          <a:xfrm>
            <a:off x="809298" y="1528354"/>
            <a:ext cx="10352688" cy="3344092"/>
          </a:xfrm>
        </p:spPr>
        <p:txBody>
          <a:bodyPr>
            <a:normAutofit/>
          </a:bodyPr>
          <a:lstStyle/>
          <a:p>
            <a:r>
              <a:rPr lang="en-US" cap="none" dirty="0" err="1">
                <a:latin typeface="Comic Sans MS" panose="030F0702030302020204" pitchFamily="66" charset="0"/>
              </a:rPr>
              <a:t>VisualVM</a:t>
            </a:r>
            <a:r>
              <a:rPr lang="en-US" cap="none" dirty="0">
                <a:latin typeface="Comic Sans MS" panose="030F0702030302020204" pitchFamily="66" charset="0"/>
              </a:rPr>
              <a:t> is a tool that provides a visual interface for viewing detailed information about Java applications while they are running on a Java Virtual Machine</a:t>
            </a:r>
            <a:r>
              <a:rPr lang="en-US" cap="none" dirty="0" smtClean="0">
                <a:latin typeface="Comic Sans MS" panose="030F0702030302020204" pitchFamily="66" charset="0"/>
              </a:rPr>
              <a:t>.</a:t>
            </a:r>
            <a:endParaRPr lang="en-US" cap="none" dirty="0">
              <a:latin typeface="Comic Sans MS" panose="030F0702030302020204" pitchFamily="66" charset="0"/>
            </a:endParaRPr>
          </a:p>
          <a:p>
            <a:r>
              <a:rPr lang="en-US" cap="none" dirty="0" smtClean="0">
                <a:latin typeface="Comic Sans MS" panose="030F0702030302020204" pitchFamily="66" charset="0"/>
              </a:rPr>
              <a:t>It’s been removed from JDK 12 and you have to download and use it as a supplementary tool beside JDK 12.</a:t>
            </a:r>
          </a:p>
          <a:p>
            <a:r>
              <a:rPr lang="en-US" cap="none" dirty="0" smtClean="0">
                <a:latin typeface="Comic Sans MS" panose="030F0702030302020204" pitchFamily="66" charset="0"/>
              </a:rPr>
              <a:t>Class demonstration of </a:t>
            </a:r>
            <a:r>
              <a:rPr lang="en-US" cap="none" dirty="0" err="1" smtClean="0">
                <a:latin typeface="Comic Sans MS" panose="030F0702030302020204" pitchFamily="66" charset="0"/>
              </a:rPr>
              <a:t>VisualVM</a:t>
            </a:r>
            <a:r>
              <a:rPr lang="en-US" cap="none" dirty="0" smtClean="0">
                <a:latin typeface="Comic Sans MS" panose="030F0702030302020204" pitchFamily="66" charset="0"/>
              </a:rPr>
              <a:t> tool and its usage.</a:t>
            </a:r>
          </a:p>
          <a:p>
            <a:r>
              <a:rPr lang="en-US" cap="none" dirty="0" smtClean="0">
                <a:latin typeface="Comic Sans MS" panose="030F0702030302020204" pitchFamily="66" charset="0"/>
              </a:rPr>
              <a:t>Watching the heap memory while memory leak happens.</a:t>
            </a:r>
          </a:p>
          <a:p>
            <a:r>
              <a:rPr lang="en-US" cap="none" dirty="0" smtClean="0">
                <a:latin typeface="Comic Sans MS" panose="030F0702030302020204" pitchFamily="66" charset="0"/>
              </a:rPr>
              <a:t>Solving the existing application’s leaking problem and seeing how memory looks.</a:t>
            </a:r>
          </a:p>
          <a:p>
            <a:endParaRPr lang="en-US" cap="none" dirty="0">
              <a:latin typeface="Comic Sans MS" panose="030F0702030302020204" pitchFamily="66" charset="0"/>
            </a:endParaRPr>
          </a:p>
          <a:p>
            <a:pPr marL="0" indent="0">
              <a:buNone/>
            </a:pPr>
            <a:endParaRPr lang="en-US" cap="none" dirty="0">
              <a:latin typeface="Comic Sans MS" panose="030F0702030302020204" pitchFamily="66"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3816471836"/>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6915" y="487476"/>
            <a:ext cx="9272042" cy="742235"/>
          </a:xfrm>
        </p:spPr>
        <p:txBody>
          <a:bodyPr>
            <a:normAutofit/>
          </a:bodyPr>
          <a:lstStyle/>
          <a:p>
            <a:pPr algn="l"/>
            <a:r>
              <a:rPr lang="en-US" dirty="0" smtClean="0">
                <a:latin typeface="Comic Sans MS" panose="030F0702030302020204" pitchFamily="66" charset="0"/>
              </a:rPr>
              <a:t>Garbage collection</a:t>
            </a:r>
            <a:endParaRPr lang="en-US" dirty="0">
              <a:latin typeface="Comic Sans MS" panose="030F0702030302020204" pitchFamily="66" charset="0"/>
            </a:endParaRPr>
          </a:p>
        </p:txBody>
      </p:sp>
      <p:sp>
        <p:nvSpPr>
          <p:cNvPr id="3" name="Content Placeholder 2"/>
          <p:cNvSpPr>
            <a:spLocks noGrp="1"/>
          </p:cNvSpPr>
          <p:nvPr>
            <p:ph sz="quarter" idx="13"/>
          </p:nvPr>
        </p:nvSpPr>
        <p:spPr>
          <a:xfrm>
            <a:off x="809298" y="1345474"/>
            <a:ext cx="10352688" cy="5185956"/>
          </a:xfrm>
        </p:spPr>
        <p:txBody>
          <a:bodyPr>
            <a:normAutofit/>
          </a:bodyPr>
          <a:lstStyle/>
          <a:p>
            <a:r>
              <a:rPr lang="en-US" sz="2400" cap="none" dirty="0" smtClean="0">
                <a:latin typeface="Comic Sans MS" panose="030F0702030302020204" pitchFamily="66" charset="0"/>
              </a:rPr>
              <a:t>General algorithm for garbage collection is “Mark and Sweep”.</a:t>
            </a:r>
          </a:p>
          <a:p>
            <a:r>
              <a:rPr lang="en-US" sz="2400" cap="none" dirty="0" smtClean="0">
                <a:latin typeface="Comic Sans MS" panose="030F0702030302020204" pitchFamily="66" charset="0"/>
              </a:rPr>
              <a:t>Modern garbage collectors search for objects that must be retained on heap.</a:t>
            </a:r>
          </a:p>
          <a:p>
            <a:r>
              <a:rPr lang="en-US" sz="2400" cap="none" dirty="0" smtClean="0">
                <a:latin typeface="Comic Sans MS" panose="030F0702030302020204" pitchFamily="66" charset="0"/>
              </a:rPr>
              <a:t>There are two stages: first is Marking, and second is Sweeping. </a:t>
            </a:r>
          </a:p>
          <a:p>
            <a:pPr marL="914400" lvl="1" indent="-457200">
              <a:buFont typeface="+mj-lt"/>
              <a:buAutoNum type="arabicPeriod"/>
            </a:pPr>
            <a:r>
              <a:rPr lang="en-US" sz="2000" cap="none" dirty="0" smtClean="0">
                <a:latin typeface="Comic Sans MS" panose="030F0702030302020204" pitchFamily="66" charset="0"/>
              </a:rPr>
              <a:t>In the marking stage first program’s execution pauses all the threads which is called “stop the world event” then GC starts marking all the objects that have reference from the stack. </a:t>
            </a:r>
          </a:p>
          <a:p>
            <a:pPr marL="914400" lvl="1" indent="-457200">
              <a:buFont typeface="+mj-lt"/>
              <a:buAutoNum type="arabicPeriod"/>
            </a:pPr>
            <a:r>
              <a:rPr lang="en-US" sz="2000" cap="none" dirty="0">
                <a:latin typeface="Comic Sans MS" panose="030F0702030302020204" pitchFamily="66" charset="0"/>
              </a:rPr>
              <a:t>S</a:t>
            </a:r>
            <a:r>
              <a:rPr lang="en-US" sz="2000" cap="none" dirty="0" smtClean="0">
                <a:latin typeface="Comic Sans MS" panose="030F0702030302020204" pitchFamily="66" charset="0"/>
              </a:rPr>
              <a:t>weeping starts and removes all the unmarked objects from the Heap.</a:t>
            </a:r>
          </a:p>
          <a:p>
            <a:r>
              <a:rPr lang="en-US" sz="2400" cap="none" dirty="0" smtClean="0">
                <a:latin typeface="Comic Sans MS" panose="030F0702030302020204" pitchFamily="66" charset="0"/>
              </a:rPr>
              <a:t>After freeing up the memory all the marked objects are moved to the contiguous part of memory to prevent fragmentation, the reason is for quicker finding the objects for future use. </a:t>
            </a:r>
          </a:p>
          <a:p>
            <a:pPr marL="457200" indent="-457200">
              <a:buFont typeface="+mj-lt"/>
              <a:buAutoNum type="arabicPeriod"/>
            </a:pPr>
            <a:endParaRPr lang="en-US" cap="none" dirty="0" smtClean="0">
              <a:latin typeface="Comic Sans MS" panose="030F0702030302020204" pitchFamily="66" charset="0"/>
            </a:endParaRPr>
          </a:p>
          <a:p>
            <a:pPr marL="457200" indent="-457200">
              <a:buFont typeface="+mj-lt"/>
              <a:buAutoNum type="arabicPeriod"/>
            </a:pPr>
            <a:endParaRPr lang="en-US" cap="none" dirty="0">
              <a:latin typeface="Comic Sans MS" panose="030F0702030302020204" pitchFamily="66" charset="0"/>
            </a:endParaRPr>
          </a:p>
          <a:p>
            <a:endParaRPr lang="en-US" cap="none" dirty="0" smtClean="0">
              <a:latin typeface="Comic Sans MS" panose="030F0702030302020204" pitchFamily="66"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621688143"/>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6915" y="487476"/>
            <a:ext cx="9272042" cy="742235"/>
          </a:xfrm>
        </p:spPr>
        <p:txBody>
          <a:bodyPr>
            <a:normAutofit fontScale="90000"/>
          </a:bodyPr>
          <a:lstStyle/>
          <a:p>
            <a:pPr algn="l"/>
            <a:r>
              <a:rPr lang="en-US" dirty="0" smtClean="0">
                <a:latin typeface="Comic Sans MS" panose="030F0702030302020204" pitchFamily="66" charset="0"/>
              </a:rPr>
              <a:t>Generational Garbage collection</a:t>
            </a:r>
            <a:endParaRPr lang="en-US" dirty="0">
              <a:latin typeface="Comic Sans MS" panose="030F0702030302020204" pitchFamily="66" charset="0"/>
            </a:endParaRPr>
          </a:p>
        </p:txBody>
      </p:sp>
      <p:sp>
        <p:nvSpPr>
          <p:cNvPr id="3" name="Content Placeholder 2"/>
          <p:cNvSpPr>
            <a:spLocks noGrp="1"/>
          </p:cNvSpPr>
          <p:nvPr>
            <p:ph sz="quarter" idx="13"/>
          </p:nvPr>
        </p:nvSpPr>
        <p:spPr>
          <a:xfrm>
            <a:off x="822361" y="1345474"/>
            <a:ext cx="10352688" cy="5185956"/>
          </a:xfrm>
        </p:spPr>
        <p:txBody>
          <a:bodyPr>
            <a:normAutofit/>
          </a:bodyPr>
          <a:lstStyle/>
          <a:p>
            <a:r>
              <a:rPr lang="en-US" sz="2400" cap="none" dirty="0" smtClean="0">
                <a:latin typeface="Comic Sans MS" panose="030F0702030302020204" pitchFamily="66" charset="0"/>
              </a:rPr>
              <a:t>If our program have tons of referenced objects on Heap marking all those objects will take much longer time and user will notice the frozen of the application, so here come the Generational GC concept into play.</a:t>
            </a:r>
          </a:p>
          <a:p>
            <a:r>
              <a:rPr lang="en-US" sz="2400" cap="none" dirty="0" smtClean="0">
                <a:latin typeface="Comic Sans MS" panose="030F0702030302020204" pitchFamily="66" charset="0"/>
              </a:rPr>
              <a:t>Heap divides into two section.</a:t>
            </a:r>
          </a:p>
          <a:p>
            <a:r>
              <a:rPr lang="en-US" sz="2400" cap="none" dirty="0" smtClean="0">
                <a:latin typeface="Comic Sans MS" panose="030F0702030302020204" pitchFamily="66" charset="0"/>
              </a:rPr>
              <a:t>Young and Old generation.</a:t>
            </a:r>
          </a:p>
          <a:p>
            <a:r>
              <a:rPr lang="en-US" sz="2400" cap="none" dirty="0" smtClean="0">
                <a:latin typeface="Comic Sans MS" panose="030F0702030302020204" pitchFamily="66" charset="0"/>
              </a:rPr>
              <a:t>Young generation is smaller.</a:t>
            </a:r>
          </a:p>
          <a:p>
            <a:endParaRPr lang="en-US" sz="2400" cap="none" dirty="0" smtClean="0">
              <a:latin typeface="Comic Sans MS" panose="030F0702030302020204" pitchFamily="66" charset="0"/>
            </a:endParaRPr>
          </a:p>
          <a:p>
            <a:endParaRPr lang="en-US" cap="none" dirty="0" smtClean="0">
              <a:latin typeface="Comic Sans MS" panose="030F0702030302020204" pitchFamily="66" charset="0"/>
            </a:endParaRPr>
          </a:p>
          <a:p>
            <a:pPr marL="457200" indent="-457200">
              <a:buFont typeface="+mj-lt"/>
              <a:buAutoNum type="arabicPeriod"/>
            </a:pPr>
            <a:endParaRPr lang="en-US" cap="none" dirty="0">
              <a:latin typeface="Comic Sans MS" panose="030F0702030302020204" pitchFamily="66" charset="0"/>
            </a:endParaRPr>
          </a:p>
          <a:p>
            <a:endParaRPr lang="en-US" cap="none" dirty="0" smtClean="0">
              <a:latin typeface="Comic Sans MS" panose="030F0702030302020204" pitchFamily="66"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22</a:t>
            </a:fld>
            <a:endParaRPr lang="en-US" dirty="0"/>
          </a:p>
        </p:txBody>
      </p:sp>
      <p:pic>
        <p:nvPicPr>
          <p:cNvPr id="4" name="Picture 3"/>
          <p:cNvPicPr>
            <a:picLocks noChangeAspect="1"/>
          </p:cNvPicPr>
          <p:nvPr/>
        </p:nvPicPr>
        <p:blipFill>
          <a:blip r:embed="rId2"/>
          <a:stretch>
            <a:fillRect/>
          </a:stretch>
        </p:blipFill>
        <p:spPr>
          <a:xfrm>
            <a:off x="5459178" y="3083811"/>
            <a:ext cx="5819048" cy="3447619"/>
          </a:xfrm>
          <a:prstGeom prst="rect">
            <a:avLst/>
          </a:prstGeom>
        </p:spPr>
      </p:pic>
    </p:spTree>
    <p:extLst>
      <p:ext uri="{BB962C8B-B14F-4D97-AF65-F5344CB8AC3E}">
        <p14:creationId xmlns:p14="http://schemas.microsoft.com/office/powerpoint/2010/main" val="4192085724"/>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6915" y="487476"/>
            <a:ext cx="9272042" cy="742235"/>
          </a:xfrm>
        </p:spPr>
        <p:txBody>
          <a:bodyPr>
            <a:normAutofit fontScale="90000"/>
          </a:bodyPr>
          <a:lstStyle/>
          <a:p>
            <a:pPr algn="l"/>
            <a:r>
              <a:rPr lang="en-US" dirty="0" smtClean="0">
                <a:latin typeface="Comic Sans MS" panose="030F0702030302020204" pitchFamily="66" charset="0"/>
              </a:rPr>
              <a:t>Generational Garbage collection</a:t>
            </a:r>
            <a:endParaRPr lang="en-US" dirty="0">
              <a:latin typeface="Comic Sans MS" panose="030F0702030302020204" pitchFamily="66" charset="0"/>
            </a:endParaRPr>
          </a:p>
        </p:txBody>
      </p:sp>
      <p:sp>
        <p:nvSpPr>
          <p:cNvPr id="3" name="Content Placeholder 2"/>
          <p:cNvSpPr>
            <a:spLocks noGrp="1"/>
          </p:cNvSpPr>
          <p:nvPr>
            <p:ph sz="quarter" idx="13"/>
          </p:nvPr>
        </p:nvSpPr>
        <p:spPr>
          <a:xfrm>
            <a:off x="822361" y="1345474"/>
            <a:ext cx="10352688" cy="5185956"/>
          </a:xfrm>
        </p:spPr>
        <p:txBody>
          <a:bodyPr>
            <a:normAutofit/>
          </a:bodyPr>
          <a:lstStyle/>
          <a:p>
            <a:r>
              <a:rPr lang="en-US" sz="2400" cap="none" dirty="0" smtClean="0">
                <a:latin typeface="Comic Sans MS" panose="030F0702030302020204" pitchFamily="66" charset="0"/>
              </a:rPr>
              <a:t>New objects are created in young generation.</a:t>
            </a:r>
          </a:p>
          <a:p>
            <a:r>
              <a:rPr lang="en-US" sz="2400" cap="none" dirty="0" smtClean="0">
                <a:latin typeface="Comic Sans MS" panose="030F0702030302020204" pitchFamily="66" charset="0"/>
              </a:rPr>
              <a:t>Because it is small it won’t take too long for garbage collection.</a:t>
            </a:r>
          </a:p>
          <a:p>
            <a:endParaRPr lang="en-US" sz="2400" cap="none" dirty="0" smtClean="0">
              <a:latin typeface="Comic Sans MS" panose="030F0702030302020204" pitchFamily="66" charset="0"/>
            </a:endParaRPr>
          </a:p>
          <a:p>
            <a:endParaRPr lang="en-US" cap="none" dirty="0" smtClean="0">
              <a:latin typeface="Comic Sans MS" panose="030F0702030302020204" pitchFamily="66" charset="0"/>
            </a:endParaRPr>
          </a:p>
          <a:p>
            <a:pPr marL="457200" indent="-457200">
              <a:buFont typeface="+mj-lt"/>
              <a:buAutoNum type="arabicPeriod"/>
            </a:pPr>
            <a:endParaRPr lang="en-US" cap="none" dirty="0">
              <a:latin typeface="Comic Sans MS" panose="030F0702030302020204" pitchFamily="66" charset="0"/>
            </a:endParaRPr>
          </a:p>
          <a:p>
            <a:endParaRPr lang="en-US" cap="none" dirty="0" smtClean="0">
              <a:latin typeface="Comic Sans MS" panose="030F0702030302020204" pitchFamily="66"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23</a:t>
            </a:fld>
            <a:endParaRPr lang="en-US" dirty="0"/>
          </a:p>
        </p:txBody>
      </p:sp>
      <p:pic>
        <p:nvPicPr>
          <p:cNvPr id="5" name="Picture 4"/>
          <p:cNvPicPr>
            <a:picLocks noChangeAspect="1"/>
          </p:cNvPicPr>
          <p:nvPr/>
        </p:nvPicPr>
        <p:blipFill>
          <a:blip r:embed="rId2"/>
          <a:stretch>
            <a:fillRect/>
          </a:stretch>
        </p:blipFill>
        <p:spPr>
          <a:xfrm>
            <a:off x="181417" y="2823089"/>
            <a:ext cx="5711255" cy="3368993"/>
          </a:xfrm>
          <a:prstGeom prst="rect">
            <a:avLst/>
          </a:prstGeom>
        </p:spPr>
      </p:pic>
      <p:pic>
        <p:nvPicPr>
          <p:cNvPr id="7" name="Picture 6"/>
          <p:cNvPicPr>
            <a:picLocks noChangeAspect="1"/>
          </p:cNvPicPr>
          <p:nvPr/>
        </p:nvPicPr>
        <p:blipFill>
          <a:blip r:embed="rId3"/>
          <a:stretch>
            <a:fillRect/>
          </a:stretch>
        </p:blipFill>
        <p:spPr>
          <a:xfrm>
            <a:off x="6211204" y="2696844"/>
            <a:ext cx="5752381" cy="3495238"/>
          </a:xfrm>
          <a:prstGeom prst="rect">
            <a:avLst/>
          </a:prstGeom>
        </p:spPr>
      </p:pic>
      <p:sp>
        <p:nvSpPr>
          <p:cNvPr id="8" name="TextBox 7"/>
          <p:cNvSpPr txBox="1"/>
          <p:nvPr/>
        </p:nvSpPr>
        <p:spPr>
          <a:xfrm>
            <a:off x="181417" y="2396415"/>
            <a:ext cx="5433849" cy="369332"/>
          </a:xfrm>
          <a:prstGeom prst="rect">
            <a:avLst/>
          </a:prstGeom>
          <a:noFill/>
        </p:spPr>
        <p:txBody>
          <a:bodyPr wrap="square" rtlCol="0">
            <a:spAutoFit/>
          </a:bodyPr>
          <a:lstStyle/>
          <a:p>
            <a:r>
              <a:rPr lang="en-US" b="1" dirty="0" smtClean="0">
                <a:solidFill>
                  <a:srgbClr val="C00000"/>
                </a:solidFill>
              </a:rPr>
              <a:t>1. Before Garbage collection</a:t>
            </a:r>
            <a:endParaRPr lang="en-US" b="1" dirty="0">
              <a:solidFill>
                <a:srgbClr val="C00000"/>
              </a:solidFill>
            </a:endParaRPr>
          </a:p>
        </p:txBody>
      </p:sp>
      <p:sp>
        <p:nvSpPr>
          <p:cNvPr id="9" name="TextBox 8"/>
          <p:cNvSpPr txBox="1"/>
          <p:nvPr/>
        </p:nvSpPr>
        <p:spPr>
          <a:xfrm>
            <a:off x="6211204" y="2454836"/>
            <a:ext cx="5433849" cy="369332"/>
          </a:xfrm>
          <a:prstGeom prst="rect">
            <a:avLst/>
          </a:prstGeom>
          <a:noFill/>
        </p:spPr>
        <p:txBody>
          <a:bodyPr wrap="square" rtlCol="0">
            <a:spAutoFit/>
          </a:bodyPr>
          <a:lstStyle/>
          <a:p>
            <a:r>
              <a:rPr lang="en-US" b="1" dirty="0" smtClean="0">
                <a:solidFill>
                  <a:srgbClr val="C00000"/>
                </a:solidFill>
              </a:rPr>
              <a:t>2. After Garbage collection</a:t>
            </a:r>
            <a:endParaRPr lang="en-US" b="1" dirty="0">
              <a:solidFill>
                <a:srgbClr val="C00000"/>
              </a:solidFill>
            </a:endParaRPr>
          </a:p>
        </p:txBody>
      </p:sp>
    </p:spTree>
    <p:extLst>
      <p:ext uri="{BB962C8B-B14F-4D97-AF65-F5344CB8AC3E}">
        <p14:creationId xmlns:p14="http://schemas.microsoft.com/office/powerpoint/2010/main" val="28721654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6915" y="487476"/>
            <a:ext cx="9272042" cy="742235"/>
          </a:xfrm>
        </p:spPr>
        <p:txBody>
          <a:bodyPr>
            <a:normAutofit fontScale="90000"/>
          </a:bodyPr>
          <a:lstStyle/>
          <a:p>
            <a:pPr algn="l"/>
            <a:r>
              <a:rPr lang="en-US" dirty="0" smtClean="0">
                <a:latin typeface="Comic Sans MS" panose="030F0702030302020204" pitchFamily="66" charset="0"/>
              </a:rPr>
              <a:t>Generational Garbage collection</a:t>
            </a:r>
            <a:endParaRPr lang="en-US" dirty="0">
              <a:latin typeface="Comic Sans MS" panose="030F0702030302020204" pitchFamily="66" charset="0"/>
            </a:endParaRPr>
          </a:p>
        </p:txBody>
      </p:sp>
      <p:sp>
        <p:nvSpPr>
          <p:cNvPr id="3" name="Content Placeholder 2"/>
          <p:cNvSpPr>
            <a:spLocks noGrp="1"/>
          </p:cNvSpPr>
          <p:nvPr>
            <p:ph sz="quarter" idx="13"/>
          </p:nvPr>
        </p:nvSpPr>
        <p:spPr>
          <a:xfrm>
            <a:off x="822361" y="1345474"/>
            <a:ext cx="10352688" cy="5185956"/>
          </a:xfrm>
        </p:spPr>
        <p:txBody>
          <a:bodyPr>
            <a:normAutofit/>
          </a:bodyPr>
          <a:lstStyle/>
          <a:p>
            <a:r>
              <a:rPr lang="en-US" sz="2400" cap="none" dirty="0" smtClean="0">
                <a:latin typeface="Comic Sans MS" panose="030F0702030302020204" pitchFamily="66" charset="0"/>
              </a:rPr>
              <a:t>After GC all the survived objects are copied to old generation.</a:t>
            </a:r>
            <a:endParaRPr lang="en-US" sz="2400" cap="none" dirty="0">
              <a:latin typeface="Comic Sans MS" panose="030F0702030302020204" pitchFamily="66" charset="0"/>
            </a:endParaRPr>
          </a:p>
          <a:p>
            <a:r>
              <a:rPr lang="en-US" sz="2400" cap="none" dirty="0" smtClean="0">
                <a:latin typeface="Comic Sans MS" panose="030F0702030302020204" pitchFamily="66" charset="0"/>
              </a:rPr>
              <a:t>The GC of the young generation is known as Minor collection.</a:t>
            </a:r>
          </a:p>
          <a:p>
            <a:r>
              <a:rPr lang="en-US" cap="none" dirty="0" smtClean="0">
                <a:latin typeface="Comic Sans MS" panose="030F0702030302020204" pitchFamily="66" charset="0"/>
              </a:rPr>
              <a:t>The GC of the Old generation is called Major collection.</a:t>
            </a:r>
          </a:p>
          <a:p>
            <a:pPr marL="457200" indent="-457200">
              <a:buFont typeface="+mj-lt"/>
              <a:buAutoNum type="arabicPeriod"/>
            </a:pPr>
            <a:endParaRPr lang="en-US" cap="none" dirty="0">
              <a:latin typeface="Comic Sans MS" panose="030F0702030302020204" pitchFamily="66" charset="0"/>
            </a:endParaRPr>
          </a:p>
          <a:p>
            <a:endParaRPr lang="en-US" cap="none" dirty="0" smtClean="0">
              <a:latin typeface="Comic Sans MS" panose="030F0702030302020204" pitchFamily="66"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24</a:t>
            </a:fld>
            <a:endParaRPr lang="en-US" dirty="0"/>
          </a:p>
        </p:txBody>
      </p:sp>
      <p:pic>
        <p:nvPicPr>
          <p:cNvPr id="5" name="Picture 4"/>
          <p:cNvPicPr>
            <a:picLocks noChangeAspect="1"/>
          </p:cNvPicPr>
          <p:nvPr/>
        </p:nvPicPr>
        <p:blipFill>
          <a:blip r:embed="rId2"/>
          <a:stretch>
            <a:fillRect/>
          </a:stretch>
        </p:blipFill>
        <p:spPr>
          <a:xfrm>
            <a:off x="2481944" y="2952206"/>
            <a:ext cx="6062434" cy="3788227"/>
          </a:xfrm>
          <a:prstGeom prst="rect">
            <a:avLst/>
          </a:prstGeom>
        </p:spPr>
      </p:pic>
    </p:spTree>
    <p:extLst>
      <p:ext uri="{BB962C8B-B14F-4D97-AF65-F5344CB8AC3E}">
        <p14:creationId xmlns:p14="http://schemas.microsoft.com/office/powerpoint/2010/main" val="745564387"/>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6915" y="487476"/>
            <a:ext cx="9272042" cy="742235"/>
          </a:xfrm>
        </p:spPr>
        <p:txBody>
          <a:bodyPr>
            <a:normAutofit/>
          </a:bodyPr>
          <a:lstStyle/>
          <a:p>
            <a:pPr algn="l"/>
            <a:r>
              <a:rPr lang="en-US" dirty="0" smtClean="0">
                <a:latin typeface="Comic Sans MS" panose="030F0702030302020204" pitchFamily="66" charset="0"/>
              </a:rPr>
              <a:t>Visual GC plugin</a:t>
            </a:r>
            <a:endParaRPr lang="en-US" dirty="0">
              <a:latin typeface="Comic Sans MS" panose="030F0702030302020204" pitchFamily="66" charset="0"/>
            </a:endParaRPr>
          </a:p>
        </p:txBody>
      </p:sp>
      <p:sp>
        <p:nvSpPr>
          <p:cNvPr id="3" name="Content Placeholder 2"/>
          <p:cNvSpPr>
            <a:spLocks noGrp="1"/>
          </p:cNvSpPr>
          <p:nvPr>
            <p:ph sz="quarter" idx="13"/>
          </p:nvPr>
        </p:nvSpPr>
        <p:spPr>
          <a:xfrm>
            <a:off x="796235" y="1192325"/>
            <a:ext cx="10352688" cy="5185956"/>
          </a:xfrm>
        </p:spPr>
        <p:txBody>
          <a:bodyPr>
            <a:normAutofit/>
          </a:bodyPr>
          <a:lstStyle/>
          <a:p>
            <a:pPr marL="0" indent="0">
              <a:buNone/>
            </a:pPr>
            <a:r>
              <a:rPr lang="en-US" cap="none" dirty="0" smtClean="0">
                <a:latin typeface="Comic Sans MS" panose="030F0702030302020204" pitchFamily="66" charset="0"/>
              </a:rPr>
              <a:t>Seeing Old and Young generation in </a:t>
            </a:r>
            <a:r>
              <a:rPr lang="en-US" cap="none" dirty="0" err="1" smtClean="0">
                <a:latin typeface="Comic Sans MS" panose="030F0702030302020204" pitchFamily="66" charset="0"/>
              </a:rPr>
              <a:t>VisualVM</a:t>
            </a:r>
            <a:r>
              <a:rPr lang="en-US" cap="none" dirty="0" smtClean="0">
                <a:latin typeface="Comic Sans MS" panose="030F0702030302020204" pitchFamily="66" charset="0"/>
              </a:rPr>
              <a:t> tool with Visual GC plugin.</a:t>
            </a:r>
            <a:endParaRPr lang="en-US" cap="none" dirty="0">
              <a:latin typeface="Comic Sans MS" panose="030F0702030302020204" pitchFamily="66" charset="0"/>
            </a:endParaRPr>
          </a:p>
          <a:p>
            <a:endParaRPr lang="en-US" cap="none" dirty="0" smtClean="0">
              <a:latin typeface="Comic Sans MS" panose="030F0702030302020204" pitchFamily="66"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25</a:t>
            </a:fld>
            <a:endParaRPr lang="en-US" dirty="0"/>
          </a:p>
        </p:txBody>
      </p:sp>
      <p:pic>
        <p:nvPicPr>
          <p:cNvPr id="7" name="Picture 6"/>
          <p:cNvPicPr>
            <a:picLocks noChangeAspect="1"/>
          </p:cNvPicPr>
          <p:nvPr/>
        </p:nvPicPr>
        <p:blipFill>
          <a:blip r:embed="rId2"/>
          <a:stretch>
            <a:fillRect/>
          </a:stretch>
        </p:blipFill>
        <p:spPr>
          <a:xfrm>
            <a:off x="1077745" y="1625368"/>
            <a:ext cx="9818373" cy="5232632"/>
          </a:xfrm>
          <a:prstGeom prst="rect">
            <a:avLst/>
          </a:prstGeom>
        </p:spPr>
      </p:pic>
    </p:spTree>
    <p:extLst>
      <p:ext uri="{BB962C8B-B14F-4D97-AF65-F5344CB8AC3E}">
        <p14:creationId xmlns:p14="http://schemas.microsoft.com/office/powerpoint/2010/main" val="1764012910"/>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6915" y="341489"/>
            <a:ext cx="9272042" cy="742235"/>
          </a:xfrm>
        </p:spPr>
        <p:txBody>
          <a:bodyPr>
            <a:normAutofit/>
          </a:bodyPr>
          <a:lstStyle/>
          <a:p>
            <a:pPr algn="l"/>
            <a:r>
              <a:rPr lang="en-US" dirty="0" smtClean="0">
                <a:latin typeface="Comic Sans MS" panose="030F0702030302020204" pitchFamily="66" charset="0"/>
              </a:rPr>
              <a:t>Memory Analyzer tool</a:t>
            </a:r>
            <a:endParaRPr lang="en-US" dirty="0">
              <a:latin typeface="Comic Sans MS" panose="030F0702030302020204" pitchFamily="66" charset="0"/>
            </a:endParaRPr>
          </a:p>
        </p:txBody>
      </p:sp>
      <p:sp>
        <p:nvSpPr>
          <p:cNvPr id="3" name="Content Placeholder 2"/>
          <p:cNvSpPr>
            <a:spLocks noGrp="1"/>
          </p:cNvSpPr>
          <p:nvPr>
            <p:ph sz="quarter" idx="13"/>
          </p:nvPr>
        </p:nvSpPr>
        <p:spPr>
          <a:xfrm>
            <a:off x="796235" y="1192325"/>
            <a:ext cx="10352688" cy="5185956"/>
          </a:xfrm>
        </p:spPr>
        <p:txBody>
          <a:bodyPr>
            <a:normAutofit/>
          </a:bodyPr>
          <a:lstStyle/>
          <a:p>
            <a:pPr marL="0" indent="0">
              <a:buNone/>
            </a:pPr>
            <a:r>
              <a:rPr lang="en-US" cap="none" dirty="0" smtClean="0">
                <a:latin typeface="Comic Sans MS" panose="030F0702030302020204" pitchFamily="66" charset="0"/>
              </a:rPr>
              <a:t>With the help of memory analyzer we can detect where the leak happens in the code. </a:t>
            </a:r>
          </a:p>
          <a:p>
            <a:pPr marL="0" indent="0">
              <a:buNone/>
            </a:pPr>
            <a:r>
              <a:rPr lang="en-US" cap="none" dirty="0" smtClean="0">
                <a:latin typeface="Comic Sans MS" panose="030F0702030302020204" pitchFamily="66" charset="0"/>
              </a:rPr>
              <a:t>First we take dump from memory.</a:t>
            </a:r>
            <a:endParaRPr lang="en-US" cap="none" dirty="0">
              <a:latin typeface="Comic Sans MS" panose="030F0702030302020204" pitchFamily="66" charset="0"/>
            </a:endParaRPr>
          </a:p>
          <a:p>
            <a:endParaRPr lang="en-US" cap="none" dirty="0" smtClean="0">
              <a:latin typeface="Comic Sans MS" panose="030F0702030302020204" pitchFamily="66"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26</a:t>
            </a:fld>
            <a:endParaRPr lang="en-US" dirty="0"/>
          </a:p>
        </p:txBody>
      </p:sp>
      <p:pic>
        <p:nvPicPr>
          <p:cNvPr id="5" name="Picture 4"/>
          <p:cNvPicPr>
            <a:picLocks noChangeAspect="1"/>
          </p:cNvPicPr>
          <p:nvPr/>
        </p:nvPicPr>
        <p:blipFill>
          <a:blip r:embed="rId2"/>
          <a:stretch>
            <a:fillRect/>
          </a:stretch>
        </p:blipFill>
        <p:spPr>
          <a:xfrm>
            <a:off x="796235" y="2185069"/>
            <a:ext cx="10099883" cy="4672931"/>
          </a:xfrm>
          <a:prstGeom prst="rect">
            <a:avLst/>
          </a:prstGeom>
        </p:spPr>
      </p:pic>
    </p:spTree>
    <p:extLst>
      <p:ext uri="{BB962C8B-B14F-4D97-AF65-F5344CB8AC3E}">
        <p14:creationId xmlns:p14="http://schemas.microsoft.com/office/powerpoint/2010/main" val="3334444627"/>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6915" y="341489"/>
            <a:ext cx="9272042" cy="742235"/>
          </a:xfrm>
        </p:spPr>
        <p:txBody>
          <a:bodyPr>
            <a:normAutofit/>
          </a:bodyPr>
          <a:lstStyle/>
          <a:p>
            <a:pPr algn="l"/>
            <a:r>
              <a:rPr lang="en-US" dirty="0" smtClean="0">
                <a:latin typeface="Comic Sans MS" panose="030F0702030302020204" pitchFamily="66" charset="0"/>
              </a:rPr>
              <a:t>Memory Analyzer tool</a:t>
            </a:r>
            <a:endParaRPr lang="en-US" dirty="0">
              <a:latin typeface="Comic Sans MS" panose="030F0702030302020204" pitchFamily="66"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27</a:t>
            </a:fld>
            <a:endParaRPr lang="en-US" dirty="0"/>
          </a:p>
        </p:txBody>
      </p:sp>
      <p:pic>
        <p:nvPicPr>
          <p:cNvPr id="4" name="Picture 3"/>
          <p:cNvPicPr>
            <a:picLocks noChangeAspect="1"/>
          </p:cNvPicPr>
          <p:nvPr/>
        </p:nvPicPr>
        <p:blipFill>
          <a:blip r:embed="rId2"/>
          <a:stretch>
            <a:fillRect/>
          </a:stretch>
        </p:blipFill>
        <p:spPr>
          <a:xfrm>
            <a:off x="1301882" y="1083724"/>
            <a:ext cx="9407075" cy="5682836"/>
          </a:xfrm>
          <a:prstGeom prst="rect">
            <a:avLst/>
          </a:prstGeom>
        </p:spPr>
      </p:pic>
    </p:spTree>
    <p:extLst>
      <p:ext uri="{BB962C8B-B14F-4D97-AF65-F5344CB8AC3E}">
        <p14:creationId xmlns:p14="http://schemas.microsoft.com/office/powerpoint/2010/main" val="2212173663"/>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7269" y="487476"/>
            <a:ext cx="8911687" cy="742235"/>
          </a:xfrm>
        </p:spPr>
        <p:txBody>
          <a:bodyPr/>
          <a:lstStyle/>
          <a:p>
            <a:pPr algn="l"/>
            <a:r>
              <a:rPr lang="en-US" dirty="0" smtClean="0">
                <a:latin typeface="Comic Sans MS" panose="030F0702030302020204" pitchFamily="66" charset="0"/>
              </a:rPr>
              <a:t>Stack &amp; heap </a:t>
            </a:r>
            <a:endParaRPr lang="en-US" dirty="0">
              <a:latin typeface="Comic Sans MS" panose="030F0702030302020204" pitchFamily="66" charset="0"/>
            </a:endParaRPr>
          </a:p>
        </p:txBody>
      </p:sp>
      <p:sp>
        <p:nvSpPr>
          <p:cNvPr id="3" name="Content Placeholder 2"/>
          <p:cNvSpPr>
            <a:spLocks noGrp="1"/>
          </p:cNvSpPr>
          <p:nvPr>
            <p:ph sz="quarter" idx="13"/>
          </p:nvPr>
        </p:nvSpPr>
        <p:spPr>
          <a:xfrm>
            <a:off x="1797269" y="1313794"/>
            <a:ext cx="9707343" cy="2376464"/>
          </a:xfrm>
        </p:spPr>
        <p:txBody>
          <a:bodyPr/>
          <a:lstStyle/>
          <a:p>
            <a:r>
              <a:rPr lang="en-US" cap="none" dirty="0">
                <a:latin typeface="Comic Sans MS" panose="030F0702030302020204" pitchFamily="66" charset="0"/>
              </a:rPr>
              <a:t>When variables are eligible for garbage collection?</a:t>
            </a:r>
          </a:p>
          <a:p>
            <a:r>
              <a:rPr lang="en-US" cap="none" dirty="0">
                <a:latin typeface="Comic Sans MS" panose="030F0702030302020204" pitchFamily="66" charset="0"/>
              </a:rPr>
              <a:t>The </a:t>
            </a:r>
            <a:r>
              <a:rPr lang="en-US" cap="none" dirty="0" smtClean="0">
                <a:latin typeface="Comic Sans MS" panose="030F0702030302020204" pitchFamily="66" charset="0"/>
              </a:rPr>
              <a:t>stack is very efficient, Java can manage it very easily.</a:t>
            </a:r>
          </a:p>
          <a:p>
            <a:r>
              <a:rPr lang="en-US" cap="none" dirty="0" smtClean="0">
                <a:latin typeface="Comic Sans MS" panose="030F0702030302020204" pitchFamily="66" charset="0"/>
              </a:rPr>
              <a:t>When one closing curly bracket reaches the variables of corresponding code block will be popped off from the stack.</a:t>
            </a:r>
          </a:p>
          <a:p>
            <a:r>
              <a:rPr lang="en-US" cap="none" dirty="0" smtClean="0">
                <a:latin typeface="Comic Sans MS" panose="030F0702030302020204" pitchFamily="66" charset="0"/>
              </a:rPr>
              <a:t>What is the problem of stack?</a:t>
            </a:r>
          </a:p>
          <a:p>
            <a:endParaRPr lang="en-US" cap="none" dirty="0">
              <a:latin typeface="Comic Sans MS" panose="030F0702030302020204" pitchFamily="66" charset="0"/>
            </a:endParaRPr>
          </a:p>
          <a:p>
            <a:endParaRPr lang="en-US" cap="none" dirty="0" smtClean="0">
              <a:latin typeface="Comic Sans MS" panose="030F0702030302020204" pitchFamily="66" charset="0"/>
            </a:endParaRPr>
          </a:p>
          <a:p>
            <a:endParaRPr lang="en-US" cap="none" dirty="0" smtClean="0">
              <a:latin typeface="Comic Sans MS" panose="030F0702030302020204" pitchFamily="66" charset="0"/>
            </a:endParaRPr>
          </a:p>
          <a:p>
            <a:endParaRPr lang="en-US" cap="none" dirty="0">
              <a:latin typeface="Comic Sans MS" panose="030F0702030302020204" pitchFamily="66" charset="0"/>
            </a:endParaRPr>
          </a:p>
        </p:txBody>
      </p:sp>
      <p:sp>
        <p:nvSpPr>
          <p:cNvPr id="4" name="Content Placeholder 2"/>
          <p:cNvSpPr txBox="1">
            <a:spLocks/>
          </p:cNvSpPr>
          <p:nvPr/>
        </p:nvSpPr>
        <p:spPr>
          <a:xfrm>
            <a:off x="1797269" y="3716911"/>
            <a:ext cx="9707343" cy="237646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cap="none" dirty="0" smtClean="0">
                <a:latin typeface="Comic Sans MS" panose="030F0702030302020204" pitchFamily="66" charset="0"/>
              </a:rPr>
              <a:t>Scope of stack is so tight. It is based on code blocks. </a:t>
            </a:r>
          </a:p>
          <a:p>
            <a:r>
              <a:rPr lang="en-US" cap="none" dirty="0" smtClean="0">
                <a:latin typeface="Comic Sans MS" panose="030F0702030302020204" pitchFamily="66" charset="0"/>
              </a:rPr>
              <a:t>Sometimes we want to live objects for longer period of time than their closing scope.</a:t>
            </a:r>
          </a:p>
          <a:p>
            <a:r>
              <a:rPr lang="en-US" cap="none" dirty="0" smtClean="0">
                <a:latin typeface="Comic Sans MS" panose="030F0702030302020204" pitchFamily="66" charset="0"/>
              </a:rPr>
              <a:t>What if we want to share objects with other objects.</a:t>
            </a:r>
          </a:p>
          <a:p>
            <a:endParaRPr lang="en-US" cap="none" dirty="0" smtClean="0">
              <a:latin typeface="Comic Sans MS" panose="030F0702030302020204" pitchFamily="66" charset="0"/>
            </a:endParaRPr>
          </a:p>
          <a:p>
            <a:endParaRPr lang="en-US" cap="none" dirty="0" smtClean="0">
              <a:latin typeface="Comic Sans MS" panose="030F0702030302020204" pitchFamily="66" charset="0"/>
            </a:endParaRPr>
          </a:p>
          <a:p>
            <a:endParaRPr lang="en-US" cap="none" dirty="0">
              <a:latin typeface="Comic Sans MS" panose="030F0702030302020204" pitchFamily="66"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121894312"/>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7269" y="487476"/>
            <a:ext cx="8911687" cy="742235"/>
          </a:xfrm>
        </p:spPr>
        <p:txBody>
          <a:bodyPr/>
          <a:lstStyle/>
          <a:p>
            <a:pPr algn="l"/>
            <a:r>
              <a:rPr lang="en-US" dirty="0" smtClean="0">
                <a:latin typeface="Comic Sans MS" panose="030F0702030302020204" pitchFamily="66" charset="0"/>
              </a:rPr>
              <a:t>Stack &amp; heap</a:t>
            </a:r>
            <a:endParaRPr lang="en-US" dirty="0">
              <a:latin typeface="Comic Sans MS" panose="030F0702030302020204" pitchFamily="66" charset="0"/>
            </a:endParaRPr>
          </a:p>
        </p:txBody>
      </p:sp>
      <p:sp>
        <p:nvSpPr>
          <p:cNvPr id="3" name="Content Placeholder 2"/>
          <p:cNvSpPr>
            <a:spLocks noGrp="1"/>
          </p:cNvSpPr>
          <p:nvPr>
            <p:ph sz="quarter" idx="13"/>
          </p:nvPr>
        </p:nvSpPr>
        <p:spPr>
          <a:xfrm>
            <a:off x="1797269" y="4517571"/>
            <a:ext cx="9707343" cy="2019863"/>
          </a:xfrm>
        </p:spPr>
        <p:txBody>
          <a:bodyPr/>
          <a:lstStyle/>
          <a:p>
            <a:r>
              <a:rPr lang="en-US" cap="none" dirty="0" smtClean="0">
                <a:latin typeface="Comic Sans MS" panose="030F0702030302020204" pitchFamily="66" charset="0"/>
              </a:rPr>
              <a:t>If Customer object stay in stack after finishing first method’s scope, it won’t be reached in second method.</a:t>
            </a:r>
          </a:p>
          <a:p>
            <a:r>
              <a:rPr lang="en-US" cap="none" dirty="0" smtClean="0">
                <a:latin typeface="Comic Sans MS" panose="030F0702030302020204" pitchFamily="66" charset="0"/>
              </a:rPr>
              <a:t>Here the role of the heap comes into play.</a:t>
            </a:r>
          </a:p>
          <a:p>
            <a:r>
              <a:rPr lang="en-US" cap="none" dirty="0" smtClean="0">
                <a:latin typeface="Comic Sans MS" panose="030F0702030302020204" pitchFamily="66" charset="0"/>
              </a:rPr>
              <a:t>Lifetime of objects on the heap are very variable.</a:t>
            </a:r>
            <a:endParaRPr lang="en-US" cap="none" dirty="0">
              <a:latin typeface="Comic Sans MS" panose="030F0702030302020204" pitchFamily="66" charset="0"/>
            </a:endParaRPr>
          </a:p>
        </p:txBody>
      </p:sp>
      <p:pic>
        <p:nvPicPr>
          <p:cNvPr id="4" name="Picture 3"/>
          <p:cNvPicPr>
            <a:picLocks noChangeAspect="1"/>
          </p:cNvPicPr>
          <p:nvPr/>
        </p:nvPicPr>
        <p:blipFill>
          <a:blip r:embed="rId2"/>
          <a:stretch>
            <a:fillRect/>
          </a:stretch>
        </p:blipFill>
        <p:spPr>
          <a:xfrm>
            <a:off x="2534066" y="1229711"/>
            <a:ext cx="6666667" cy="3038095"/>
          </a:xfrm>
          <a:prstGeom prst="rect">
            <a:avLst/>
          </a:prstGeom>
        </p:spPr>
      </p:pic>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792380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7269" y="487476"/>
            <a:ext cx="8911687" cy="742235"/>
          </a:xfrm>
        </p:spPr>
        <p:txBody>
          <a:bodyPr/>
          <a:lstStyle/>
          <a:p>
            <a:pPr algn="l"/>
            <a:r>
              <a:rPr lang="en-US" dirty="0">
                <a:latin typeface="Comic Sans MS" panose="030F0702030302020204" pitchFamily="66" charset="0"/>
              </a:rPr>
              <a:t>Stack &amp; heap</a:t>
            </a:r>
          </a:p>
        </p:txBody>
      </p:sp>
      <p:sp>
        <p:nvSpPr>
          <p:cNvPr id="3" name="Content Placeholder 2"/>
          <p:cNvSpPr>
            <a:spLocks noGrp="1"/>
          </p:cNvSpPr>
          <p:nvPr>
            <p:ph sz="quarter" idx="13"/>
          </p:nvPr>
        </p:nvSpPr>
        <p:spPr>
          <a:xfrm>
            <a:off x="1177159" y="1313793"/>
            <a:ext cx="9707343" cy="5129047"/>
          </a:xfrm>
        </p:spPr>
        <p:txBody>
          <a:bodyPr/>
          <a:lstStyle/>
          <a:p>
            <a:endParaRPr lang="en-US" cap="none" dirty="0" smtClean="0">
              <a:latin typeface="Comic Sans MS" panose="030F0702030302020204" pitchFamily="66" charset="0"/>
            </a:endParaRPr>
          </a:p>
          <a:p>
            <a:r>
              <a:rPr lang="en-US" cap="none" dirty="0" smtClean="0">
                <a:latin typeface="Comic Sans MS" panose="030F0702030302020204" pitchFamily="66" charset="0"/>
              </a:rPr>
              <a:t>In programming languages like C, C++, VB or </a:t>
            </a:r>
            <a:r>
              <a:rPr lang="en-US" cap="none" dirty="0">
                <a:latin typeface="Comic Sans MS" panose="030F0702030302020204" pitchFamily="66" charset="0"/>
              </a:rPr>
              <a:t>P</a:t>
            </a:r>
            <a:r>
              <a:rPr lang="en-US" cap="none" dirty="0" smtClean="0">
                <a:latin typeface="Comic Sans MS" panose="030F0702030302020204" pitchFamily="66" charset="0"/>
              </a:rPr>
              <a:t>ascal you have the choice whether to store objects in stack or heap. </a:t>
            </a:r>
            <a:r>
              <a:rPr lang="en-US" cap="none" dirty="0">
                <a:latin typeface="Comic Sans MS" panose="030F0702030302020204" pitchFamily="66" charset="0"/>
              </a:rPr>
              <a:t>B</a:t>
            </a:r>
            <a:r>
              <a:rPr lang="en-US" cap="none" dirty="0" smtClean="0">
                <a:latin typeface="Comic Sans MS" panose="030F0702030302020204" pitchFamily="66" charset="0"/>
              </a:rPr>
              <a:t>ecause of keeping simplicity, Java didn’t do this.</a:t>
            </a:r>
          </a:p>
          <a:p>
            <a:endParaRPr lang="en-US" cap="none" dirty="0" smtClean="0">
              <a:latin typeface="Comic Sans MS" panose="030F0702030302020204" pitchFamily="66" charset="0"/>
            </a:endParaRPr>
          </a:p>
          <a:p>
            <a:r>
              <a:rPr lang="en-US" cap="none" dirty="0" smtClean="0">
                <a:latin typeface="Comic Sans MS" panose="030F0702030302020204" pitchFamily="66" charset="0"/>
              </a:rPr>
              <a:t>Not to mention, modern JVMs are very clever and efficient and if they detect that object won’t be shared outside of code block it’ll store in stack.</a:t>
            </a:r>
          </a:p>
          <a:p>
            <a:endParaRPr lang="en-US" cap="none" dirty="0">
              <a:latin typeface="Comic Sans MS" panose="030F0702030302020204" pitchFamily="66"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710141261"/>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7269" y="487476"/>
            <a:ext cx="8911687" cy="742235"/>
          </a:xfrm>
        </p:spPr>
        <p:txBody>
          <a:bodyPr>
            <a:normAutofit fontScale="90000"/>
          </a:bodyPr>
          <a:lstStyle/>
          <a:p>
            <a:pPr algn="l"/>
            <a:r>
              <a:rPr lang="en-US" dirty="0" smtClean="0">
                <a:latin typeface="Comic Sans MS" panose="030F0702030302020204" pitchFamily="66" charset="0"/>
              </a:rPr>
              <a:t>String pool &amp; internalized string</a:t>
            </a:r>
            <a:endParaRPr lang="en-US" dirty="0">
              <a:latin typeface="Comic Sans MS" panose="030F0702030302020204" pitchFamily="66" charset="0"/>
            </a:endParaRPr>
          </a:p>
        </p:txBody>
      </p:sp>
      <p:sp>
        <p:nvSpPr>
          <p:cNvPr id="3" name="Content Placeholder 2"/>
          <p:cNvSpPr>
            <a:spLocks noGrp="1"/>
          </p:cNvSpPr>
          <p:nvPr>
            <p:ph sz="quarter" idx="13"/>
          </p:nvPr>
        </p:nvSpPr>
        <p:spPr>
          <a:xfrm>
            <a:off x="1177159" y="1313794"/>
            <a:ext cx="9707343" cy="536028"/>
          </a:xfrm>
        </p:spPr>
        <p:txBody>
          <a:bodyPr>
            <a:normAutofit/>
          </a:bodyPr>
          <a:lstStyle/>
          <a:p>
            <a:r>
              <a:rPr lang="en-US" cap="none" dirty="0" smtClean="0">
                <a:latin typeface="Comic Sans MS" panose="030F0702030302020204" pitchFamily="66" charset="0"/>
              </a:rPr>
              <a:t>How it’ll look like below snippet in memory?</a:t>
            </a:r>
          </a:p>
        </p:txBody>
      </p:sp>
      <p:pic>
        <p:nvPicPr>
          <p:cNvPr id="8" name="Picture 7"/>
          <p:cNvPicPr>
            <a:picLocks noChangeAspect="1"/>
          </p:cNvPicPr>
          <p:nvPr/>
        </p:nvPicPr>
        <p:blipFill>
          <a:blip r:embed="rId2"/>
          <a:stretch>
            <a:fillRect/>
          </a:stretch>
        </p:blipFill>
        <p:spPr>
          <a:xfrm>
            <a:off x="1177159" y="1933905"/>
            <a:ext cx="5391807" cy="2732688"/>
          </a:xfrm>
          <a:prstGeom prst="rect">
            <a:avLst/>
          </a:prstGeom>
        </p:spPr>
      </p:pic>
      <p:sp>
        <p:nvSpPr>
          <p:cNvPr id="10" name="TextBox 9"/>
          <p:cNvSpPr txBox="1"/>
          <p:nvPr/>
        </p:nvSpPr>
        <p:spPr>
          <a:xfrm>
            <a:off x="725215" y="4815249"/>
            <a:ext cx="9732578"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After creating first string in heap the second will refer to the same string object in heap.</a:t>
            </a:r>
          </a:p>
          <a:p>
            <a:pPr marL="285750" indent="-285750">
              <a:buFont typeface="Arial" panose="020B0604020202020204" pitchFamily="34" charset="0"/>
              <a:buChar char="•"/>
            </a:pPr>
            <a:r>
              <a:rPr lang="en-US" dirty="0" smtClean="0"/>
              <a:t>Please care to check string variables’ equality with .equal() method</a:t>
            </a:r>
          </a:p>
          <a:p>
            <a:pPr marL="285750" indent="-285750">
              <a:buFont typeface="Arial" panose="020B0604020202020204" pitchFamily="34" charset="0"/>
              <a:buChar char="•"/>
            </a:pPr>
            <a:r>
              <a:rPr lang="en-US" dirty="0" smtClean="0"/>
              <a:t>== operator is used to check reference equality</a:t>
            </a:r>
          </a:p>
          <a:p>
            <a:pPr marL="285750" indent="-285750">
              <a:buFont typeface="Arial" panose="020B0604020202020204" pitchFamily="34" charset="0"/>
              <a:buChar char="•"/>
            </a:pPr>
            <a:r>
              <a:rPr lang="en-US" dirty="0" smtClean="0"/>
              <a:t>.equal() method checks value equality</a:t>
            </a: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p:txBody>
      </p:sp>
      <p:sp>
        <p:nvSpPr>
          <p:cNvPr id="12" name="Slide Number Placeholder 11"/>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9862053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7269" y="487476"/>
            <a:ext cx="8911687" cy="742235"/>
          </a:xfrm>
        </p:spPr>
        <p:txBody>
          <a:bodyPr>
            <a:normAutofit fontScale="90000"/>
          </a:bodyPr>
          <a:lstStyle/>
          <a:p>
            <a:pPr algn="l"/>
            <a:r>
              <a:rPr lang="en-US" dirty="0" smtClean="0">
                <a:latin typeface="Comic Sans MS" panose="030F0702030302020204" pitchFamily="66" charset="0"/>
              </a:rPr>
              <a:t>String pool &amp; internalized string</a:t>
            </a:r>
            <a:endParaRPr lang="en-US" dirty="0">
              <a:latin typeface="Comic Sans MS" panose="030F0702030302020204" pitchFamily="66" charset="0"/>
            </a:endParaRPr>
          </a:p>
        </p:txBody>
      </p:sp>
      <p:sp>
        <p:nvSpPr>
          <p:cNvPr id="3" name="Content Placeholder 2"/>
          <p:cNvSpPr>
            <a:spLocks noGrp="1"/>
          </p:cNvSpPr>
          <p:nvPr>
            <p:ph sz="quarter" idx="13"/>
          </p:nvPr>
        </p:nvSpPr>
        <p:spPr>
          <a:xfrm>
            <a:off x="809298" y="1334814"/>
            <a:ext cx="9707343" cy="536028"/>
          </a:xfrm>
        </p:spPr>
        <p:txBody>
          <a:bodyPr>
            <a:normAutofit/>
          </a:bodyPr>
          <a:lstStyle/>
          <a:p>
            <a:r>
              <a:rPr lang="en-US" cap="none" dirty="0" smtClean="0">
                <a:latin typeface="Comic Sans MS" panose="030F0702030302020204" pitchFamily="66" charset="0"/>
              </a:rPr>
              <a:t>What is the result of below code?</a:t>
            </a:r>
          </a:p>
        </p:txBody>
      </p:sp>
      <p:sp>
        <p:nvSpPr>
          <p:cNvPr id="10" name="TextBox 9"/>
          <p:cNvSpPr txBox="1"/>
          <p:nvPr/>
        </p:nvSpPr>
        <p:spPr>
          <a:xfrm>
            <a:off x="809298" y="5582504"/>
            <a:ext cx="9732578" cy="646331"/>
          </a:xfrm>
          <a:prstGeom prst="rect">
            <a:avLst/>
          </a:prstGeom>
          <a:noFill/>
        </p:spPr>
        <p:txBody>
          <a:bodyPr wrap="square" rtlCol="0">
            <a:spAutoFit/>
          </a:bodyPr>
          <a:lstStyle/>
          <a:p>
            <a:r>
              <a:rPr lang="en-US" dirty="0" smtClean="0"/>
              <a:t>We have created two string but one in reality. JVM puts strings in String pool and use them where ever it can. </a:t>
            </a:r>
            <a:endParaRPr lang="en-US" dirty="0"/>
          </a:p>
        </p:txBody>
      </p:sp>
      <p:pic>
        <p:nvPicPr>
          <p:cNvPr id="6" name="Picture 5"/>
          <p:cNvPicPr>
            <a:picLocks noChangeAspect="1"/>
          </p:cNvPicPr>
          <p:nvPr/>
        </p:nvPicPr>
        <p:blipFill>
          <a:blip r:embed="rId2"/>
          <a:stretch>
            <a:fillRect/>
          </a:stretch>
        </p:blipFill>
        <p:spPr>
          <a:xfrm>
            <a:off x="1177159" y="1933904"/>
            <a:ext cx="6148551" cy="3479119"/>
          </a:xfrm>
          <a:prstGeom prst="rect">
            <a:avLst/>
          </a:prstGeom>
        </p:spPr>
      </p:pic>
      <p:sp>
        <p:nvSpPr>
          <p:cNvPr id="7" name="TextBox 6"/>
          <p:cNvSpPr txBox="1"/>
          <p:nvPr/>
        </p:nvSpPr>
        <p:spPr>
          <a:xfrm>
            <a:off x="7767144" y="2319042"/>
            <a:ext cx="4424855" cy="646331"/>
          </a:xfrm>
          <a:prstGeom prst="rect">
            <a:avLst/>
          </a:prstGeom>
          <a:noFill/>
        </p:spPr>
        <p:txBody>
          <a:bodyPr wrap="square" rtlCol="0">
            <a:spAutoFit/>
          </a:bodyPr>
          <a:lstStyle/>
          <a:p>
            <a:r>
              <a:rPr lang="en-US" dirty="0" smtClean="0"/>
              <a:t>Result: </a:t>
            </a:r>
          </a:p>
          <a:p>
            <a:r>
              <a:rPr lang="en-US" dirty="0" smtClean="0"/>
              <a:t>They are the same object</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5499373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7269" y="487476"/>
            <a:ext cx="8911687" cy="742235"/>
          </a:xfrm>
        </p:spPr>
        <p:txBody>
          <a:bodyPr>
            <a:normAutofit fontScale="90000"/>
          </a:bodyPr>
          <a:lstStyle/>
          <a:p>
            <a:pPr algn="l"/>
            <a:r>
              <a:rPr lang="en-US" dirty="0" smtClean="0">
                <a:latin typeface="Comic Sans MS" panose="030F0702030302020204" pitchFamily="66" charset="0"/>
              </a:rPr>
              <a:t>String pool &amp; internalized string</a:t>
            </a:r>
            <a:endParaRPr lang="en-US" dirty="0">
              <a:latin typeface="Comic Sans MS" panose="030F0702030302020204" pitchFamily="66" charset="0"/>
            </a:endParaRPr>
          </a:p>
        </p:txBody>
      </p:sp>
      <p:sp>
        <p:nvSpPr>
          <p:cNvPr id="3" name="Content Placeholder 2"/>
          <p:cNvSpPr>
            <a:spLocks noGrp="1"/>
          </p:cNvSpPr>
          <p:nvPr>
            <p:ph sz="quarter" idx="13"/>
          </p:nvPr>
        </p:nvSpPr>
        <p:spPr>
          <a:xfrm>
            <a:off x="809298" y="1334813"/>
            <a:ext cx="10026868" cy="4834759"/>
          </a:xfrm>
        </p:spPr>
        <p:txBody>
          <a:bodyPr>
            <a:normAutofit lnSpcReduction="10000"/>
          </a:bodyPr>
          <a:lstStyle/>
          <a:p>
            <a:r>
              <a:rPr lang="en-US" cap="none" dirty="0" smtClean="0">
                <a:latin typeface="Comic Sans MS" panose="030F0702030302020204" pitchFamily="66" charset="0"/>
              </a:rPr>
              <a:t>String stores in string pool if you define them in a simple way.</a:t>
            </a:r>
          </a:p>
          <a:p>
            <a:r>
              <a:rPr lang="en-US" cap="none" dirty="0" smtClean="0">
                <a:latin typeface="Comic Sans MS" panose="030F0702030302020204" pitchFamily="66" charset="0"/>
              </a:rPr>
              <a:t>How about the result of this code?</a:t>
            </a:r>
          </a:p>
          <a:p>
            <a:pPr marL="0" indent="0">
              <a:buNone/>
            </a:pPr>
            <a:r>
              <a:rPr lang="en-US" cap="none" dirty="0" smtClean="0">
                <a:solidFill>
                  <a:srgbClr val="7030A0"/>
                </a:solidFill>
                <a:latin typeface="Comic Sans MS" panose="030F0702030302020204" pitchFamily="66" charset="0"/>
              </a:rPr>
              <a:t>String three = new Integer(76).</a:t>
            </a:r>
            <a:r>
              <a:rPr lang="en-US" cap="none" dirty="0" err="1" smtClean="0">
                <a:solidFill>
                  <a:srgbClr val="7030A0"/>
                </a:solidFill>
                <a:latin typeface="Comic Sans MS" panose="030F0702030302020204" pitchFamily="66" charset="0"/>
              </a:rPr>
              <a:t>toString</a:t>
            </a:r>
            <a:r>
              <a:rPr lang="en-US" cap="none" dirty="0" smtClean="0">
                <a:solidFill>
                  <a:srgbClr val="7030A0"/>
                </a:solidFill>
                <a:latin typeface="Comic Sans MS" panose="030F0702030302020204" pitchFamily="66" charset="0"/>
              </a:rPr>
              <a:t>();</a:t>
            </a:r>
          </a:p>
          <a:p>
            <a:pPr marL="0" indent="0">
              <a:buNone/>
            </a:pPr>
            <a:r>
              <a:rPr lang="en-US" cap="none" dirty="0" smtClean="0">
                <a:solidFill>
                  <a:srgbClr val="7030A0"/>
                </a:solidFill>
                <a:latin typeface="Comic Sans MS" panose="030F0702030302020204" pitchFamily="66" charset="0"/>
              </a:rPr>
              <a:t>String four = “76”;</a:t>
            </a:r>
          </a:p>
          <a:p>
            <a:pPr marL="0" indent="0">
              <a:buNone/>
            </a:pPr>
            <a:r>
              <a:rPr lang="en-US" cap="none" dirty="0" smtClean="0">
                <a:solidFill>
                  <a:srgbClr val="7030A0"/>
                </a:solidFill>
                <a:latin typeface="Comic Sans MS" panose="030F0702030302020204" pitchFamily="66" charset="0"/>
              </a:rPr>
              <a:t>If (three == four){</a:t>
            </a:r>
          </a:p>
          <a:p>
            <a:pPr marL="0" indent="0">
              <a:buNone/>
            </a:pPr>
            <a:r>
              <a:rPr lang="en-US" cap="none" dirty="0" smtClean="0">
                <a:solidFill>
                  <a:srgbClr val="7030A0"/>
                </a:solidFill>
                <a:latin typeface="Comic Sans MS" panose="030F0702030302020204" pitchFamily="66" charset="0"/>
              </a:rPr>
              <a:t>     </a:t>
            </a:r>
            <a:r>
              <a:rPr lang="en-US" cap="none" dirty="0" err="1" smtClean="0">
                <a:solidFill>
                  <a:srgbClr val="7030A0"/>
                </a:solidFill>
                <a:latin typeface="Comic Sans MS" panose="030F0702030302020204" pitchFamily="66" charset="0"/>
              </a:rPr>
              <a:t>System.out.println</a:t>
            </a:r>
            <a:r>
              <a:rPr lang="en-US" cap="none" dirty="0" smtClean="0">
                <a:solidFill>
                  <a:srgbClr val="7030A0"/>
                </a:solidFill>
                <a:latin typeface="Comic Sans MS" panose="030F0702030302020204" pitchFamily="66" charset="0"/>
              </a:rPr>
              <a:t>(“They are the same objects.”)</a:t>
            </a:r>
            <a:endParaRPr lang="en-US" cap="none" dirty="0">
              <a:solidFill>
                <a:srgbClr val="7030A0"/>
              </a:solidFill>
              <a:latin typeface="Comic Sans MS" panose="030F0702030302020204" pitchFamily="66" charset="0"/>
            </a:endParaRPr>
          </a:p>
          <a:p>
            <a:pPr marL="0" indent="0">
              <a:buNone/>
            </a:pPr>
            <a:r>
              <a:rPr lang="en-US" cap="none" dirty="0" smtClean="0">
                <a:solidFill>
                  <a:srgbClr val="7030A0"/>
                </a:solidFill>
                <a:latin typeface="Comic Sans MS" panose="030F0702030302020204" pitchFamily="66" charset="0"/>
              </a:rPr>
              <a:t>}else</a:t>
            </a:r>
            <a:endParaRPr lang="en-US" cap="none" dirty="0">
              <a:solidFill>
                <a:srgbClr val="7030A0"/>
              </a:solidFill>
              <a:latin typeface="Comic Sans MS" panose="030F0702030302020204" pitchFamily="66" charset="0"/>
            </a:endParaRPr>
          </a:p>
          <a:p>
            <a:pPr marL="0" indent="0">
              <a:buNone/>
            </a:pPr>
            <a:r>
              <a:rPr lang="en-US" cap="none" dirty="0" smtClean="0">
                <a:solidFill>
                  <a:srgbClr val="7030A0"/>
                </a:solidFill>
                <a:latin typeface="Comic Sans MS" panose="030F0702030302020204" pitchFamily="66" charset="0"/>
              </a:rPr>
              <a:t>     </a:t>
            </a:r>
            <a:r>
              <a:rPr lang="en-US" cap="none" dirty="0" err="1" smtClean="0">
                <a:solidFill>
                  <a:srgbClr val="7030A0"/>
                </a:solidFill>
                <a:latin typeface="Comic Sans MS" panose="030F0702030302020204" pitchFamily="66" charset="0"/>
              </a:rPr>
              <a:t>System.out.println</a:t>
            </a:r>
            <a:r>
              <a:rPr lang="en-US" cap="none" dirty="0">
                <a:solidFill>
                  <a:srgbClr val="7030A0"/>
                </a:solidFill>
                <a:latin typeface="Comic Sans MS" panose="030F0702030302020204" pitchFamily="66" charset="0"/>
              </a:rPr>
              <a:t>(“They are </a:t>
            </a:r>
            <a:r>
              <a:rPr lang="en-US" cap="none" dirty="0" smtClean="0">
                <a:solidFill>
                  <a:srgbClr val="7030A0"/>
                </a:solidFill>
                <a:latin typeface="Comic Sans MS" panose="030F0702030302020204" pitchFamily="66" charset="0"/>
              </a:rPr>
              <a:t>different objects.”)</a:t>
            </a:r>
          </a:p>
          <a:p>
            <a:pPr marL="0" indent="0">
              <a:buNone/>
            </a:pPr>
            <a:endParaRPr lang="en-US" cap="none" dirty="0">
              <a:latin typeface="Comic Sans MS" panose="030F0702030302020204" pitchFamily="66" charset="0"/>
            </a:endParaRPr>
          </a:p>
          <a:p>
            <a:r>
              <a:rPr lang="en-US" cap="none" dirty="0" smtClean="0">
                <a:latin typeface="Comic Sans MS" panose="030F0702030302020204" pitchFamily="66" charset="0"/>
              </a:rPr>
              <a:t>What should we do if we want to put this string too string pool too?</a:t>
            </a:r>
          </a:p>
          <a:p>
            <a:endParaRPr lang="en-US" cap="none" dirty="0" smtClean="0">
              <a:latin typeface="Comic Sans MS" panose="030F0702030302020204" pitchFamily="66" charset="0"/>
            </a:endParaRPr>
          </a:p>
        </p:txBody>
      </p:sp>
      <p:sp>
        <p:nvSpPr>
          <p:cNvPr id="8" name="TextBox 7"/>
          <p:cNvSpPr txBox="1"/>
          <p:nvPr/>
        </p:nvSpPr>
        <p:spPr>
          <a:xfrm>
            <a:off x="7767144" y="2319042"/>
            <a:ext cx="3658299" cy="646331"/>
          </a:xfrm>
          <a:prstGeom prst="rect">
            <a:avLst/>
          </a:prstGeom>
          <a:noFill/>
        </p:spPr>
        <p:txBody>
          <a:bodyPr wrap="square" rtlCol="0">
            <a:spAutoFit/>
          </a:bodyPr>
          <a:lstStyle/>
          <a:p>
            <a:r>
              <a:rPr lang="en-US" dirty="0" smtClean="0"/>
              <a:t>Result: </a:t>
            </a:r>
          </a:p>
          <a:p>
            <a:r>
              <a:rPr lang="en-US" dirty="0" smtClean="0"/>
              <a:t>They are different objects</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206680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7269" y="487476"/>
            <a:ext cx="8911687" cy="742235"/>
          </a:xfrm>
        </p:spPr>
        <p:txBody>
          <a:bodyPr>
            <a:normAutofit fontScale="90000"/>
          </a:bodyPr>
          <a:lstStyle/>
          <a:p>
            <a:pPr algn="l"/>
            <a:r>
              <a:rPr lang="en-US" dirty="0" smtClean="0">
                <a:latin typeface="Comic Sans MS" panose="030F0702030302020204" pitchFamily="66" charset="0"/>
              </a:rPr>
              <a:t>String pool &amp; internalized string</a:t>
            </a:r>
            <a:endParaRPr lang="en-US" dirty="0">
              <a:latin typeface="Comic Sans MS" panose="030F0702030302020204" pitchFamily="66" charset="0"/>
            </a:endParaRPr>
          </a:p>
        </p:txBody>
      </p:sp>
      <p:sp>
        <p:nvSpPr>
          <p:cNvPr id="3" name="Content Placeholder 2"/>
          <p:cNvSpPr>
            <a:spLocks noGrp="1"/>
          </p:cNvSpPr>
          <p:nvPr>
            <p:ph sz="quarter" idx="13"/>
          </p:nvPr>
        </p:nvSpPr>
        <p:spPr>
          <a:xfrm>
            <a:off x="809298" y="1334813"/>
            <a:ext cx="10026868" cy="4834759"/>
          </a:xfrm>
        </p:spPr>
        <p:txBody>
          <a:bodyPr>
            <a:normAutofit fontScale="92500" lnSpcReduction="10000"/>
          </a:bodyPr>
          <a:lstStyle/>
          <a:p>
            <a:r>
              <a:rPr lang="en-US" cap="none" dirty="0" smtClean="0">
                <a:latin typeface="Comic Sans MS" panose="030F0702030302020204" pitchFamily="66" charset="0"/>
              </a:rPr>
              <a:t>Using .intern() method.</a:t>
            </a:r>
          </a:p>
          <a:p>
            <a:pPr marL="0" indent="0">
              <a:buNone/>
            </a:pPr>
            <a:r>
              <a:rPr lang="en-US" cap="none" dirty="0">
                <a:solidFill>
                  <a:srgbClr val="7030A0"/>
                </a:solidFill>
                <a:latin typeface="Comic Sans MS" panose="030F0702030302020204" pitchFamily="66" charset="0"/>
              </a:rPr>
              <a:t>String three = new Integer(76).</a:t>
            </a:r>
            <a:r>
              <a:rPr lang="en-US" cap="none" dirty="0" err="1">
                <a:solidFill>
                  <a:srgbClr val="7030A0"/>
                </a:solidFill>
                <a:latin typeface="Comic Sans MS" panose="030F0702030302020204" pitchFamily="66" charset="0"/>
              </a:rPr>
              <a:t>toString</a:t>
            </a:r>
            <a:r>
              <a:rPr lang="en-US" cap="none" dirty="0" smtClean="0">
                <a:solidFill>
                  <a:srgbClr val="7030A0"/>
                </a:solidFill>
                <a:latin typeface="Comic Sans MS" panose="030F0702030302020204" pitchFamily="66" charset="0"/>
              </a:rPr>
              <a:t>().intern();</a:t>
            </a:r>
            <a:endParaRPr lang="en-US" cap="none" dirty="0">
              <a:solidFill>
                <a:srgbClr val="7030A0"/>
              </a:solidFill>
              <a:latin typeface="Comic Sans MS" panose="030F0702030302020204" pitchFamily="66" charset="0"/>
            </a:endParaRPr>
          </a:p>
          <a:p>
            <a:pPr marL="0" indent="0">
              <a:buNone/>
            </a:pPr>
            <a:r>
              <a:rPr lang="en-US" cap="none" dirty="0">
                <a:solidFill>
                  <a:srgbClr val="7030A0"/>
                </a:solidFill>
                <a:latin typeface="Comic Sans MS" panose="030F0702030302020204" pitchFamily="66" charset="0"/>
              </a:rPr>
              <a:t>String four = “76”;</a:t>
            </a:r>
          </a:p>
          <a:p>
            <a:pPr marL="0" indent="0">
              <a:buNone/>
            </a:pPr>
            <a:r>
              <a:rPr lang="en-US" cap="none" dirty="0">
                <a:solidFill>
                  <a:srgbClr val="7030A0"/>
                </a:solidFill>
                <a:latin typeface="Comic Sans MS" panose="030F0702030302020204" pitchFamily="66" charset="0"/>
              </a:rPr>
              <a:t>If (three == four){</a:t>
            </a:r>
          </a:p>
          <a:p>
            <a:pPr marL="0" indent="0">
              <a:buNone/>
            </a:pPr>
            <a:r>
              <a:rPr lang="en-US" cap="none" dirty="0">
                <a:solidFill>
                  <a:srgbClr val="7030A0"/>
                </a:solidFill>
                <a:latin typeface="Comic Sans MS" panose="030F0702030302020204" pitchFamily="66" charset="0"/>
              </a:rPr>
              <a:t>     </a:t>
            </a:r>
            <a:r>
              <a:rPr lang="en-US" cap="none" dirty="0" err="1">
                <a:solidFill>
                  <a:srgbClr val="7030A0"/>
                </a:solidFill>
                <a:latin typeface="Comic Sans MS" panose="030F0702030302020204" pitchFamily="66" charset="0"/>
              </a:rPr>
              <a:t>System.out.println</a:t>
            </a:r>
            <a:r>
              <a:rPr lang="en-US" cap="none" dirty="0">
                <a:solidFill>
                  <a:srgbClr val="7030A0"/>
                </a:solidFill>
                <a:latin typeface="Comic Sans MS" panose="030F0702030302020204" pitchFamily="66" charset="0"/>
              </a:rPr>
              <a:t>(“They are the same objects.”)</a:t>
            </a:r>
          </a:p>
          <a:p>
            <a:pPr marL="0" indent="0">
              <a:buNone/>
            </a:pPr>
            <a:r>
              <a:rPr lang="en-US" cap="none" dirty="0">
                <a:solidFill>
                  <a:srgbClr val="7030A0"/>
                </a:solidFill>
                <a:latin typeface="Comic Sans MS" panose="030F0702030302020204" pitchFamily="66" charset="0"/>
              </a:rPr>
              <a:t>}else</a:t>
            </a:r>
          </a:p>
          <a:p>
            <a:pPr marL="0" indent="0">
              <a:buNone/>
            </a:pPr>
            <a:r>
              <a:rPr lang="en-US" cap="none" dirty="0">
                <a:solidFill>
                  <a:srgbClr val="7030A0"/>
                </a:solidFill>
                <a:latin typeface="Comic Sans MS" panose="030F0702030302020204" pitchFamily="66" charset="0"/>
              </a:rPr>
              <a:t>     </a:t>
            </a:r>
            <a:r>
              <a:rPr lang="en-US" cap="none" dirty="0" err="1">
                <a:solidFill>
                  <a:srgbClr val="7030A0"/>
                </a:solidFill>
                <a:latin typeface="Comic Sans MS" panose="030F0702030302020204" pitchFamily="66" charset="0"/>
              </a:rPr>
              <a:t>System.out.println</a:t>
            </a:r>
            <a:r>
              <a:rPr lang="en-US" cap="none" dirty="0">
                <a:solidFill>
                  <a:srgbClr val="7030A0"/>
                </a:solidFill>
                <a:latin typeface="Comic Sans MS" panose="030F0702030302020204" pitchFamily="66" charset="0"/>
              </a:rPr>
              <a:t>(“They are different objects</a:t>
            </a:r>
            <a:r>
              <a:rPr lang="en-US" cap="none" dirty="0" smtClean="0">
                <a:solidFill>
                  <a:srgbClr val="7030A0"/>
                </a:solidFill>
                <a:latin typeface="Comic Sans MS" panose="030F0702030302020204" pitchFamily="66" charset="0"/>
              </a:rPr>
              <a:t>.”)</a:t>
            </a:r>
          </a:p>
          <a:p>
            <a:pPr marL="0" indent="0">
              <a:buNone/>
            </a:pPr>
            <a:endParaRPr lang="en-US" cap="none" dirty="0">
              <a:latin typeface="Comic Sans MS" panose="030F0702030302020204" pitchFamily="66" charset="0"/>
            </a:endParaRPr>
          </a:p>
          <a:p>
            <a:r>
              <a:rPr lang="en-US" cap="none" dirty="0" smtClean="0">
                <a:latin typeface="Comic Sans MS" panose="030F0702030302020204" pitchFamily="66" charset="0"/>
              </a:rPr>
              <a:t>By using .intern() method “76” will insert into string pool for reusability.</a:t>
            </a:r>
          </a:p>
          <a:p>
            <a:r>
              <a:rPr lang="en-US" cap="none" dirty="0">
                <a:solidFill>
                  <a:srgbClr val="FF0000"/>
                </a:solidFill>
                <a:latin typeface="Comic Sans MS" panose="030F0702030302020204" pitchFamily="66" charset="0"/>
              </a:rPr>
              <a:t>Thus, it is better to store all the strings in string pool because it </a:t>
            </a:r>
            <a:r>
              <a:rPr lang="en-US" cap="none" dirty="0" smtClean="0">
                <a:solidFill>
                  <a:srgbClr val="FF0000"/>
                </a:solidFill>
                <a:latin typeface="Comic Sans MS" panose="030F0702030302020204" pitchFamily="66" charset="0"/>
              </a:rPr>
              <a:t>decreases not </a:t>
            </a:r>
            <a:r>
              <a:rPr lang="en-US" cap="none" dirty="0">
                <a:solidFill>
                  <a:srgbClr val="FF0000"/>
                </a:solidFill>
                <a:latin typeface="Comic Sans MS" panose="030F0702030302020204" pitchFamily="66" charset="0"/>
              </a:rPr>
              <a:t>the number of objects in </a:t>
            </a:r>
            <a:r>
              <a:rPr lang="en-US" cap="none" dirty="0" smtClean="0">
                <a:solidFill>
                  <a:srgbClr val="FF0000"/>
                </a:solidFill>
                <a:latin typeface="Comic Sans MS" panose="030F0702030302020204" pitchFamily="66" charset="0"/>
              </a:rPr>
              <a:t>heap, but also need </a:t>
            </a:r>
            <a:r>
              <a:rPr lang="en-US" cap="none" dirty="0">
                <a:solidFill>
                  <a:srgbClr val="FF0000"/>
                </a:solidFill>
                <a:latin typeface="Comic Sans MS" panose="030F0702030302020204" pitchFamily="66" charset="0"/>
              </a:rPr>
              <a:t>for garbage collection.</a:t>
            </a:r>
          </a:p>
          <a:p>
            <a:endParaRPr lang="en-US" cap="none" dirty="0" smtClean="0">
              <a:latin typeface="Comic Sans MS" panose="030F0702030302020204" pitchFamily="66" charset="0"/>
            </a:endParaRPr>
          </a:p>
        </p:txBody>
      </p:sp>
      <p:sp>
        <p:nvSpPr>
          <p:cNvPr id="8" name="TextBox 7"/>
          <p:cNvSpPr txBox="1"/>
          <p:nvPr/>
        </p:nvSpPr>
        <p:spPr>
          <a:xfrm>
            <a:off x="8219089" y="2319042"/>
            <a:ext cx="3658299" cy="646331"/>
          </a:xfrm>
          <a:prstGeom prst="rect">
            <a:avLst/>
          </a:prstGeom>
          <a:noFill/>
        </p:spPr>
        <p:txBody>
          <a:bodyPr wrap="square" rtlCol="0">
            <a:spAutoFit/>
          </a:bodyPr>
          <a:lstStyle/>
          <a:p>
            <a:r>
              <a:rPr lang="en-US" dirty="0" smtClean="0"/>
              <a:t>Result: </a:t>
            </a:r>
          </a:p>
          <a:p>
            <a:r>
              <a:rPr lang="en-US" dirty="0" smtClean="0"/>
              <a:t>They are the same object</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7579882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3664</TotalTime>
  <Words>1669</Words>
  <Application>Microsoft Office PowerPoint</Application>
  <PresentationFormat>Widescreen</PresentationFormat>
  <Paragraphs>230</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Comic Sans MS</vt:lpstr>
      <vt:lpstr>Tw Cen MT</vt:lpstr>
      <vt:lpstr>Droplet</vt:lpstr>
      <vt:lpstr>JAVA MEMORY MANAGEMENT PART-2 Garbage Collection</vt:lpstr>
      <vt:lpstr>In this session</vt:lpstr>
      <vt:lpstr>Stack &amp; heap </vt:lpstr>
      <vt:lpstr>Stack &amp; heap</vt:lpstr>
      <vt:lpstr>Stack &amp; heap</vt:lpstr>
      <vt:lpstr>String pool &amp; internalized string</vt:lpstr>
      <vt:lpstr>String pool &amp; internalized string</vt:lpstr>
      <vt:lpstr>String pool &amp; internalized string</vt:lpstr>
      <vt:lpstr>String pool &amp; internalized string</vt:lpstr>
      <vt:lpstr>Garbage Collection &amp; Memory leak</vt:lpstr>
      <vt:lpstr>Memory leak – effects &amp; example</vt:lpstr>
      <vt:lpstr>Memory leak</vt:lpstr>
      <vt:lpstr>Memory leak</vt:lpstr>
      <vt:lpstr>Garbage Collection</vt:lpstr>
      <vt:lpstr>Garbage Collection</vt:lpstr>
      <vt:lpstr>Garbage Collection</vt:lpstr>
      <vt:lpstr>.gc() method</vt:lpstr>
      <vt:lpstr>.gc() method example</vt:lpstr>
      <vt:lpstr>.finalize() method</vt:lpstr>
      <vt:lpstr>VisualVM tool</vt:lpstr>
      <vt:lpstr>Garbage collection</vt:lpstr>
      <vt:lpstr>Generational Garbage collection</vt:lpstr>
      <vt:lpstr>Generational Garbage collection</vt:lpstr>
      <vt:lpstr>Generational Garbage collection</vt:lpstr>
      <vt:lpstr>Visual GC plugin</vt:lpstr>
      <vt:lpstr>Memory Analyzer tool</vt:lpstr>
      <vt:lpstr>Memory Analyzer tool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MEMORY MANAGEMENT PART-2</dc:title>
  <dc:creator>Davoud</dc:creator>
  <cp:lastModifiedBy>Badamchi,Davoud</cp:lastModifiedBy>
  <cp:revision>86</cp:revision>
  <dcterms:created xsi:type="dcterms:W3CDTF">2019-07-26T00:02:38Z</dcterms:created>
  <dcterms:modified xsi:type="dcterms:W3CDTF">2019-08-06T09:48:33Z</dcterms:modified>
</cp:coreProperties>
</file>