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3"/>
  </p:notesMasterIdLst>
  <p:sldIdLst>
    <p:sldId id="277" r:id="rId2"/>
    <p:sldId id="278" r:id="rId3"/>
    <p:sldId id="279" r:id="rId4"/>
    <p:sldId id="281" r:id="rId5"/>
    <p:sldId id="282" r:id="rId6"/>
    <p:sldId id="283" r:id="rId7"/>
    <p:sldId id="284" r:id="rId8"/>
    <p:sldId id="285" r:id="rId9"/>
    <p:sldId id="286" r:id="rId10"/>
    <p:sldId id="287" r:id="rId11"/>
    <p:sldId id="256" r:id="rId12"/>
    <p:sldId id="257" r:id="rId13"/>
    <p:sldId id="258" r:id="rId14"/>
    <p:sldId id="259" r:id="rId15"/>
    <p:sldId id="260" r:id="rId16"/>
    <p:sldId id="262" r:id="rId17"/>
    <p:sldId id="261" r:id="rId18"/>
    <p:sldId id="263" r:id="rId19"/>
    <p:sldId id="264" r:id="rId20"/>
    <p:sldId id="265" r:id="rId21"/>
    <p:sldId id="266" r:id="rId22"/>
    <p:sldId id="267" r:id="rId23"/>
    <p:sldId id="268" r:id="rId24"/>
    <p:sldId id="269" r:id="rId25"/>
    <p:sldId id="270" r:id="rId26"/>
    <p:sldId id="271" r:id="rId27"/>
    <p:sldId id="272" r:id="rId28"/>
    <p:sldId id="273" r:id="rId29"/>
    <p:sldId id="274" r:id="rId30"/>
    <p:sldId id="275" r:id="rId31"/>
    <p:sldId id="276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7" autoAdjust="0"/>
    <p:restoredTop sz="94660"/>
  </p:normalViewPr>
  <p:slideViewPr>
    <p:cSldViewPr snapToGrid="0">
      <p:cViewPr varScale="1">
        <p:scale>
          <a:sx n="83" d="100"/>
          <a:sy n="83" d="100"/>
        </p:scale>
        <p:origin x="126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317FE8-82DA-4876-BF66-5FA88BB18AD1}" type="datetimeFigureOut">
              <a:rPr lang="en-US" smtClean="0"/>
              <a:t>7/21/2019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4967C0-03A1-4691-A7A8-917B03A1E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259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33C5A-2927-4C20-8AEB-D5B60D59B60D}" type="datetime1">
              <a:rPr lang="en-US" smtClean="0"/>
              <a:t>7/21/2019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7B2B8-8732-463E-BDD7-8FB10DC08625}" type="datetime1">
              <a:rPr lang="en-US" smtClean="0"/>
              <a:t>7/21/2019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D5E7B-45CE-4DC3-81E7-D6B7230DAB4B}" type="datetime1">
              <a:rPr lang="en-US" smtClean="0"/>
              <a:t>7/21/2019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59646-14D8-4C3E-B3CD-F09434A55241}" type="datetime1">
              <a:rPr lang="en-US" smtClean="0"/>
              <a:t>7/21/2019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4A1F4-B0B7-4CAE-BB55-B6989CC0D9A4}" type="datetime1">
              <a:rPr lang="en-US" smtClean="0"/>
              <a:t>7/21/2019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83207-4CAD-4281-9111-8B4B1E8D54E9}" type="datetime1">
              <a:rPr lang="en-US" smtClean="0"/>
              <a:t>7/21/2019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49ACF-D799-46FE-9DEA-AC8732AD9580}" type="datetime1">
              <a:rPr lang="en-US" smtClean="0"/>
              <a:t>7/21/2019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1DA27-DDF4-4A1D-BF71-EE503EE4B1A3}" type="datetime1">
              <a:rPr lang="en-US" smtClean="0"/>
              <a:t>7/21/2019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7882E-02DF-4B31-97EB-CE0EF31C92F6}" type="datetime1">
              <a:rPr lang="en-US" smtClean="0"/>
              <a:t>7/21/2019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49D1F-78E7-4DBC-8611-ADBFD19B42BF}" type="datetime1">
              <a:rPr lang="en-US" smtClean="0"/>
              <a:t>7/21/2019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0ED9D-0F28-4A26-B8D1-D074D8414113}" type="datetime1">
              <a:rPr lang="en-US" smtClean="0"/>
              <a:t>7/21/2019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80429-2A6E-4FFA-84ED-AA1C848E0D73}" type="datetime1">
              <a:rPr lang="en-US" smtClean="0"/>
              <a:t>7/21/2019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8EE86-4015-4C40-9285-BAEADCCAE723}" type="datetime1">
              <a:rPr lang="en-US" smtClean="0"/>
              <a:t>7/21/2019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9210D-75D8-4C9F-9CC4-B5C5CA970435}" type="datetime1">
              <a:rPr lang="en-US" smtClean="0"/>
              <a:t>7/21/2019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8C799-F45F-4FC5-AA4F-81154E2993B2}" type="datetime1">
              <a:rPr lang="en-US" smtClean="0"/>
              <a:t>7/21/2019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4810A-802C-4743-B69A-0C9792478D19}" type="datetime1">
              <a:rPr lang="en-US" smtClean="0"/>
              <a:t>7/21/2019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4DAD5-3418-43A1-B27B-8DF29678650D}" type="datetime1">
              <a:rPr lang="en-US" smtClean="0"/>
              <a:t>7/21/2019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5F2837A7-CB4A-4C7E-BFD7-2B512FB8A375}" type="datetime1">
              <a:rPr lang="en-US" smtClean="0"/>
              <a:t>7/21/2019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10314714" cy="2971801"/>
          </a:xfrm>
        </p:spPr>
        <p:txBody>
          <a:bodyPr/>
          <a:lstStyle/>
          <a:p>
            <a:r>
              <a:rPr lang="en-US" b="1" dirty="0" smtClean="0">
                <a:latin typeface="Comic Sans MS" panose="030F0702030302020204" pitchFamily="66" charset="0"/>
              </a:rPr>
              <a:t>JAVA MEMORY MANAGEMENT</a:t>
            </a:r>
            <a:br>
              <a:rPr lang="en-US" b="1" dirty="0" smtClean="0">
                <a:latin typeface="Comic Sans MS" panose="030F0702030302020204" pitchFamily="66" charset="0"/>
              </a:rPr>
            </a:br>
            <a:r>
              <a:rPr lang="en-US" b="1" dirty="0" smtClean="0">
                <a:latin typeface="Comic Sans MS" panose="030F0702030302020204" pitchFamily="66" charset="0"/>
              </a:rPr>
              <a:t>									Part 1</a:t>
            </a:r>
            <a:endParaRPr lang="en-US" b="1" dirty="0">
              <a:latin typeface="Comic Sans MS" panose="030F0702030302020204" pitchFamily="66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8"/>
            <a:ext cx="6400800" cy="897950"/>
          </a:xfrm>
        </p:spPr>
        <p:txBody>
          <a:bodyPr/>
          <a:lstStyle/>
          <a:p>
            <a:r>
              <a:rPr lang="en-US" dirty="0" smtClean="0">
                <a:latin typeface="Comic Sans MS" panose="030F0702030302020204" pitchFamily="66" charset="0"/>
              </a:rPr>
              <a:t>Presenter:  Davoud </a:t>
            </a:r>
            <a:r>
              <a:rPr lang="en-US" dirty="0" err="1" smtClean="0">
                <a:latin typeface="Comic Sans MS" panose="030F0702030302020204" pitchFamily="66" charset="0"/>
              </a:rPr>
              <a:t>Badamchi</a:t>
            </a:r>
            <a:endParaRPr lang="en-US" dirty="0" smtClean="0">
              <a:latin typeface="Comic Sans MS" panose="030F0702030302020204" pitchFamily="66" charset="0"/>
            </a:endParaRPr>
          </a:p>
          <a:p>
            <a:r>
              <a:rPr lang="en-US" dirty="0" smtClean="0">
                <a:latin typeface="Comic Sans MS" panose="030F0702030302020204" pitchFamily="66" charset="0"/>
              </a:rPr>
              <a:t>Presentation Date: 08/20/2019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4279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We as a developer don’t care what happens in stack, but help us to understand variable scopes.</a:t>
            </a:r>
          </a:p>
          <a:p>
            <a:r>
              <a:rPr lang="en-US" dirty="0" smtClean="0">
                <a:latin typeface="Comic Sans MS" panose="030F0702030302020204" pitchFamily="66" charset="0"/>
              </a:rPr>
              <a:t>Data in each stack is owned and be seen by its </a:t>
            </a:r>
            <a:r>
              <a:rPr lang="en-US" dirty="0" smtClean="0">
                <a:latin typeface="Comic Sans MS" panose="030F0702030302020204" pitchFamily="66" charset="0"/>
              </a:rPr>
              <a:t>relevant thread.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7227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5368159"/>
          </a:xfrm>
        </p:spPr>
        <p:txBody>
          <a:bodyPr anchor="t"/>
          <a:lstStyle/>
          <a:p>
            <a:pPr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  <a:latin typeface="Comic Sans MS" panose="030F0702030302020204" pitchFamily="66" charset="0"/>
              </a:rPr>
              <a:t>Heap </a:t>
            </a:r>
            <a:r>
              <a:rPr lang="en-US" sz="2800" b="1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memory</a:t>
            </a:r>
          </a:p>
          <a:p>
            <a:pPr lvl="1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Has </a:t>
            </a:r>
            <a:r>
              <a:rPr lang="en-US" dirty="0">
                <a:solidFill>
                  <a:schemeClr val="bg1"/>
                </a:solidFill>
                <a:latin typeface="Comic Sans MS" panose="030F0702030302020204" pitchFamily="66" charset="0"/>
              </a:rPr>
              <a:t>much larger </a:t>
            </a:r>
            <a:r>
              <a:rPr lang="en-US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space</a:t>
            </a:r>
          </a:p>
          <a:p>
            <a:pPr lvl="1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Objects are stored in heap that has longer life-time</a:t>
            </a:r>
          </a:p>
          <a:p>
            <a:pPr lvl="1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You can think of it as all the memory for your application except data need to be stored in stack.</a:t>
            </a:r>
            <a:endParaRPr lang="en-US" dirty="0" smtClean="0"/>
          </a:p>
          <a:p>
            <a:pPr lvl="1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There is only one heap which shares across all threads.</a:t>
            </a:r>
          </a:p>
          <a:p>
            <a:pPr lvl="1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Stack is for local primitive variables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317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2675" y="872359"/>
            <a:ext cx="7246995" cy="5387046"/>
          </a:xfrm>
          <a:prstGeom prst="rect">
            <a:avLst/>
          </a:prstGeom>
        </p:spPr>
      </p:pic>
      <p:sp>
        <p:nvSpPr>
          <p:cNvPr id="4" name="Content Placeholder 5"/>
          <p:cNvSpPr>
            <a:spLocks noGrp="1"/>
          </p:cNvSpPr>
          <p:nvPr>
            <p:ph idx="1"/>
          </p:nvPr>
        </p:nvSpPr>
        <p:spPr>
          <a:xfrm>
            <a:off x="684212" y="317939"/>
            <a:ext cx="8534400" cy="554420"/>
          </a:xfrm>
        </p:spPr>
        <p:txBody>
          <a:bodyPr anchor="t">
            <a:normAutofit/>
          </a:bodyPr>
          <a:lstStyle/>
          <a:p>
            <a:pPr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Sharing data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401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idx="1"/>
          </p:nvPr>
        </p:nvSpPr>
        <p:spPr>
          <a:xfrm>
            <a:off x="684212" y="317939"/>
            <a:ext cx="8534400" cy="554420"/>
          </a:xfrm>
        </p:spPr>
        <p:txBody>
          <a:bodyPr anchor="t">
            <a:normAutofit/>
          </a:bodyPr>
          <a:lstStyle/>
          <a:p>
            <a:pPr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Sharing data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7306" y="872359"/>
            <a:ext cx="7310874" cy="5370333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6061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idx="1"/>
          </p:nvPr>
        </p:nvSpPr>
        <p:spPr>
          <a:xfrm>
            <a:off x="684212" y="317939"/>
            <a:ext cx="8534400" cy="554420"/>
          </a:xfrm>
        </p:spPr>
        <p:txBody>
          <a:bodyPr anchor="t">
            <a:normAutofit/>
          </a:bodyPr>
          <a:lstStyle/>
          <a:p>
            <a:pPr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Sharing data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196" y="872359"/>
            <a:ext cx="7437984" cy="5400023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8294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idx="1"/>
          </p:nvPr>
        </p:nvSpPr>
        <p:spPr>
          <a:xfrm>
            <a:off x="684212" y="317939"/>
            <a:ext cx="8534400" cy="554420"/>
          </a:xfrm>
        </p:spPr>
        <p:txBody>
          <a:bodyPr anchor="t">
            <a:normAutofit/>
          </a:bodyPr>
          <a:lstStyle/>
          <a:p>
            <a:pPr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Sharing data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988" y="872359"/>
            <a:ext cx="7260295" cy="5332484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6501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idx="1"/>
          </p:nvPr>
        </p:nvSpPr>
        <p:spPr>
          <a:xfrm>
            <a:off x="684212" y="317939"/>
            <a:ext cx="8534400" cy="554420"/>
          </a:xfrm>
        </p:spPr>
        <p:txBody>
          <a:bodyPr anchor="t">
            <a:normAutofit/>
          </a:bodyPr>
          <a:lstStyle/>
          <a:p>
            <a:pPr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Sharing data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4754" y="872359"/>
            <a:ext cx="7500060" cy="5118538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6267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idx="1"/>
          </p:nvPr>
        </p:nvSpPr>
        <p:spPr>
          <a:xfrm>
            <a:off x="684212" y="317939"/>
            <a:ext cx="8534400" cy="554420"/>
          </a:xfrm>
        </p:spPr>
        <p:txBody>
          <a:bodyPr anchor="t">
            <a:normAutofit/>
          </a:bodyPr>
          <a:lstStyle/>
          <a:p>
            <a:pPr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Sharing data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7952" y="872359"/>
            <a:ext cx="7367371" cy="539890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0518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idx="1"/>
          </p:nvPr>
        </p:nvSpPr>
        <p:spPr>
          <a:xfrm>
            <a:off x="684212" y="317939"/>
            <a:ext cx="8534400" cy="554420"/>
          </a:xfrm>
        </p:spPr>
        <p:txBody>
          <a:bodyPr anchor="t">
            <a:normAutofit/>
          </a:bodyPr>
          <a:lstStyle/>
          <a:p>
            <a:pPr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Sharing data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2615" y="872359"/>
            <a:ext cx="7075055" cy="5206173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5097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idx="1"/>
          </p:nvPr>
        </p:nvSpPr>
        <p:spPr>
          <a:xfrm>
            <a:off x="684212" y="317939"/>
            <a:ext cx="8534400" cy="554420"/>
          </a:xfrm>
        </p:spPr>
        <p:txBody>
          <a:bodyPr anchor="t">
            <a:normAutofit/>
          </a:bodyPr>
          <a:lstStyle/>
          <a:p>
            <a:pPr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Sharing data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2644" y="872359"/>
            <a:ext cx="7187879" cy="5365278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0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1417320"/>
          </a:xfrm>
        </p:spPr>
        <p:txBody>
          <a:bodyPr anchor="t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latin typeface="Comic Sans MS" panose="030F0702030302020204" pitchFamily="66" charset="0"/>
              </a:rPr>
              <a:t>Why memory is important?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Comic Sans MS" panose="030F0702030302020204" pitchFamily="66" charset="0"/>
              </a:rPr>
              <a:t>When application runs it need memory</a:t>
            </a:r>
            <a:r>
              <a:rPr lang="en-US" dirty="0" smtClean="0">
                <a:latin typeface="Comic Sans MS" panose="030F0702030302020204" pitchFamily="66" charset="0"/>
              </a:rPr>
              <a:t>.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84212" y="2586446"/>
            <a:ext cx="8534400" cy="232083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Comic Sans MS" panose="030F0702030302020204" pitchFamily="66" charset="0"/>
              </a:rPr>
              <a:t>JVM is so complicated.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Comic Sans MS" panose="030F0702030302020204" pitchFamily="66" charset="0"/>
              </a:rPr>
              <a:t>We don’t need to go into nitty-gritty of it.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Comic Sans MS" panose="030F0702030302020204" pitchFamily="66" charset="0"/>
              </a:rPr>
              <a:t>But if you know how JVM works it can help you understand some basic concepts which helps you to write optimize code.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Comic Sans MS" panose="030F0702030302020204" pitchFamily="66" charset="0"/>
              </a:rPr>
              <a:t>You will avoid Coding Errors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2811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idx="1"/>
          </p:nvPr>
        </p:nvSpPr>
        <p:spPr>
          <a:xfrm>
            <a:off x="684212" y="317939"/>
            <a:ext cx="8534400" cy="764626"/>
          </a:xfrm>
        </p:spPr>
        <p:txBody>
          <a:bodyPr anchor="t">
            <a:normAutofit fontScale="92500" lnSpcReduction="10000"/>
          </a:bodyPr>
          <a:lstStyle/>
          <a:p>
            <a:pPr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Passing variable by value</a:t>
            </a:r>
          </a:p>
          <a:p>
            <a:pPr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What is the result of this code snippet?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0881" y="1187668"/>
            <a:ext cx="8004348" cy="4614041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5837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idx="1"/>
          </p:nvPr>
        </p:nvSpPr>
        <p:spPr>
          <a:xfrm>
            <a:off x="684212" y="317939"/>
            <a:ext cx="8534400" cy="554420"/>
          </a:xfrm>
        </p:spPr>
        <p:txBody>
          <a:bodyPr anchor="t">
            <a:normAutofit/>
          </a:bodyPr>
          <a:lstStyle/>
          <a:p>
            <a:pPr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Passing variable by value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3701" y="882869"/>
            <a:ext cx="8438517" cy="4550979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2373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idx="1"/>
          </p:nvPr>
        </p:nvSpPr>
        <p:spPr>
          <a:xfrm>
            <a:off x="684212" y="317939"/>
            <a:ext cx="8534400" cy="554420"/>
          </a:xfrm>
        </p:spPr>
        <p:txBody>
          <a:bodyPr anchor="t">
            <a:normAutofit/>
          </a:bodyPr>
          <a:lstStyle/>
          <a:p>
            <a:pPr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Passing variable by value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4179" y="872359"/>
            <a:ext cx="8252066" cy="4424855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76356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idx="1"/>
          </p:nvPr>
        </p:nvSpPr>
        <p:spPr>
          <a:xfrm>
            <a:off x="684212" y="317939"/>
            <a:ext cx="8534400" cy="554420"/>
          </a:xfrm>
        </p:spPr>
        <p:txBody>
          <a:bodyPr anchor="t">
            <a:normAutofit fontScale="70000" lnSpcReduction="20000"/>
          </a:bodyPr>
          <a:lstStyle/>
          <a:p>
            <a:pPr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Passing variable by value</a:t>
            </a:r>
          </a:p>
          <a:p>
            <a:pPr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Final result is 5.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5779" y="977463"/>
            <a:ext cx="8346715" cy="458251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1217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idx="1"/>
          </p:nvPr>
        </p:nvSpPr>
        <p:spPr>
          <a:xfrm>
            <a:off x="684212" y="317939"/>
            <a:ext cx="8534400" cy="1773620"/>
          </a:xfrm>
        </p:spPr>
        <p:txBody>
          <a:bodyPr anchor="t">
            <a:normAutofit/>
          </a:bodyPr>
          <a:lstStyle/>
          <a:p>
            <a:pPr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Passing by reference (not possible!)</a:t>
            </a:r>
          </a:p>
          <a:p>
            <a:pPr lvl="1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In Java we do not have pass by reference</a:t>
            </a:r>
          </a:p>
          <a:p>
            <a:pPr lvl="1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Passing objects to method, we actually copy the reference variable content in the </a:t>
            </a:r>
            <a:r>
              <a:rPr lang="en-US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stack</a:t>
            </a:r>
            <a:endParaRPr lang="en-US" dirty="0" smtClean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pPr>
              <a:buClr>
                <a:srgbClr val="FF0000"/>
              </a:buClr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074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idx="1"/>
          </p:nvPr>
        </p:nvSpPr>
        <p:spPr>
          <a:xfrm>
            <a:off x="589620" y="210206"/>
            <a:ext cx="7913249" cy="6295697"/>
          </a:xfrm>
        </p:spPr>
        <p:txBody>
          <a:bodyPr anchor="t">
            <a:normAutofit fontScale="85000" lnSpcReduction="20000"/>
          </a:bodyPr>
          <a:lstStyle/>
          <a:p>
            <a:pPr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public </a:t>
            </a:r>
            <a:r>
              <a:rPr lang="en-US" dirty="0">
                <a:solidFill>
                  <a:schemeClr val="bg1"/>
                </a:solidFill>
                <a:latin typeface="Comic Sans MS" panose="030F0702030302020204" pitchFamily="66" charset="0"/>
              </a:rPr>
              <a:t>static void main(String[] </a:t>
            </a:r>
            <a:r>
              <a:rPr lang="en-US" dirty="0" err="1">
                <a:solidFill>
                  <a:schemeClr val="bg1"/>
                </a:solidFill>
                <a:latin typeface="Comic Sans MS" panose="030F0702030302020204" pitchFamily="66" charset="0"/>
              </a:rPr>
              <a:t>args</a:t>
            </a:r>
            <a:r>
              <a:rPr lang="en-US" dirty="0">
                <a:solidFill>
                  <a:schemeClr val="bg1"/>
                </a:solidFill>
                <a:latin typeface="Comic Sans MS" panose="030F0702030302020204" pitchFamily="66" charset="0"/>
              </a:rPr>
              <a:t>) {</a:t>
            </a:r>
          </a:p>
          <a:p>
            <a:pPr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Comic Sans MS" panose="030F0702030302020204" pitchFamily="66" charset="0"/>
              </a:rPr>
              <a:t>    Dog </a:t>
            </a:r>
            <a:r>
              <a:rPr lang="en-US" dirty="0" err="1">
                <a:solidFill>
                  <a:schemeClr val="bg1"/>
                </a:solidFill>
                <a:latin typeface="Comic Sans MS" panose="030F0702030302020204" pitchFamily="66" charset="0"/>
              </a:rPr>
              <a:t>aDog</a:t>
            </a:r>
            <a:r>
              <a:rPr lang="en-US" dirty="0">
                <a:solidFill>
                  <a:schemeClr val="bg1"/>
                </a:solidFill>
                <a:latin typeface="Comic Sans MS" panose="030F0702030302020204" pitchFamily="66" charset="0"/>
              </a:rPr>
              <a:t> = new Dog("Max");</a:t>
            </a:r>
          </a:p>
          <a:p>
            <a:pPr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Comic Sans MS" panose="030F0702030302020204" pitchFamily="66" charset="0"/>
              </a:rPr>
              <a:t>    Dog </a:t>
            </a:r>
            <a:r>
              <a:rPr lang="en-US" dirty="0" err="1">
                <a:solidFill>
                  <a:schemeClr val="bg1"/>
                </a:solidFill>
                <a:latin typeface="Comic Sans MS" panose="030F0702030302020204" pitchFamily="66" charset="0"/>
              </a:rPr>
              <a:t>oldDog</a:t>
            </a:r>
            <a:r>
              <a:rPr lang="en-US" dirty="0">
                <a:solidFill>
                  <a:schemeClr val="bg1"/>
                </a:solidFill>
                <a:latin typeface="Comic Sans MS" panose="030F0702030302020204" pitchFamily="66" charset="0"/>
              </a:rPr>
              <a:t> = </a:t>
            </a:r>
            <a:r>
              <a:rPr lang="en-US" dirty="0" err="1">
                <a:solidFill>
                  <a:schemeClr val="bg1"/>
                </a:solidFill>
                <a:latin typeface="Comic Sans MS" panose="030F0702030302020204" pitchFamily="66" charset="0"/>
              </a:rPr>
              <a:t>aDog</a:t>
            </a:r>
            <a:r>
              <a:rPr lang="en-US" dirty="0">
                <a:solidFill>
                  <a:schemeClr val="bg1"/>
                </a:solidFill>
                <a:latin typeface="Comic Sans MS" panose="030F0702030302020204" pitchFamily="66" charset="0"/>
              </a:rPr>
              <a:t>;</a:t>
            </a:r>
          </a:p>
          <a:p>
            <a:pPr>
              <a:buClr>
                <a:srgbClr val="FF0000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pPr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Comic Sans MS" panose="030F0702030302020204" pitchFamily="66" charset="0"/>
              </a:rPr>
              <a:t>    // we pass the object to foo</a:t>
            </a:r>
          </a:p>
          <a:p>
            <a:pPr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Comic Sans MS" panose="030F0702030302020204" pitchFamily="66" charset="0"/>
              </a:rPr>
              <a:t>    foo(</a:t>
            </a:r>
            <a:r>
              <a:rPr lang="en-US" dirty="0" err="1">
                <a:solidFill>
                  <a:schemeClr val="bg1"/>
                </a:solidFill>
                <a:latin typeface="Comic Sans MS" panose="030F0702030302020204" pitchFamily="66" charset="0"/>
              </a:rPr>
              <a:t>aDog</a:t>
            </a:r>
            <a:r>
              <a:rPr lang="en-US" dirty="0">
                <a:solidFill>
                  <a:schemeClr val="bg1"/>
                </a:solidFill>
                <a:latin typeface="Comic Sans MS" panose="030F0702030302020204" pitchFamily="66" charset="0"/>
              </a:rPr>
              <a:t>);</a:t>
            </a:r>
          </a:p>
          <a:p>
            <a:pPr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Comic Sans MS" panose="030F0702030302020204" pitchFamily="66" charset="0"/>
              </a:rPr>
              <a:t>    // </a:t>
            </a:r>
            <a:r>
              <a:rPr lang="en-US" dirty="0" err="1">
                <a:solidFill>
                  <a:schemeClr val="bg1"/>
                </a:solidFill>
                <a:latin typeface="Comic Sans MS" panose="030F0702030302020204" pitchFamily="66" charset="0"/>
              </a:rPr>
              <a:t>aDog</a:t>
            </a:r>
            <a:r>
              <a:rPr lang="en-US" dirty="0">
                <a:solidFill>
                  <a:schemeClr val="bg1"/>
                </a:solidFill>
                <a:latin typeface="Comic Sans MS" panose="030F0702030302020204" pitchFamily="66" charset="0"/>
              </a:rPr>
              <a:t> variable is still pointing to the "Max" dog when foo(...) returns</a:t>
            </a:r>
          </a:p>
          <a:p>
            <a:pPr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Comic Sans MS" panose="030F0702030302020204" pitchFamily="66" charset="0"/>
              </a:rPr>
              <a:t>    </a:t>
            </a:r>
            <a:r>
              <a:rPr lang="en-US" dirty="0" err="1">
                <a:solidFill>
                  <a:schemeClr val="bg1"/>
                </a:solidFill>
                <a:latin typeface="Comic Sans MS" panose="030F0702030302020204" pitchFamily="66" charset="0"/>
              </a:rPr>
              <a:t>aDog.getName</a:t>
            </a:r>
            <a:r>
              <a:rPr lang="en-US" dirty="0">
                <a:solidFill>
                  <a:schemeClr val="bg1"/>
                </a:solidFill>
                <a:latin typeface="Comic Sans MS" panose="030F0702030302020204" pitchFamily="66" charset="0"/>
              </a:rPr>
              <a:t>().equals("Max"); // true</a:t>
            </a:r>
          </a:p>
          <a:p>
            <a:pPr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Comic Sans MS" panose="030F0702030302020204" pitchFamily="66" charset="0"/>
              </a:rPr>
              <a:t>    </a:t>
            </a:r>
            <a:r>
              <a:rPr lang="en-US" dirty="0" err="1">
                <a:solidFill>
                  <a:schemeClr val="bg1"/>
                </a:solidFill>
                <a:latin typeface="Comic Sans MS" panose="030F0702030302020204" pitchFamily="66" charset="0"/>
              </a:rPr>
              <a:t>aDog.getName</a:t>
            </a:r>
            <a:r>
              <a:rPr lang="en-US" dirty="0">
                <a:solidFill>
                  <a:schemeClr val="bg1"/>
                </a:solidFill>
                <a:latin typeface="Comic Sans MS" panose="030F0702030302020204" pitchFamily="66" charset="0"/>
              </a:rPr>
              <a:t>().equals("</a:t>
            </a:r>
            <a:r>
              <a:rPr lang="en-US" dirty="0" err="1">
                <a:solidFill>
                  <a:schemeClr val="bg1"/>
                </a:solidFill>
                <a:latin typeface="Comic Sans MS" panose="030F0702030302020204" pitchFamily="66" charset="0"/>
              </a:rPr>
              <a:t>Fifi</a:t>
            </a:r>
            <a:r>
              <a:rPr lang="en-US" dirty="0">
                <a:solidFill>
                  <a:schemeClr val="bg1"/>
                </a:solidFill>
                <a:latin typeface="Comic Sans MS" panose="030F0702030302020204" pitchFamily="66" charset="0"/>
              </a:rPr>
              <a:t>"); // false</a:t>
            </a:r>
          </a:p>
          <a:p>
            <a:pPr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Comic Sans MS" panose="030F0702030302020204" pitchFamily="66" charset="0"/>
              </a:rPr>
              <a:t>    </a:t>
            </a:r>
            <a:r>
              <a:rPr lang="en-US" dirty="0" err="1">
                <a:solidFill>
                  <a:schemeClr val="bg1"/>
                </a:solidFill>
                <a:latin typeface="Comic Sans MS" panose="030F0702030302020204" pitchFamily="66" charset="0"/>
              </a:rPr>
              <a:t>aDog</a:t>
            </a:r>
            <a:r>
              <a:rPr lang="en-US" dirty="0">
                <a:solidFill>
                  <a:schemeClr val="bg1"/>
                </a:solidFill>
                <a:latin typeface="Comic Sans MS" panose="030F0702030302020204" pitchFamily="66" charset="0"/>
              </a:rPr>
              <a:t> == </a:t>
            </a:r>
            <a:r>
              <a:rPr lang="en-US" dirty="0" err="1">
                <a:solidFill>
                  <a:schemeClr val="bg1"/>
                </a:solidFill>
                <a:latin typeface="Comic Sans MS" panose="030F0702030302020204" pitchFamily="66" charset="0"/>
              </a:rPr>
              <a:t>oldDog</a:t>
            </a:r>
            <a:r>
              <a:rPr lang="en-US" dirty="0">
                <a:solidFill>
                  <a:schemeClr val="bg1"/>
                </a:solidFill>
                <a:latin typeface="Comic Sans MS" panose="030F0702030302020204" pitchFamily="66" charset="0"/>
              </a:rPr>
              <a:t>; // true</a:t>
            </a:r>
          </a:p>
          <a:p>
            <a:pPr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Comic Sans MS" panose="030F0702030302020204" pitchFamily="66" charset="0"/>
              </a:rPr>
              <a:t>}</a:t>
            </a:r>
          </a:p>
          <a:p>
            <a:pPr>
              <a:buClr>
                <a:srgbClr val="FF0000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pPr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Comic Sans MS" panose="030F0702030302020204" pitchFamily="66" charset="0"/>
              </a:rPr>
              <a:t>public static void foo(Dog d) {</a:t>
            </a:r>
          </a:p>
          <a:p>
            <a:pPr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Comic Sans MS" panose="030F0702030302020204" pitchFamily="66" charset="0"/>
              </a:rPr>
              <a:t>    </a:t>
            </a:r>
            <a:r>
              <a:rPr lang="en-US" dirty="0" err="1">
                <a:solidFill>
                  <a:schemeClr val="bg1"/>
                </a:solidFill>
                <a:latin typeface="Comic Sans MS" panose="030F0702030302020204" pitchFamily="66" charset="0"/>
              </a:rPr>
              <a:t>d.getName</a:t>
            </a:r>
            <a:r>
              <a:rPr lang="en-US" dirty="0">
                <a:solidFill>
                  <a:schemeClr val="bg1"/>
                </a:solidFill>
                <a:latin typeface="Comic Sans MS" panose="030F0702030302020204" pitchFamily="66" charset="0"/>
              </a:rPr>
              <a:t>().equals("Max"); // true</a:t>
            </a:r>
          </a:p>
          <a:p>
            <a:pPr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Comic Sans MS" panose="030F0702030302020204" pitchFamily="66" charset="0"/>
              </a:rPr>
              <a:t>    // change d inside of foo() to point to a new Dog instance "</a:t>
            </a:r>
            <a:r>
              <a:rPr lang="en-US" dirty="0" err="1">
                <a:solidFill>
                  <a:schemeClr val="bg1"/>
                </a:solidFill>
                <a:latin typeface="Comic Sans MS" panose="030F0702030302020204" pitchFamily="66" charset="0"/>
              </a:rPr>
              <a:t>Fifi</a:t>
            </a:r>
            <a:r>
              <a:rPr lang="en-US" dirty="0">
                <a:solidFill>
                  <a:schemeClr val="bg1"/>
                </a:solidFill>
                <a:latin typeface="Comic Sans MS" panose="030F0702030302020204" pitchFamily="66" charset="0"/>
              </a:rPr>
              <a:t>"</a:t>
            </a:r>
          </a:p>
          <a:p>
            <a:pPr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Comic Sans MS" panose="030F0702030302020204" pitchFamily="66" charset="0"/>
              </a:rPr>
              <a:t>    d = new Dog("</a:t>
            </a:r>
            <a:r>
              <a:rPr lang="en-US" dirty="0" err="1">
                <a:solidFill>
                  <a:schemeClr val="bg1"/>
                </a:solidFill>
                <a:latin typeface="Comic Sans MS" panose="030F0702030302020204" pitchFamily="66" charset="0"/>
              </a:rPr>
              <a:t>Fifi</a:t>
            </a:r>
            <a:r>
              <a:rPr lang="en-US" dirty="0">
                <a:solidFill>
                  <a:schemeClr val="bg1"/>
                </a:solidFill>
                <a:latin typeface="Comic Sans MS" panose="030F0702030302020204" pitchFamily="66" charset="0"/>
              </a:rPr>
              <a:t>");</a:t>
            </a:r>
          </a:p>
          <a:p>
            <a:pPr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Comic Sans MS" panose="030F0702030302020204" pitchFamily="66" charset="0"/>
              </a:rPr>
              <a:t>    </a:t>
            </a:r>
            <a:r>
              <a:rPr lang="en-US" dirty="0" err="1">
                <a:solidFill>
                  <a:schemeClr val="bg1"/>
                </a:solidFill>
                <a:latin typeface="Comic Sans MS" panose="030F0702030302020204" pitchFamily="66" charset="0"/>
              </a:rPr>
              <a:t>d.getName</a:t>
            </a:r>
            <a:r>
              <a:rPr lang="en-US" dirty="0">
                <a:solidFill>
                  <a:schemeClr val="bg1"/>
                </a:solidFill>
                <a:latin typeface="Comic Sans MS" panose="030F0702030302020204" pitchFamily="66" charset="0"/>
              </a:rPr>
              <a:t>().equals("</a:t>
            </a:r>
            <a:r>
              <a:rPr lang="en-US" dirty="0" err="1">
                <a:solidFill>
                  <a:schemeClr val="bg1"/>
                </a:solidFill>
                <a:latin typeface="Comic Sans MS" panose="030F0702030302020204" pitchFamily="66" charset="0"/>
              </a:rPr>
              <a:t>Fifi</a:t>
            </a:r>
            <a:r>
              <a:rPr lang="en-US" dirty="0">
                <a:solidFill>
                  <a:schemeClr val="bg1"/>
                </a:solidFill>
                <a:latin typeface="Comic Sans MS" panose="030F0702030302020204" pitchFamily="66" charset="0"/>
              </a:rPr>
              <a:t>"); // true</a:t>
            </a:r>
          </a:p>
          <a:p>
            <a:pPr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7618312" y="0"/>
            <a:ext cx="45736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Comic Sans MS" panose="030F0702030302020204" pitchFamily="66" charset="0"/>
              </a:rPr>
              <a:t>Example of </a:t>
            </a:r>
            <a:r>
              <a:rPr lang="en-US" sz="24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pass </a:t>
            </a:r>
            <a:r>
              <a:rPr lang="en-US" sz="2400" dirty="0">
                <a:solidFill>
                  <a:schemeClr val="bg1"/>
                </a:solidFill>
                <a:latin typeface="Comic Sans MS" panose="030F0702030302020204" pitchFamily="66" charset="0"/>
              </a:rPr>
              <a:t>by reference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Content Placeholder 5"/>
          <p:cNvSpPr txBox="1">
            <a:spLocks/>
          </p:cNvSpPr>
          <p:nvPr/>
        </p:nvSpPr>
        <p:spPr>
          <a:xfrm>
            <a:off x="8671035" y="662151"/>
            <a:ext cx="3081406" cy="50502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Comic Sans MS" panose="030F0702030302020204" pitchFamily="66" charset="0"/>
              </a:rPr>
              <a:t>In </a:t>
            </a:r>
            <a:r>
              <a:rPr lang="en-US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this example </a:t>
            </a:r>
            <a:r>
              <a:rPr lang="en-US" dirty="0" err="1">
                <a:solidFill>
                  <a:schemeClr val="bg1"/>
                </a:solidFill>
                <a:latin typeface="Comic Sans MS" panose="030F0702030302020204" pitchFamily="66" charset="0"/>
              </a:rPr>
              <a:t>aDog.getName</a:t>
            </a:r>
            <a:r>
              <a:rPr lang="en-US" dirty="0">
                <a:solidFill>
                  <a:schemeClr val="bg1"/>
                </a:solidFill>
                <a:latin typeface="Comic Sans MS" panose="030F0702030302020204" pitchFamily="66" charset="0"/>
              </a:rPr>
              <a:t>() will still return "Max". The value </a:t>
            </a:r>
            <a:r>
              <a:rPr lang="en-US" dirty="0" err="1">
                <a:solidFill>
                  <a:schemeClr val="bg1"/>
                </a:solidFill>
                <a:latin typeface="Comic Sans MS" panose="030F0702030302020204" pitchFamily="66" charset="0"/>
              </a:rPr>
              <a:t>aDog</a:t>
            </a:r>
            <a:r>
              <a:rPr lang="en-US" dirty="0">
                <a:solidFill>
                  <a:schemeClr val="bg1"/>
                </a:solidFill>
                <a:latin typeface="Comic Sans MS" panose="030F0702030302020204" pitchFamily="66" charset="0"/>
              </a:rPr>
              <a:t> within main is not changed in the function foo with the Dog "</a:t>
            </a:r>
            <a:r>
              <a:rPr lang="en-US" dirty="0" err="1">
                <a:solidFill>
                  <a:schemeClr val="bg1"/>
                </a:solidFill>
                <a:latin typeface="Comic Sans MS" panose="030F0702030302020204" pitchFamily="66" charset="0"/>
              </a:rPr>
              <a:t>Fifi</a:t>
            </a:r>
            <a:r>
              <a:rPr lang="en-US" dirty="0">
                <a:solidFill>
                  <a:schemeClr val="bg1"/>
                </a:solidFill>
                <a:latin typeface="Comic Sans MS" panose="030F0702030302020204" pitchFamily="66" charset="0"/>
              </a:rPr>
              <a:t>" as the object reference is passed by value. If it were passed by reference, then the </a:t>
            </a:r>
            <a:r>
              <a:rPr lang="en-US" dirty="0" err="1">
                <a:solidFill>
                  <a:schemeClr val="bg1"/>
                </a:solidFill>
                <a:latin typeface="Comic Sans MS" panose="030F0702030302020204" pitchFamily="66" charset="0"/>
              </a:rPr>
              <a:t>aDog.getName</a:t>
            </a:r>
            <a:r>
              <a:rPr lang="en-US" dirty="0">
                <a:solidFill>
                  <a:schemeClr val="bg1"/>
                </a:solidFill>
                <a:latin typeface="Comic Sans MS" panose="030F0702030302020204" pitchFamily="66" charset="0"/>
              </a:rPr>
              <a:t>() in main would return "</a:t>
            </a:r>
            <a:r>
              <a:rPr lang="en-US" dirty="0" err="1">
                <a:solidFill>
                  <a:schemeClr val="bg1"/>
                </a:solidFill>
                <a:latin typeface="Comic Sans MS" panose="030F0702030302020204" pitchFamily="66" charset="0"/>
              </a:rPr>
              <a:t>Fifi</a:t>
            </a:r>
            <a:r>
              <a:rPr lang="en-US" dirty="0">
                <a:solidFill>
                  <a:schemeClr val="bg1"/>
                </a:solidFill>
                <a:latin typeface="Comic Sans MS" panose="030F0702030302020204" pitchFamily="66" charset="0"/>
              </a:rPr>
              <a:t>" after the call to foo.</a:t>
            </a:r>
            <a:endParaRPr lang="en-US" dirty="0" smtClean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0919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idx="1"/>
          </p:nvPr>
        </p:nvSpPr>
        <p:spPr>
          <a:xfrm>
            <a:off x="0" y="101741"/>
            <a:ext cx="8839199" cy="6309568"/>
          </a:xfrm>
        </p:spPr>
        <p:txBody>
          <a:bodyPr anchor="t">
            <a:normAutofit fontScale="92500" lnSpcReduction="20000"/>
          </a:bodyPr>
          <a:lstStyle/>
          <a:p>
            <a:pPr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Comic Sans MS" panose="030F0702030302020204" pitchFamily="66" charset="0"/>
              </a:rPr>
              <a:t>public static void main(String[] </a:t>
            </a:r>
            <a:r>
              <a:rPr lang="en-US" dirty="0" err="1">
                <a:solidFill>
                  <a:schemeClr val="bg1"/>
                </a:solidFill>
                <a:latin typeface="Comic Sans MS" panose="030F0702030302020204" pitchFamily="66" charset="0"/>
              </a:rPr>
              <a:t>args</a:t>
            </a:r>
            <a:r>
              <a:rPr lang="en-US" dirty="0">
                <a:solidFill>
                  <a:schemeClr val="bg1"/>
                </a:solidFill>
                <a:latin typeface="Comic Sans MS" panose="030F0702030302020204" pitchFamily="66" charset="0"/>
              </a:rPr>
              <a:t>) {</a:t>
            </a:r>
          </a:p>
          <a:p>
            <a:pPr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Comic Sans MS" panose="030F0702030302020204" pitchFamily="66" charset="0"/>
              </a:rPr>
              <a:t>    Dog </a:t>
            </a:r>
            <a:r>
              <a:rPr lang="en-US" dirty="0" err="1">
                <a:solidFill>
                  <a:schemeClr val="bg1"/>
                </a:solidFill>
                <a:latin typeface="Comic Sans MS" panose="030F0702030302020204" pitchFamily="66" charset="0"/>
              </a:rPr>
              <a:t>aDog</a:t>
            </a:r>
            <a:r>
              <a:rPr lang="en-US" dirty="0">
                <a:solidFill>
                  <a:schemeClr val="bg1"/>
                </a:solidFill>
                <a:latin typeface="Comic Sans MS" panose="030F0702030302020204" pitchFamily="66" charset="0"/>
              </a:rPr>
              <a:t> = new Dog("Max");</a:t>
            </a:r>
          </a:p>
          <a:p>
            <a:pPr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Comic Sans MS" panose="030F0702030302020204" pitchFamily="66" charset="0"/>
              </a:rPr>
              <a:t>    Dog </a:t>
            </a:r>
            <a:r>
              <a:rPr lang="en-US" dirty="0" err="1">
                <a:solidFill>
                  <a:schemeClr val="bg1"/>
                </a:solidFill>
                <a:latin typeface="Comic Sans MS" panose="030F0702030302020204" pitchFamily="66" charset="0"/>
              </a:rPr>
              <a:t>oldDog</a:t>
            </a:r>
            <a:r>
              <a:rPr lang="en-US" dirty="0">
                <a:solidFill>
                  <a:schemeClr val="bg1"/>
                </a:solidFill>
                <a:latin typeface="Comic Sans MS" panose="030F0702030302020204" pitchFamily="66" charset="0"/>
              </a:rPr>
              <a:t> = </a:t>
            </a:r>
            <a:r>
              <a:rPr lang="en-US" dirty="0" err="1">
                <a:solidFill>
                  <a:schemeClr val="bg1"/>
                </a:solidFill>
                <a:latin typeface="Comic Sans MS" panose="030F0702030302020204" pitchFamily="66" charset="0"/>
              </a:rPr>
              <a:t>aDog</a:t>
            </a:r>
            <a:r>
              <a:rPr lang="en-US" dirty="0">
                <a:solidFill>
                  <a:schemeClr val="bg1"/>
                </a:solidFill>
                <a:latin typeface="Comic Sans MS" panose="030F0702030302020204" pitchFamily="66" charset="0"/>
              </a:rPr>
              <a:t>;</a:t>
            </a:r>
          </a:p>
          <a:p>
            <a:pPr>
              <a:buClr>
                <a:srgbClr val="FF0000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pPr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Comic Sans MS" panose="030F0702030302020204" pitchFamily="66" charset="0"/>
              </a:rPr>
              <a:t>    foo(</a:t>
            </a:r>
            <a:r>
              <a:rPr lang="en-US" dirty="0" err="1">
                <a:solidFill>
                  <a:schemeClr val="bg1"/>
                </a:solidFill>
                <a:latin typeface="Comic Sans MS" panose="030F0702030302020204" pitchFamily="66" charset="0"/>
              </a:rPr>
              <a:t>aDog</a:t>
            </a:r>
            <a:r>
              <a:rPr lang="en-US" dirty="0">
                <a:solidFill>
                  <a:schemeClr val="bg1"/>
                </a:solidFill>
                <a:latin typeface="Comic Sans MS" panose="030F0702030302020204" pitchFamily="66" charset="0"/>
              </a:rPr>
              <a:t>);</a:t>
            </a:r>
          </a:p>
          <a:p>
            <a:pPr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Comic Sans MS" panose="030F0702030302020204" pitchFamily="66" charset="0"/>
              </a:rPr>
              <a:t>    // when foo(...) returns, the name of the dog has been changed </a:t>
            </a:r>
            <a:r>
              <a:rPr lang="en-US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to "</a:t>
            </a:r>
            <a:r>
              <a:rPr lang="en-US" dirty="0" err="1" smtClean="0">
                <a:solidFill>
                  <a:schemeClr val="bg1"/>
                </a:solidFill>
                <a:latin typeface="Comic Sans MS" panose="030F0702030302020204" pitchFamily="66" charset="0"/>
              </a:rPr>
              <a:t>Fifi</a:t>
            </a:r>
            <a:r>
              <a:rPr lang="en-US" dirty="0">
                <a:solidFill>
                  <a:schemeClr val="bg1"/>
                </a:solidFill>
                <a:latin typeface="Comic Sans MS" panose="030F0702030302020204" pitchFamily="66" charset="0"/>
              </a:rPr>
              <a:t>"</a:t>
            </a:r>
          </a:p>
          <a:p>
            <a:pPr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Comic Sans MS" panose="030F0702030302020204" pitchFamily="66" charset="0"/>
              </a:rPr>
              <a:t>    </a:t>
            </a:r>
            <a:r>
              <a:rPr lang="en-US" dirty="0" err="1">
                <a:solidFill>
                  <a:schemeClr val="bg1"/>
                </a:solidFill>
                <a:latin typeface="Comic Sans MS" panose="030F0702030302020204" pitchFamily="66" charset="0"/>
              </a:rPr>
              <a:t>aDog.getName</a:t>
            </a:r>
            <a:r>
              <a:rPr lang="en-US" dirty="0">
                <a:solidFill>
                  <a:schemeClr val="bg1"/>
                </a:solidFill>
                <a:latin typeface="Comic Sans MS" panose="030F0702030302020204" pitchFamily="66" charset="0"/>
              </a:rPr>
              <a:t>().equals("</a:t>
            </a:r>
            <a:r>
              <a:rPr lang="en-US" dirty="0" err="1">
                <a:solidFill>
                  <a:schemeClr val="bg1"/>
                </a:solidFill>
                <a:latin typeface="Comic Sans MS" panose="030F0702030302020204" pitchFamily="66" charset="0"/>
              </a:rPr>
              <a:t>Fifi</a:t>
            </a:r>
            <a:r>
              <a:rPr lang="en-US" dirty="0">
                <a:solidFill>
                  <a:schemeClr val="bg1"/>
                </a:solidFill>
                <a:latin typeface="Comic Sans MS" panose="030F0702030302020204" pitchFamily="66" charset="0"/>
              </a:rPr>
              <a:t>"); // true</a:t>
            </a:r>
          </a:p>
          <a:p>
            <a:pPr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Comic Sans MS" panose="030F0702030302020204" pitchFamily="66" charset="0"/>
              </a:rPr>
              <a:t>    // but it is still the same dog:</a:t>
            </a:r>
          </a:p>
          <a:p>
            <a:pPr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Comic Sans MS" panose="030F0702030302020204" pitchFamily="66" charset="0"/>
              </a:rPr>
              <a:t>    </a:t>
            </a:r>
            <a:r>
              <a:rPr lang="en-US" dirty="0" err="1">
                <a:solidFill>
                  <a:schemeClr val="bg1"/>
                </a:solidFill>
                <a:latin typeface="Comic Sans MS" panose="030F0702030302020204" pitchFamily="66" charset="0"/>
              </a:rPr>
              <a:t>aDog</a:t>
            </a:r>
            <a:r>
              <a:rPr lang="en-US" dirty="0">
                <a:solidFill>
                  <a:schemeClr val="bg1"/>
                </a:solidFill>
                <a:latin typeface="Comic Sans MS" panose="030F0702030302020204" pitchFamily="66" charset="0"/>
              </a:rPr>
              <a:t> == </a:t>
            </a:r>
            <a:r>
              <a:rPr lang="en-US" dirty="0" err="1">
                <a:solidFill>
                  <a:schemeClr val="bg1"/>
                </a:solidFill>
                <a:latin typeface="Comic Sans MS" panose="030F0702030302020204" pitchFamily="66" charset="0"/>
              </a:rPr>
              <a:t>oldDog</a:t>
            </a:r>
            <a:r>
              <a:rPr lang="en-US" dirty="0">
                <a:solidFill>
                  <a:schemeClr val="bg1"/>
                </a:solidFill>
                <a:latin typeface="Comic Sans MS" panose="030F0702030302020204" pitchFamily="66" charset="0"/>
              </a:rPr>
              <a:t>; // true</a:t>
            </a:r>
          </a:p>
          <a:p>
            <a:pPr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Comic Sans MS" panose="030F0702030302020204" pitchFamily="66" charset="0"/>
              </a:rPr>
              <a:t>}</a:t>
            </a:r>
          </a:p>
          <a:p>
            <a:pPr>
              <a:buClr>
                <a:srgbClr val="FF0000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pPr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Comic Sans MS" panose="030F0702030302020204" pitchFamily="66" charset="0"/>
              </a:rPr>
              <a:t>public static void foo(Dog d) {</a:t>
            </a:r>
          </a:p>
          <a:p>
            <a:pPr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Comic Sans MS" panose="030F0702030302020204" pitchFamily="66" charset="0"/>
              </a:rPr>
              <a:t>    </a:t>
            </a:r>
            <a:r>
              <a:rPr lang="en-US" dirty="0" err="1">
                <a:solidFill>
                  <a:schemeClr val="bg1"/>
                </a:solidFill>
                <a:latin typeface="Comic Sans MS" panose="030F0702030302020204" pitchFamily="66" charset="0"/>
              </a:rPr>
              <a:t>d.getName</a:t>
            </a:r>
            <a:r>
              <a:rPr lang="en-US" dirty="0">
                <a:solidFill>
                  <a:schemeClr val="bg1"/>
                </a:solidFill>
                <a:latin typeface="Comic Sans MS" panose="030F0702030302020204" pitchFamily="66" charset="0"/>
              </a:rPr>
              <a:t>().equals("Max"); // true</a:t>
            </a:r>
          </a:p>
          <a:p>
            <a:pPr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Comic Sans MS" panose="030F0702030302020204" pitchFamily="66" charset="0"/>
              </a:rPr>
              <a:t>    // this changes the name of d to be "</a:t>
            </a:r>
            <a:r>
              <a:rPr lang="en-US" dirty="0" err="1">
                <a:solidFill>
                  <a:schemeClr val="bg1"/>
                </a:solidFill>
                <a:latin typeface="Comic Sans MS" panose="030F0702030302020204" pitchFamily="66" charset="0"/>
              </a:rPr>
              <a:t>Fifi</a:t>
            </a:r>
            <a:r>
              <a:rPr lang="en-US" dirty="0">
                <a:solidFill>
                  <a:schemeClr val="bg1"/>
                </a:solidFill>
                <a:latin typeface="Comic Sans MS" panose="030F0702030302020204" pitchFamily="66" charset="0"/>
              </a:rPr>
              <a:t>"</a:t>
            </a:r>
          </a:p>
          <a:p>
            <a:pPr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Comic Sans MS" panose="030F0702030302020204" pitchFamily="66" charset="0"/>
              </a:rPr>
              <a:t>    </a:t>
            </a:r>
            <a:r>
              <a:rPr lang="en-US" dirty="0" err="1">
                <a:solidFill>
                  <a:schemeClr val="bg1"/>
                </a:solidFill>
                <a:latin typeface="Comic Sans MS" panose="030F0702030302020204" pitchFamily="66" charset="0"/>
              </a:rPr>
              <a:t>d.setName</a:t>
            </a:r>
            <a:r>
              <a:rPr lang="en-US" dirty="0">
                <a:solidFill>
                  <a:schemeClr val="bg1"/>
                </a:solidFill>
                <a:latin typeface="Comic Sans MS" panose="030F0702030302020204" pitchFamily="66" charset="0"/>
              </a:rPr>
              <a:t>("</a:t>
            </a:r>
            <a:r>
              <a:rPr lang="en-US" dirty="0" err="1">
                <a:solidFill>
                  <a:schemeClr val="bg1"/>
                </a:solidFill>
                <a:latin typeface="Comic Sans MS" panose="030F0702030302020204" pitchFamily="66" charset="0"/>
              </a:rPr>
              <a:t>Fifi</a:t>
            </a:r>
            <a:r>
              <a:rPr lang="en-US" dirty="0">
                <a:solidFill>
                  <a:schemeClr val="bg1"/>
                </a:solidFill>
                <a:latin typeface="Comic Sans MS" panose="030F0702030302020204" pitchFamily="66" charset="0"/>
              </a:rPr>
              <a:t>");</a:t>
            </a:r>
          </a:p>
          <a:p>
            <a:pPr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Comic Sans MS" panose="030F0702030302020204" pitchFamily="66" charset="0"/>
              </a:rPr>
              <a:t>}</a:t>
            </a:r>
            <a:endParaRPr lang="en-US" dirty="0" smtClean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pPr>
              <a:buClr>
                <a:srgbClr val="FF0000"/>
              </a:buClr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304212" y="101741"/>
            <a:ext cx="3783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Comic Sans MS" panose="030F0702030302020204" pitchFamily="66" charset="0"/>
              </a:rPr>
              <a:t>Example of passing by reference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Content Placeholder 5"/>
          <p:cNvSpPr txBox="1">
            <a:spLocks/>
          </p:cNvSpPr>
          <p:nvPr/>
        </p:nvSpPr>
        <p:spPr>
          <a:xfrm>
            <a:off x="8822497" y="731414"/>
            <a:ext cx="3081406" cy="50502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Comic Sans MS" panose="030F0702030302020204" pitchFamily="66" charset="0"/>
              </a:rPr>
              <a:t>In </a:t>
            </a:r>
            <a:r>
              <a:rPr lang="en-US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this </a:t>
            </a:r>
            <a:r>
              <a:rPr lang="en-US" dirty="0">
                <a:solidFill>
                  <a:schemeClr val="bg1"/>
                </a:solidFill>
                <a:latin typeface="Comic Sans MS" panose="030F0702030302020204" pitchFamily="66" charset="0"/>
              </a:rPr>
              <a:t>example, </a:t>
            </a:r>
            <a:r>
              <a:rPr lang="en-US" dirty="0" err="1">
                <a:solidFill>
                  <a:schemeClr val="bg1"/>
                </a:solidFill>
                <a:latin typeface="Comic Sans MS" panose="030F0702030302020204" pitchFamily="66" charset="0"/>
              </a:rPr>
              <a:t>Fifi</a:t>
            </a:r>
            <a:r>
              <a:rPr lang="en-US" dirty="0">
                <a:solidFill>
                  <a:schemeClr val="bg1"/>
                </a:solidFill>
                <a:latin typeface="Comic Sans MS" panose="030F0702030302020204" pitchFamily="66" charset="0"/>
              </a:rPr>
              <a:t> is the dog's name after call to foo(</a:t>
            </a:r>
            <a:r>
              <a:rPr lang="en-US" dirty="0" err="1">
                <a:solidFill>
                  <a:schemeClr val="bg1"/>
                </a:solidFill>
                <a:latin typeface="Comic Sans MS" panose="030F0702030302020204" pitchFamily="66" charset="0"/>
              </a:rPr>
              <a:t>aDog</a:t>
            </a:r>
            <a:r>
              <a:rPr lang="en-US" dirty="0">
                <a:solidFill>
                  <a:schemeClr val="bg1"/>
                </a:solidFill>
                <a:latin typeface="Comic Sans MS" panose="030F0702030302020204" pitchFamily="66" charset="0"/>
              </a:rPr>
              <a:t>) because the object's name was set inside of foo(...). Any operations that foo performs on d are such that, for all practical purposes, they are performed on </a:t>
            </a:r>
            <a:r>
              <a:rPr lang="en-US" dirty="0" err="1">
                <a:solidFill>
                  <a:schemeClr val="bg1"/>
                </a:solidFill>
                <a:latin typeface="Comic Sans MS" panose="030F0702030302020204" pitchFamily="66" charset="0"/>
              </a:rPr>
              <a:t>aDog</a:t>
            </a:r>
            <a:r>
              <a:rPr lang="en-US" dirty="0">
                <a:solidFill>
                  <a:schemeClr val="bg1"/>
                </a:solidFill>
                <a:latin typeface="Comic Sans MS" panose="030F0702030302020204" pitchFamily="66" charset="0"/>
              </a:rPr>
              <a:t>, but it is not possible to change the value of the variable </a:t>
            </a:r>
            <a:r>
              <a:rPr lang="en-US" dirty="0" err="1">
                <a:solidFill>
                  <a:schemeClr val="bg1"/>
                </a:solidFill>
                <a:latin typeface="Comic Sans MS" panose="030F0702030302020204" pitchFamily="66" charset="0"/>
              </a:rPr>
              <a:t>aDog</a:t>
            </a:r>
            <a:r>
              <a:rPr lang="en-US" dirty="0">
                <a:solidFill>
                  <a:schemeClr val="bg1"/>
                </a:solidFill>
                <a:latin typeface="Comic Sans MS" panose="030F0702030302020204" pitchFamily="66" charset="0"/>
              </a:rPr>
              <a:t> itself.</a:t>
            </a:r>
            <a:endParaRPr lang="en-US" dirty="0" smtClean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0609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idx="1"/>
          </p:nvPr>
        </p:nvSpPr>
        <p:spPr>
          <a:xfrm>
            <a:off x="684212" y="317939"/>
            <a:ext cx="8534400" cy="470337"/>
          </a:xfrm>
        </p:spPr>
        <p:txBody>
          <a:bodyPr anchor="t">
            <a:normAutofit lnSpcReduction="10000"/>
          </a:bodyPr>
          <a:lstStyle/>
          <a:p>
            <a:pPr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The final keyword</a:t>
            </a:r>
          </a:p>
          <a:p>
            <a:pPr>
              <a:buClr>
                <a:srgbClr val="FF0000"/>
              </a:buClr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5" name="Content Placeholder 5"/>
          <p:cNvSpPr txBox="1">
            <a:spLocks/>
          </p:cNvSpPr>
          <p:nvPr/>
        </p:nvSpPr>
        <p:spPr>
          <a:xfrm>
            <a:off x="670137" y="788276"/>
            <a:ext cx="4581471" cy="470337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What is the problem of this code?</a:t>
            </a:r>
          </a:p>
          <a:p>
            <a:pPr>
              <a:buClr>
                <a:srgbClr val="FF0000"/>
              </a:buClr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5251608" y="788276"/>
            <a:ext cx="1848781" cy="470337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FF0000"/>
              </a:buClr>
              <a:buNone/>
            </a:pPr>
            <a:r>
              <a:rPr lang="en-US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Compile error</a:t>
            </a:r>
          </a:p>
          <a:p>
            <a:pPr>
              <a:buClr>
                <a:srgbClr val="FF0000"/>
              </a:buClr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3068" y="1698853"/>
            <a:ext cx="6577079" cy="1761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992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idx="1"/>
          </p:nvPr>
        </p:nvSpPr>
        <p:spPr>
          <a:xfrm>
            <a:off x="684212" y="317939"/>
            <a:ext cx="8534400" cy="470337"/>
          </a:xfrm>
        </p:spPr>
        <p:txBody>
          <a:bodyPr anchor="t">
            <a:normAutofit lnSpcReduction="10000"/>
          </a:bodyPr>
          <a:lstStyle/>
          <a:p>
            <a:pPr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The final keyword</a:t>
            </a:r>
          </a:p>
          <a:p>
            <a:pPr>
              <a:buClr>
                <a:srgbClr val="FF0000"/>
              </a:buClr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6259" y="788276"/>
            <a:ext cx="7251617" cy="5133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59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idx="1"/>
          </p:nvPr>
        </p:nvSpPr>
        <p:spPr>
          <a:xfrm>
            <a:off x="684212" y="317939"/>
            <a:ext cx="8534400" cy="470337"/>
          </a:xfrm>
        </p:spPr>
        <p:txBody>
          <a:bodyPr anchor="t">
            <a:normAutofit lnSpcReduction="10000"/>
          </a:bodyPr>
          <a:lstStyle/>
          <a:p>
            <a:pPr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The final keyword</a:t>
            </a:r>
          </a:p>
          <a:p>
            <a:pPr>
              <a:buClr>
                <a:srgbClr val="FF0000"/>
              </a:buClr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8435" y="919267"/>
            <a:ext cx="6948931" cy="4938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529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1" y="685800"/>
            <a:ext cx="10484531" cy="1613263"/>
          </a:xfrm>
        </p:spPr>
        <p:txBody>
          <a:bodyPr anchor="t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omic Sans MS" panose="030F0702030302020204" pitchFamily="66" charset="0"/>
              </a:rPr>
              <a:t>JAVA Memory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omic Sans MS" panose="030F0702030302020204" pitchFamily="66" charset="0"/>
              </a:rPr>
              <a:t>Stack                                    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omic Sans MS" panose="030F0702030302020204" pitchFamily="66" charset="0"/>
              </a:rPr>
              <a:t>Heap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84212" y="2889069"/>
            <a:ext cx="8564292" cy="34986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omic Sans MS" panose="030F0702030302020204" pitchFamily="66" charset="0"/>
              </a:rPr>
              <a:t>Stack memory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omic Sans MS" panose="030F0702030302020204" pitchFamily="66" charset="0"/>
              </a:rPr>
              <a:t>FILO  (First In Last Out)                       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omic Sans MS" panose="030F0702030302020204" pitchFamily="66" charset="0"/>
              </a:rPr>
              <a:t>Every thread has its own stack memory, to maintain the threads data.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1746" y="2889069"/>
            <a:ext cx="1708605" cy="336804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9547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idx="1"/>
          </p:nvPr>
        </p:nvSpPr>
        <p:spPr>
          <a:xfrm>
            <a:off x="684212" y="317939"/>
            <a:ext cx="8534400" cy="2803633"/>
          </a:xfrm>
        </p:spPr>
        <p:txBody>
          <a:bodyPr anchor="t">
            <a:normAutofit/>
          </a:bodyPr>
          <a:lstStyle/>
          <a:p>
            <a:pPr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chemeClr val="bg1"/>
                </a:solidFill>
                <a:latin typeface="Comic Sans MS" panose="030F0702030302020204" pitchFamily="66" charset="0"/>
              </a:rPr>
              <a:t>Const</a:t>
            </a:r>
            <a:r>
              <a:rPr lang="en-US" sz="24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 Correctness</a:t>
            </a:r>
          </a:p>
          <a:p>
            <a:pPr lvl="1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In some languages there is keyword “</a:t>
            </a:r>
            <a:r>
              <a:rPr lang="en-US" dirty="0" err="1" smtClean="0">
                <a:solidFill>
                  <a:schemeClr val="bg1"/>
                </a:solidFill>
                <a:latin typeface="Comic Sans MS" panose="030F0702030302020204" pitchFamily="66" charset="0"/>
              </a:rPr>
              <a:t>const</a:t>
            </a:r>
            <a:r>
              <a:rPr lang="en-US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” and you can not change objects internal </a:t>
            </a:r>
            <a:r>
              <a:rPr lang="en-US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fields as well, </a:t>
            </a:r>
            <a:r>
              <a:rPr lang="en-US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this is called </a:t>
            </a:r>
            <a:r>
              <a:rPr lang="en-US" dirty="0" err="1" smtClean="0">
                <a:solidFill>
                  <a:schemeClr val="bg1"/>
                </a:solidFill>
                <a:latin typeface="Comic Sans MS" panose="030F0702030302020204" pitchFamily="66" charset="0"/>
              </a:rPr>
              <a:t>Const</a:t>
            </a:r>
            <a:r>
              <a:rPr lang="en-US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 Correctness.</a:t>
            </a:r>
          </a:p>
          <a:p>
            <a:pPr lvl="1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In Java this is not supported and developers must care where a method accepts object as parameter.</a:t>
            </a:r>
          </a:p>
          <a:p>
            <a:pPr lvl="1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In Java the only thing that cannot be changed is the reference that is pointing to the object in heap.</a:t>
            </a:r>
            <a:endParaRPr lang="en-US" dirty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pPr marL="457200" lvl="1" indent="0">
              <a:buClr>
                <a:srgbClr val="FF0000"/>
              </a:buClr>
              <a:buNone/>
            </a:pPr>
            <a:endParaRPr lang="en-US" dirty="0" smtClean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363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idx="1"/>
          </p:nvPr>
        </p:nvSpPr>
        <p:spPr>
          <a:xfrm>
            <a:off x="262760" y="0"/>
            <a:ext cx="5559972" cy="6766560"/>
          </a:xfrm>
        </p:spPr>
        <p:txBody>
          <a:bodyPr anchor="t">
            <a:noAutofit/>
          </a:bodyPr>
          <a:lstStyle/>
          <a:p>
            <a:pPr marL="0" indent="0">
              <a:buClr>
                <a:srgbClr val="FF0000"/>
              </a:buClr>
              <a:buNone/>
            </a:pPr>
            <a:r>
              <a:rPr lang="en-US" sz="14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public </a:t>
            </a:r>
            <a:r>
              <a:rPr lang="en-US" sz="1400" dirty="0">
                <a:solidFill>
                  <a:schemeClr val="bg1"/>
                </a:solidFill>
                <a:latin typeface="Comic Sans MS" panose="030F0702030302020204" pitchFamily="66" charset="0"/>
              </a:rPr>
              <a:t>class Main </a:t>
            </a:r>
            <a:r>
              <a:rPr lang="en-US" sz="14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{</a:t>
            </a:r>
            <a:endParaRPr lang="en-US" sz="1400" dirty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pPr marL="0" indent="0">
              <a:buClr>
                <a:srgbClr val="FF0000"/>
              </a:buClr>
              <a:buNone/>
            </a:pPr>
            <a:r>
              <a:rPr lang="en-US" sz="1400" dirty="0">
                <a:solidFill>
                  <a:schemeClr val="bg1"/>
                </a:solidFill>
                <a:latin typeface="Comic Sans MS" panose="030F0702030302020204" pitchFamily="66" charset="0"/>
              </a:rPr>
              <a:t>	public static void main(String </a:t>
            </a:r>
            <a:r>
              <a:rPr lang="en-US" sz="1400" dirty="0" err="1">
                <a:solidFill>
                  <a:schemeClr val="bg1"/>
                </a:solidFill>
                <a:latin typeface="Comic Sans MS" panose="030F0702030302020204" pitchFamily="66" charset="0"/>
              </a:rPr>
              <a:t>args</a:t>
            </a:r>
            <a:r>
              <a:rPr lang="en-US" sz="1400" dirty="0">
                <a:solidFill>
                  <a:schemeClr val="bg1"/>
                </a:solidFill>
                <a:latin typeface="Comic Sans MS" panose="030F0702030302020204" pitchFamily="66" charset="0"/>
              </a:rPr>
              <a:t>[]) {</a:t>
            </a:r>
          </a:p>
          <a:p>
            <a:pPr marL="0" indent="0">
              <a:buClr>
                <a:srgbClr val="FF0000"/>
              </a:buClr>
              <a:buNone/>
            </a:pPr>
            <a:r>
              <a:rPr lang="en-US" sz="1400" dirty="0">
                <a:solidFill>
                  <a:schemeClr val="bg1"/>
                </a:solidFill>
                <a:latin typeface="Comic Sans MS" panose="030F0702030302020204" pitchFamily="66" charset="0"/>
              </a:rPr>
              <a:t>		</a:t>
            </a:r>
            <a:r>
              <a:rPr lang="en-US" sz="14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new </a:t>
            </a:r>
            <a:r>
              <a:rPr lang="en-US" sz="1400" dirty="0">
                <a:solidFill>
                  <a:schemeClr val="bg1"/>
                </a:solidFill>
                <a:latin typeface="Comic Sans MS" panose="030F0702030302020204" pitchFamily="66" charset="0"/>
              </a:rPr>
              <a:t>Main</a:t>
            </a:r>
            <a:r>
              <a:rPr lang="en-US" sz="14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().</a:t>
            </a:r>
            <a:r>
              <a:rPr lang="en-US" sz="1400" dirty="0">
                <a:solidFill>
                  <a:schemeClr val="bg1"/>
                </a:solidFill>
                <a:latin typeface="Comic Sans MS" panose="030F0702030302020204" pitchFamily="66" charset="0"/>
              </a:rPr>
              <a:t>start();</a:t>
            </a:r>
          </a:p>
          <a:p>
            <a:pPr marL="0" indent="0">
              <a:buClr>
                <a:srgbClr val="FF0000"/>
              </a:buClr>
              <a:buNone/>
            </a:pPr>
            <a:r>
              <a:rPr lang="en-US" sz="1400" dirty="0">
                <a:solidFill>
                  <a:schemeClr val="bg1"/>
                </a:solidFill>
                <a:latin typeface="Comic Sans MS" panose="030F0702030302020204" pitchFamily="66" charset="0"/>
              </a:rPr>
              <a:t>	</a:t>
            </a:r>
            <a:r>
              <a:rPr lang="en-US" sz="14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}</a:t>
            </a:r>
            <a:endParaRPr lang="en-US" sz="1400" dirty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pPr marL="0" indent="0">
              <a:buClr>
                <a:srgbClr val="FF0000"/>
              </a:buClr>
              <a:buNone/>
            </a:pPr>
            <a:r>
              <a:rPr lang="en-US" sz="1400" dirty="0">
                <a:solidFill>
                  <a:schemeClr val="bg1"/>
                </a:solidFill>
                <a:latin typeface="Comic Sans MS" panose="030F0702030302020204" pitchFamily="66" charset="0"/>
              </a:rPr>
              <a:t>	public void start() {</a:t>
            </a:r>
          </a:p>
          <a:p>
            <a:pPr marL="0" indent="0">
              <a:buClr>
                <a:srgbClr val="FF0000"/>
              </a:buClr>
              <a:buNone/>
            </a:pPr>
            <a:r>
              <a:rPr lang="en-US" sz="1400" dirty="0">
                <a:solidFill>
                  <a:schemeClr val="bg1"/>
                </a:solidFill>
                <a:latin typeface="Comic Sans MS" panose="030F0702030302020204" pitchFamily="66" charset="0"/>
              </a:rPr>
              <a:t>		String last = "Z";</a:t>
            </a:r>
          </a:p>
          <a:p>
            <a:pPr marL="0" indent="0">
              <a:buClr>
                <a:srgbClr val="FF0000"/>
              </a:buClr>
              <a:buNone/>
            </a:pPr>
            <a:r>
              <a:rPr lang="en-US" sz="1400" dirty="0">
                <a:solidFill>
                  <a:schemeClr val="bg1"/>
                </a:solidFill>
                <a:latin typeface="Comic Sans MS" panose="030F0702030302020204" pitchFamily="66" charset="0"/>
              </a:rPr>
              <a:t>		Container </a:t>
            </a:r>
            <a:r>
              <a:rPr lang="en-US" sz="1400" dirty="0" err="1">
                <a:solidFill>
                  <a:schemeClr val="bg1"/>
                </a:solidFill>
                <a:latin typeface="Comic Sans MS" panose="030F0702030302020204" pitchFamily="66" charset="0"/>
              </a:rPr>
              <a:t>container</a:t>
            </a:r>
            <a:r>
              <a:rPr lang="en-US" sz="1400" dirty="0">
                <a:solidFill>
                  <a:schemeClr val="bg1"/>
                </a:solidFill>
                <a:latin typeface="Comic Sans MS" panose="030F0702030302020204" pitchFamily="66" charset="0"/>
              </a:rPr>
              <a:t> = new Container();</a:t>
            </a:r>
          </a:p>
          <a:p>
            <a:pPr marL="0" indent="0">
              <a:buClr>
                <a:srgbClr val="FF0000"/>
              </a:buClr>
              <a:buNone/>
            </a:pPr>
            <a:r>
              <a:rPr lang="en-US" sz="1400" dirty="0">
                <a:solidFill>
                  <a:schemeClr val="bg1"/>
                </a:solidFill>
                <a:latin typeface="Comic Sans MS" panose="030F0702030302020204" pitchFamily="66" charset="0"/>
              </a:rPr>
              <a:t>		</a:t>
            </a:r>
            <a:r>
              <a:rPr lang="en-US" sz="1400" dirty="0" err="1">
                <a:solidFill>
                  <a:schemeClr val="bg1"/>
                </a:solidFill>
                <a:latin typeface="Comic Sans MS" panose="030F0702030302020204" pitchFamily="66" charset="0"/>
              </a:rPr>
              <a:t>container.setInitial</a:t>
            </a:r>
            <a:r>
              <a:rPr lang="en-US" sz="1400" dirty="0">
                <a:solidFill>
                  <a:schemeClr val="bg1"/>
                </a:solidFill>
                <a:latin typeface="Comic Sans MS" panose="030F0702030302020204" pitchFamily="66" charset="0"/>
              </a:rPr>
              <a:t>("C");</a:t>
            </a:r>
          </a:p>
          <a:p>
            <a:pPr marL="0" indent="0">
              <a:buClr>
                <a:srgbClr val="FF0000"/>
              </a:buClr>
              <a:buNone/>
            </a:pPr>
            <a:r>
              <a:rPr lang="en-US" sz="1400" dirty="0">
                <a:solidFill>
                  <a:schemeClr val="bg1"/>
                </a:solidFill>
                <a:latin typeface="Comic Sans MS" panose="030F0702030302020204" pitchFamily="66" charset="0"/>
              </a:rPr>
              <a:t>		another(</a:t>
            </a:r>
            <a:r>
              <a:rPr lang="en-US" sz="1400" dirty="0" err="1">
                <a:solidFill>
                  <a:schemeClr val="bg1"/>
                </a:solidFill>
                <a:latin typeface="Comic Sans MS" panose="030F0702030302020204" pitchFamily="66" charset="0"/>
              </a:rPr>
              <a:t>container,last</a:t>
            </a:r>
            <a:r>
              <a:rPr lang="en-US" sz="1400" dirty="0">
                <a:solidFill>
                  <a:schemeClr val="bg1"/>
                </a:solidFill>
                <a:latin typeface="Comic Sans MS" panose="030F0702030302020204" pitchFamily="66" charset="0"/>
              </a:rPr>
              <a:t>);</a:t>
            </a:r>
          </a:p>
          <a:p>
            <a:pPr marL="0" indent="0">
              <a:buClr>
                <a:srgbClr val="FF0000"/>
              </a:buClr>
              <a:buNone/>
            </a:pPr>
            <a:r>
              <a:rPr lang="en-US" sz="1400" dirty="0">
                <a:solidFill>
                  <a:schemeClr val="bg1"/>
                </a:solidFill>
                <a:latin typeface="Comic Sans MS" panose="030F0702030302020204" pitchFamily="66" charset="0"/>
              </a:rPr>
              <a:t>		</a:t>
            </a:r>
            <a:r>
              <a:rPr lang="en-US" sz="1400" dirty="0" err="1">
                <a:solidFill>
                  <a:schemeClr val="bg1"/>
                </a:solidFill>
                <a:latin typeface="Comic Sans MS" panose="030F0702030302020204" pitchFamily="66" charset="0"/>
              </a:rPr>
              <a:t>System.out.print</a:t>
            </a:r>
            <a:r>
              <a:rPr lang="en-US" sz="1400" dirty="0">
                <a:solidFill>
                  <a:schemeClr val="bg1"/>
                </a:solidFill>
                <a:latin typeface="Comic Sans MS" panose="030F0702030302020204" pitchFamily="66" charset="0"/>
              </a:rPr>
              <a:t>(</a:t>
            </a:r>
            <a:r>
              <a:rPr lang="en-US" sz="1400" dirty="0" err="1">
                <a:solidFill>
                  <a:schemeClr val="bg1"/>
                </a:solidFill>
                <a:latin typeface="Comic Sans MS" panose="030F0702030302020204" pitchFamily="66" charset="0"/>
              </a:rPr>
              <a:t>container.getInitial</a:t>
            </a:r>
            <a:r>
              <a:rPr lang="en-US" sz="1400" dirty="0">
                <a:solidFill>
                  <a:schemeClr val="bg1"/>
                </a:solidFill>
                <a:latin typeface="Comic Sans MS" panose="030F0702030302020204" pitchFamily="66" charset="0"/>
              </a:rPr>
              <a:t>());</a:t>
            </a:r>
          </a:p>
          <a:p>
            <a:pPr marL="0" indent="0">
              <a:buClr>
                <a:srgbClr val="FF0000"/>
              </a:buClr>
              <a:buNone/>
            </a:pPr>
            <a:r>
              <a:rPr lang="en-US" sz="1400" dirty="0">
                <a:solidFill>
                  <a:schemeClr val="bg1"/>
                </a:solidFill>
                <a:latin typeface="Comic Sans MS" panose="030F0702030302020204" pitchFamily="66" charset="0"/>
              </a:rPr>
              <a:t>	</a:t>
            </a:r>
            <a:r>
              <a:rPr lang="en-US" sz="14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}</a:t>
            </a:r>
            <a:endParaRPr lang="en-US" sz="1400" dirty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pPr marL="0" indent="0">
              <a:buClr>
                <a:srgbClr val="FF0000"/>
              </a:buClr>
              <a:buNone/>
            </a:pPr>
            <a:r>
              <a:rPr lang="en-US" sz="1400" dirty="0">
                <a:solidFill>
                  <a:schemeClr val="bg1"/>
                </a:solidFill>
                <a:latin typeface="Comic Sans MS" panose="030F0702030302020204" pitchFamily="66" charset="0"/>
              </a:rPr>
              <a:t>	public void another(Container </a:t>
            </a:r>
            <a:r>
              <a:rPr lang="en-US" sz="1400" dirty="0" err="1">
                <a:solidFill>
                  <a:schemeClr val="bg1"/>
                </a:solidFill>
                <a:latin typeface="Comic Sans MS" panose="030F0702030302020204" pitchFamily="66" charset="0"/>
              </a:rPr>
              <a:t>initialHolder</a:t>
            </a:r>
            <a:r>
              <a:rPr lang="en-US" sz="1400" dirty="0">
                <a:solidFill>
                  <a:schemeClr val="bg1"/>
                </a:solidFill>
                <a:latin typeface="Comic Sans MS" panose="030F0702030302020204" pitchFamily="66" charset="0"/>
              </a:rPr>
              <a:t>, String </a:t>
            </a:r>
            <a:r>
              <a:rPr lang="en-US" sz="1400" dirty="0" err="1">
                <a:solidFill>
                  <a:schemeClr val="bg1"/>
                </a:solidFill>
                <a:latin typeface="Comic Sans MS" panose="030F0702030302020204" pitchFamily="66" charset="0"/>
              </a:rPr>
              <a:t>newInitial</a:t>
            </a:r>
            <a:r>
              <a:rPr lang="en-US" sz="1400" dirty="0">
                <a:solidFill>
                  <a:schemeClr val="bg1"/>
                </a:solidFill>
                <a:latin typeface="Comic Sans MS" panose="030F0702030302020204" pitchFamily="66" charset="0"/>
              </a:rPr>
              <a:t>) {</a:t>
            </a:r>
          </a:p>
          <a:p>
            <a:pPr marL="0" indent="0">
              <a:buClr>
                <a:srgbClr val="FF0000"/>
              </a:buClr>
              <a:buNone/>
            </a:pPr>
            <a:r>
              <a:rPr lang="en-US" sz="1400" dirty="0">
                <a:solidFill>
                  <a:schemeClr val="bg1"/>
                </a:solidFill>
                <a:latin typeface="Comic Sans MS" panose="030F0702030302020204" pitchFamily="66" charset="0"/>
              </a:rPr>
              <a:t>		</a:t>
            </a:r>
            <a:r>
              <a:rPr lang="en-US" sz="1400" dirty="0" err="1">
                <a:solidFill>
                  <a:schemeClr val="bg1"/>
                </a:solidFill>
                <a:latin typeface="Comic Sans MS" panose="030F0702030302020204" pitchFamily="66" charset="0"/>
              </a:rPr>
              <a:t>newInitial.toLowerCase</a:t>
            </a:r>
            <a:r>
              <a:rPr lang="en-US" sz="1400" dirty="0">
                <a:solidFill>
                  <a:schemeClr val="bg1"/>
                </a:solidFill>
                <a:latin typeface="Comic Sans MS" panose="030F0702030302020204" pitchFamily="66" charset="0"/>
              </a:rPr>
              <a:t>();</a:t>
            </a:r>
          </a:p>
          <a:p>
            <a:pPr marL="0" indent="0">
              <a:buClr>
                <a:srgbClr val="FF0000"/>
              </a:buClr>
              <a:buNone/>
            </a:pPr>
            <a:r>
              <a:rPr lang="en-US" sz="1400" dirty="0">
                <a:solidFill>
                  <a:schemeClr val="bg1"/>
                </a:solidFill>
                <a:latin typeface="Comic Sans MS" panose="030F0702030302020204" pitchFamily="66" charset="0"/>
              </a:rPr>
              <a:t>		</a:t>
            </a:r>
            <a:r>
              <a:rPr lang="en-US" sz="1400" dirty="0" err="1">
                <a:solidFill>
                  <a:schemeClr val="bg1"/>
                </a:solidFill>
                <a:latin typeface="Comic Sans MS" panose="030F0702030302020204" pitchFamily="66" charset="0"/>
              </a:rPr>
              <a:t>initialHolder.setInitial</a:t>
            </a:r>
            <a:r>
              <a:rPr lang="en-US" sz="1400" dirty="0">
                <a:solidFill>
                  <a:schemeClr val="bg1"/>
                </a:solidFill>
                <a:latin typeface="Comic Sans MS" panose="030F0702030302020204" pitchFamily="66" charset="0"/>
              </a:rPr>
              <a:t>("B");</a:t>
            </a:r>
          </a:p>
          <a:p>
            <a:pPr marL="0" indent="0">
              <a:buClr>
                <a:srgbClr val="FF0000"/>
              </a:buClr>
              <a:buNone/>
            </a:pPr>
            <a:r>
              <a:rPr lang="en-US" sz="1400" dirty="0">
                <a:solidFill>
                  <a:schemeClr val="bg1"/>
                </a:solidFill>
                <a:latin typeface="Comic Sans MS" panose="030F0702030302020204" pitchFamily="66" charset="0"/>
              </a:rPr>
              <a:t>		Container initial2 = new Container();</a:t>
            </a:r>
          </a:p>
          <a:p>
            <a:pPr marL="0" indent="0">
              <a:buClr>
                <a:srgbClr val="FF0000"/>
              </a:buClr>
              <a:buNone/>
            </a:pPr>
            <a:r>
              <a:rPr lang="en-US" sz="1400" dirty="0">
                <a:solidFill>
                  <a:schemeClr val="bg1"/>
                </a:solidFill>
                <a:latin typeface="Comic Sans MS" panose="030F0702030302020204" pitchFamily="66" charset="0"/>
              </a:rPr>
              <a:t>		</a:t>
            </a:r>
            <a:r>
              <a:rPr lang="en-US" sz="1400" dirty="0" err="1">
                <a:solidFill>
                  <a:schemeClr val="bg1"/>
                </a:solidFill>
                <a:latin typeface="Comic Sans MS" panose="030F0702030302020204" pitchFamily="66" charset="0"/>
              </a:rPr>
              <a:t>initialHolder</a:t>
            </a:r>
            <a:r>
              <a:rPr lang="en-US" sz="1400" dirty="0">
                <a:solidFill>
                  <a:schemeClr val="bg1"/>
                </a:solidFill>
                <a:latin typeface="Comic Sans MS" panose="030F0702030302020204" pitchFamily="66" charset="0"/>
              </a:rPr>
              <a:t>=initial2;</a:t>
            </a:r>
          </a:p>
          <a:p>
            <a:pPr marL="0" indent="0">
              <a:buClr>
                <a:srgbClr val="FF0000"/>
              </a:buClr>
              <a:buNone/>
            </a:pPr>
            <a:r>
              <a:rPr lang="en-US" sz="1400" dirty="0">
                <a:solidFill>
                  <a:schemeClr val="bg1"/>
                </a:solidFill>
                <a:latin typeface="Comic Sans MS" panose="030F0702030302020204" pitchFamily="66" charset="0"/>
              </a:rPr>
              <a:t>		</a:t>
            </a:r>
            <a:r>
              <a:rPr lang="en-US" sz="1400" dirty="0" err="1">
                <a:solidFill>
                  <a:schemeClr val="bg1"/>
                </a:solidFill>
                <a:latin typeface="Comic Sans MS" panose="030F0702030302020204" pitchFamily="66" charset="0"/>
              </a:rPr>
              <a:t>System.out.print</a:t>
            </a:r>
            <a:r>
              <a:rPr lang="en-US" sz="1400" dirty="0">
                <a:solidFill>
                  <a:schemeClr val="bg1"/>
                </a:solidFill>
                <a:latin typeface="Comic Sans MS" panose="030F0702030302020204" pitchFamily="66" charset="0"/>
              </a:rPr>
              <a:t>(</a:t>
            </a:r>
            <a:r>
              <a:rPr lang="en-US" sz="1400" dirty="0" err="1">
                <a:solidFill>
                  <a:schemeClr val="bg1"/>
                </a:solidFill>
                <a:latin typeface="Comic Sans MS" panose="030F0702030302020204" pitchFamily="66" charset="0"/>
              </a:rPr>
              <a:t>initialHolder.getInitial</a:t>
            </a:r>
            <a:r>
              <a:rPr lang="en-US" sz="1400" dirty="0">
                <a:solidFill>
                  <a:schemeClr val="bg1"/>
                </a:solidFill>
                <a:latin typeface="Comic Sans MS" panose="030F0702030302020204" pitchFamily="66" charset="0"/>
              </a:rPr>
              <a:t>());</a:t>
            </a:r>
          </a:p>
          <a:p>
            <a:pPr marL="0" indent="0">
              <a:buClr>
                <a:srgbClr val="FF0000"/>
              </a:buClr>
              <a:buNone/>
            </a:pPr>
            <a:r>
              <a:rPr lang="en-US" sz="1400" dirty="0">
                <a:solidFill>
                  <a:schemeClr val="bg1"/>
                </a:solidFill>
                <a:latin typeface="Comic Sans MS" panose="030F0702030302020204" pitchFamily="66" charset="0"/>
              </a:rPr>
              <a:t>		</a:t>
            </a:r>
            <a:r>
              <a:rPr lang="en-US" sz="1400" dirty="0" err="1">
                <a:solidFill>
                  <a:schemeClr val="bg1"/>
                </a:solidFill>
                <a:latin typeface="Comic Sans MS" panose="030F0702030302020204" pitchFamily="66" charset="0"/>
              </a:rPr>
              <a:t>System.out.print</a:t>
            </a:r>
            <a:r>
              <a:rPr lang="en-US" sz="1400" dirty="0">
                <a:solidFill>
                  <a:schemeClr val="bg1"/>
                </a:solidFill>
                <a:latin typeface="Comic Sans MS" panose="030F0702030302020204" pitchFamily="66" charset="0"/>
              </a:rPr>
              <a:t>(</a:t>
            </a:r>
            <a:r>
              <a:rPr lang="en-US" sz="1400" dirty="0" err="1">
                <a:solidFill>
                  <a:schemeClr val="bg1"/>
                </a:solidFill>
                <a:latin typeface="Comic Sans MS" panose="030F0702030302020204" pitchFamily="66" charset="0"/>
              </a:rPr>
              <a:t>newInitial</a:t>
            </a:r>
            <a:r>
              <a:rPr lang="en-US" sz="1400" dirty="0">
                <a:solidFill>
                  <a:schemeClr val="bg1"/>
                </a:solidFill>
                <a:latin typeface="Comic Sans MS" panose="030F0702030302020204" pitchFamily="66" charset="0"/>
              </a:rPr>
              <a:t>);</a:t>
            </a:r>
          </a:p>
          <a:p>
            <a:pPr marL="0" indent="0">
              <a:buClr>
                <a:srgbClr val="FF0000"/>
              </a:buClr>
              <a:buNone/>
            </a:pPr>
            <a:r>
              <a:rPr lang="en-US" sz="1400" dirty="0">
                <a:solidFill>
                  <a:schemeClr val="bg1"/>
                </a:solidFill>
                <a:latin typeface="Comic Sans MS" panose="030F0702030302020204" pitchFamily="66" charset="0"/>
              </a:rPr>
              <a:t>	</a:t>
            </a:r>
            <a:r>
              <a:rPr lang="en-US" sz="14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}}</a:t>
            </a:r>
            <a:endParaRPr lang="en-US" sz="1400" dirty="0" smtClean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5" name="Content Placeholder 5"/>
          <p:cNvSpPr txBox="1">
            <a:spLocks/>
          </p:cNvSpPr>
          <p:nvPr/>
        </p:nvSpPr>
        <p:spPr>
          <a:xfrm>
            <a:off x="5976171" y="522890"/>
            <a:ext cx="5101732" cy="593046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1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public class Container {</a:t>
            </a:r>
          </a:p>
          <a:p>
            <a:pPr lvl="1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	private String initial = "A";</a:t>
            </a:r>
          </a:p>
          <a:p>
            <a:pPr lvl="1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	</a:t>
            </a:r>
          </a:p>
          <a:p>
            <a:pPr lvl="1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	public String </a:t>
            </a:r>
            <a:r>
              <a:rPr lang="en-US" sz="1600" dirty="0" err="1" smtClean="0">
                <a:solidFill>
                  <a:schemeClr val="bg1"/>
                </a:solidFill>
                <a:latin typeface="Comic Sans MS" panose="030F0702030302020204" pitchFamily="66" charset="0"/>
              </a:rPr>
              <a:t>getInitial</a:t>
            </a:r>
            <a:r>
              <a:rPr lang="en-US" sz="16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() {</a:t>
            </a:r>
          </a:p>
          <a:p>
            <a:pPr lvl="1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		return initial;</a:t>
            </a:r>
          </a:p>
          <a:p>
            <a:pPr lvl="1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	</a:t>
            </a:r>
            <a:r>
              <a:rPr lang="en-US" sz="16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}</a:t>
            </a:r>
          </a:p>
          <a:p>
            <a:pPr lvl="1">
              <a:buClr>
                <a:srgbClr val="FF0000"/>
              </a:buClr>
              <a:buFont typeface="Arial" panose="020B0604020202020204" pitchFamily="34" charset="0"/>
              <a:buChar char="•"/>
            </a:pPr>
            <a:endParaRPr lang="en-US" sz="1600" dirty="0" smtClean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pPr lvl="1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	public void </a:t>
            </a:r>
            <a:r>
              <a:rPr lang="en-US" sz="1600" dirty="0" err="1" smtClean="0">
                <a:solidFill>
                  <a:schemeClr val="bg1"/>
                </a:solidFill>
                <a:latin typeface="Comic Sans MS" panose="030F0702030302020204" pitchFamily="66" charset="0"/>
              </a:rPr>
              <a:t>setInitial</a:t>
            </a:r>
            <a:r>
              <a:rPr lang="en-US" sz="16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(String initial) {</a:t>
            </a:r>
          </a:p>
          <a:p>
            <a:pPr lvl="1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		</a:t>
            </a:r>
            <a:r>
              <a:rPr lang="en-US" sz="1600" dirty="0" err="1" smtClean="0">
                <a:solidFill>
                  <a:schemeClr val="bg1"/>
                </a:solidFill>
                <a:latin typeface="Comic Sans MS" panose="030F0702030302020204" pitchFamily="66" charset="0"/>
              </a:rPr>
              <a:t>this.initial</a:t>
            </a:r>
            <a:r>
              <a:rPr lang="en-US" sz="16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 = initial;</a:t>
            </a:r>
          </a:p>
          <a:p>
            <a:pPr lvl="1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	}</a:t>
            </a:r>
          </a:p>
          <a:p>
            <a:pPr lvl="1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2986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2622" y="829491"/>
            <a:ext cx="8586019" cy="5009606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501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3528" y="809899"/>
            <a:ext cx="9066744" cy="4937758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086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5660" y="788535"/>
            <a:ext cx="9324887" cy="5024435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533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045" y="685800"/>
            <a:ext cx="9048997" cy="4976949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619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12" y="973183"/>
            <a:ext cx="9493051" cy="489204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9067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8537" y="899460"/>
            <a:ext cx="8925089" cy="4924187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829435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1798</TotalTime>
  <Words>750</Words>
  <Application>Microsoft Office PowerPoint</Application>
  <PresentationFormat>Widescreen</PresentationFormat>
  <Paragraphs>148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Century Gothic</vt:lpstr>
      <vt:lpstr>Comic Sans MS</vt:lpstr>
      <vt:lpstr>Wingdings 3</vt:lpstr>
      <vt:lpstr>Slice</vt:lpstr>
      <vt:lpstr>JAVA MEMORY MANAGEMENT          Part 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Badamchi,Davoud</dc:creator>
  <cp:lastModifiedBy>Badamchi,Davoud</cp:lastModifiedBy>
  <cp:revision>27</cp:revision>
  <dcterms:created xsi:type="dcterms:W3CDTF">2019-07-20T06:24:36Z</dcterms:created>
  <dcterms:modified xsi:type="dcterms:W3CDTF">2019-07-22T03:37:07Z</dcterms:modified>
</cp:coreProperties>
</file>