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1"/>
  </p:sldMasterIdLst>
  <p:notesMasterIdLst>
    <p:notesMasterId r:id="rId17"/>
  </p:notesMasterIdLst>
  <p:sldIdLst>
    <p:sldId id="256" r:id="rId2"/>
    <p:sldId id="257" r:id="rId3"/>
    <p:sldId id="260" r:id="rId4"/>
    <p:sldId id="263" r:id="rId5"/>
    <p:sldId id="262" r:id="rId6"/>
    <p:sldId id="264" r:id="rId7"/>
    <p:sldId id="265" r:id="rId8"/>
    <p:sldId id="266" r:id="rId9"/>
    <p:sldId id="267" r:id="rId10"/>
    <p:sldId id="268" r:id="rId11"/>
    <p:sldId id="269" r:id="rId12"/>
    <p:sldId id="270" r:id="rId13"/>
    <p:sldId id="271" r:id="rId14"/>
    <p:sldId id="27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damchi,Davoud" initials="B" lastIdx="1" clrIdx="0">
    <p:extLst>
      <p:ext uri="{19B8F6BF-5375-455C-9EA6-DF929625EA0E}">
        <p15:presenceInfo xmlns:p15="http://schemas.microsoft.com/office/powerpoint/2012/main" userId="S-1-5-21-3627855158-3903017207-3164146234-45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7T12:43:58.614" idx="1">
    <p:pos x="24" y="10"/>
    <p:text>One opportunity created by an omnipresent network is online software distribution. Java takes advantage of this opportunity by enabling the transmission of binary code in small pieces across networks. This capability can make Java programs easier and cheaper to deliver than programs that are not network- mobile. It can also simplify version control. Because the most recent version of a Java program can be delivered on-demand across a network, you needn't worry about what version your end-users are running. They will always get the most recent version each time they use your program.</p:text>
    <p:extLst>
      <p:ext uri="{C676402C-5697-4E1C-873F-D02D1690AC5C}">
        <p15:threadingInfo xmlns:p15="http://schemas.microsoft.com/office/powerpoint/2012/main" timeZoneBias="-27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A31C1-70F7-4256-9AD3-AD5DEEC6D3FA}"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8C17C-04EC-458D-82DA-DDDED13A17B5}" type="slidenum">
              <a:rPr lang="en-US" smtClean="0"/>
              <a:t>‹#›</a:t>
            </a:fld>
            <a:endParaRPr lang="en-US"/>
          </a:p>
        </p:txBody>
      </p:sp>
    </p:spTree>
    <p:extLst>
      <p:ext uri="{BB962C8B-B14F-4D97-AF65-F5344CB8AC3E}">
        <p14:creationId xmlns:p14="http://schemas.microsoft.com/office/powerpoint/2010/main" val="3676294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051751-9E65-46DF-B797-648283C70B0F}" type="datetime1">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123548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FA0F14-413F-4C8D-91B9-F7CCEE3D707C}" type="datetime1">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28023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8D809E-2EF6-4A33-AEED-1A3163C3A917}" type="datetime1">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26202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FCD5AA-F6A5-4CE8-B61C-8C0F6AD154E3}" type="datetime1">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CD5D-A6B2-491B-A44A-45D05B81FD5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0108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10792-6A53-4131-99E3-1AEFCC99FCD6}" type="datetime1">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3426359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22F7BC1-F5FC-4755-BDBA-1F67FE3F4B85}" type="datetime1">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2100572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2522563-8C8F-44D2-9783-653D9FFC0BFD}" type="datetime1">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1327117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48CDC-D177-4E33-8F07-F75A0F129CBB}" type="datetime1">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1305454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7D83F9-69BE-491F-872D-8F4DD4031121}" type="datetime1">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395372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F833F2-652D-4A38-A742-CF4428560BB8}" type="datetime1">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107815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212ED9-5F35-4237-A1CA-38655B92007D}" type="datetime1">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93466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744173-25FC-4D7E-B943-2008647909BB}" type="datetime1">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355525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9B816F-3C7A-4BD1-A3A7-5AFE140BF84A}" type="datetime1">
              <a:rPr lang="en-US" smtClean="0"/>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59091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F7003D-74FD-403D-ABE6-48CC3C028D9B}" type="datetime1">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284050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518D2-72B8-4DFD-BC4C-FC821473E895}" type="datetime1">
              <a:rPr lang="en-US" smtClean="0"/>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124887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DFBAFF-BB55-48AA-861A-6ECC81C5F52E}" type="datetime1">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408196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22C7AE-D1FC-4EEC-A6AE-0FDEC75C7951}" type="datetime1">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CD5D-A6B2-491B-A44A-45D05B81FD51}" type="slidenum">
              <a:rPr lang="en-US" smtClean="0"/>
              <a:t>‹#›</a:t>
            </a:fld>
            <a:endParaRPr lang="en-US"/>
          </a:p>
        </p:txBody>
      </p:sp>
    </p:spTree>
    <p:extLst>
      <p:ext uri="{BB962C8B-B14F-4D97-AF65-F5344CB8AC3E}">
        <p14:creationId xmlns:p14="http://schemas.microsoft.com/office/powerpoint/2010/main" val="9501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AB0CA3-10CF-40D6-84EB-A20473B34A07}" type="datetime1">
              <a:rPr lang="en-US" smtClean="0"/>
              <a:t>7/28/2019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413CD5D-A6B2-491B-A44A-45D05B81FD51}" type="slidenum">
              <a:rPr lang="en-US" smtClean="0"/>
              <a:t>‹#›</a:t>
            </a:fld>
            <a:endParaRPr lang="en-US"/>
          </a:p>
        </p:txBody>
      </p:sp>
    </p:spTree>
    <p:extLst>
      <p:ext uri="{BB962C8B-B14F-4D97-AF65-F5344CB8AC3E}">
        <p14:creationId xmlns:p14="http://schemas.microsoft.com/office/powerpoint/2010/main" val="305110927"/>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800" dirty="0" smtClean="0">
                <a:latin typeface="Comic Sans MS" panose="030F0702030302020204" pitchFamily="66" charset="0"/>
              </a:rPr>
              <a:t>JAVA </a:t>
            </a:r>
            <a:r>
              <a:rPr lang="en-US" dirty="0" smtClean="0">
                <a:latin typeface="Comic Sans MS" panose="030F0702030302020204" pitchFamily="66" charset="0"/>
              </a:rPr>
              <a:t>ARCHITECTUTE</a:t>
            </a:r>
            <a:r>
              <a:rPr lang="en-US" sz="4800" dirty="0" smtClean="0">
                <a:latin typeface="Comic Sans MS" panose="030F0702030302020204" pitchFamily="66" charset="0"/>
              </a:rPr>
              <a:t/>
            </a:r>
            <a:br>
              <a:rPr lang="en-US" sz="4800" dirty="0" smtClean="0">
                <a:latin typeface="Comic Sans MS" panose="030F0702030302020204" pitchFamily="66" charset="0"/>
              </a:rPr>
            </a:br>
            <a:r>
              <a:rPr lang="en-US" sz="4800" dirty="0" smtClean="0">
                <a:latin typeface="Comic Sans MS" panose="030F0702030302020204" pitchFamily="66" charset="0"/>
              </a:rPr>
              <a:t>Part-1</a:t>
            </a:r>
            <a:endParaRPr lang="en-US" sz="4800" dirty="0">
              <a:latin typeface="Comic Sans MS" panose="030F0702030302020204" pitchFamily="66" charset="0"/>
            </a:endParaRPr>
          </a:p>
        </p:txBody>
      </p:sp>
      <p:sp>
        <p:nvSpPr>
          <p:cNvPr id="3" name="Subtitle 2"/>
          <p:cNvSpPr>
            <a:spLocks noGrp="1"/>
          </p:cNvSpPr>
          <p:nvPr>
            <p:ph type="subTitle" idx="1"/>
          </p:nvPr>
        </p:nvSpPr>
        <p:spPr>
          <a:xfrm>
            <a:off x="1524000" y="3602038"/>
            <a:ext cx="9144000" cy="930773"/>
          </a:xfrm>
        </p:spPr>
        <p:txBody>
          <a:bodyPr>
            <a:normAutofit fontScale="92500" lnSpcReduction="20000"/>
          </a:bodyPr>
          <a:lstStyle/>
          <a:p>
            <a:pPr algn="l"/>
            <a:r>
              <a:rPr lang="en-US" dirty="0" smtClean="0">
                <a:latin typeface="Comic Sans MS" panose="030F0702030302020204" pitchFamily="66" charset="0"/>
              </a:rPr>
              <a:t>Presenter: Davoud </a:t>
            </a:r>
            <a:r>
              <a:rPr lang="en-US" dirty="0" err="1" smtClean="0">
                <a:latin typeface="Comic Sans MS" panose="030F0702030302020204" pitchFamily="66" charset="0"/>
              </a:rPr>
              <a:t>Badamchi</a:t>
            </a:r>
            <a:endParaRPr lang="en-US" dirty="0" smtClean="0">
              <a:latin typeface="Comic Sans MS" panose="030F0702030302020204" pitchFamily="66" charset="0"/>
            </a:endParaRPr>
          </a:p>
          <a:p>
            <a:pPr algn="l"/>
            <a:r>
              <a:rPr lang="en-US" dirty="0" smtClean="0">
                <a:latin typeface="Comic Sans MS" panose="030F0702030302020204" pitchFamily="66" charset="0"/>
              </a:rPr>
              <a:t>Presentation Date: 7/28/2019 10:00 am </a:t>
            </a:r>
          </a:p>
          <a:p>
            <a:pPr algn="l"/>
            <a:endParaRPr lang="en-US" dirty="0">
              <a:latin typeface="Comic Sans MS" panose="030F0702030302020204" pitchFamily="66" charset="0"/>
            </a:endParaRPr>
          </a:p>
        </p:txBody>
      </p:sp>
    </p:spTree>
    <p:extLst>
      <p:ext uri="{BB962C8B-B14F-4D97-AF65-F5344CB8AC3E}">
        <p14:creationId xmlns:p14="http://schemas.microsoft.com/office/powerpoint/2010/main" val="281963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07408"/>
            <a:ext cx="10353761" cy="798786"/>
          </a:xfrm>
        </p:spPr>
        <p:txBody>
          <a:bodyPr>
            <a:normAutofit/>
          </a:bodyPr>
          <a:lstStyle/>
          <a:p>
            <a:pPr algn="l"/>
            <a:r>
              <a:rPr lang="en-US" sz="2800" dirty="0" smtClean="0"/>
              <a:t>JAVA Architecture</a:t>
            </a:r>
            <a:endParaRPr lang="en-US" sz="2800" dirty="0"/>
          </a:p>
        </p:txBody>
      </p:sp>
      <p:sp>
        <p:nvSpPr>
          <p:cNvPr id="3" name="Content Placeholder 2"/>
          <p:cNvSpPr>
            <a:spLocks noGrp="1"/>
          </p:cNvSpPr>
          <p:nvPr>
            <p:ph idx="1"/>
          </p:nvPr>
        </p:nvSpPr>
        <p:spPr>
          <a:xfrm>
            <a:off x="325821" y="1206193"/>
            <a:ext cx="11592910" cy="1452924"/>
          </a:xfrm>
        </p:spPr>
        <p:txBody>
          <a:bodyPr>
            <a:noAutofit/>
          </a:bodyPr>
          <a:lstStyle/>
          <a:p>
            <a:r>
              <a:rPr lang="en-US" dirty="0" smtClean="0">
                <a:effectLst/>
                <a:latin typeface="Comic Sans MS" panose="030F0702030302020204" pitchFamily="66" charset="0"/>
              </a:rPr>
              <a:t>What is JAVA platform?</a:t>
            </a:r>
          </a:p>
          <a:p>
            <a:pPr lvl="1"/>
            <a:r>
              <a:rPr lang="en-US" sz="2000" dirty="0" smtClean="0">
                <a:effectLst/>
              </a:rPr>
              <a:t>The </a:t>
            </a:r>
            <a:r>
              <a:rPr lang="en-US" sz="2000" dirty="0">
                <a:effectLst/>
              </a:rPr>
              <a:t>combination of the Java virtual </a:t>
            </a:r>
            <a:r>
              <a:rPr lang="en-US" sz="2000" dirty="0" smtClean="0">
                <a:effectLst/>
              </a:rPr>
              <a:t>machine </a:t>
            </a:r>
            <a:r>
              <a:rPr lang="en-US" sz="2000" dirty="0">
                <a:effectLst/>
              </a:rPr>
              <a:t>and Java API is called the </a:t>
            </a:r>
            <a:r>
              <a:rPr lang="en-US" sz="2000" i="1" dirty="0">
                <a:effectLst/>
              </a:rPr>
              <a:t>Java </a:t>
            </a:r>
            <a:r>
              <a:rPr lang="en-US" sz="2000" i="1" dirty="0" smtClean="0">
                <a:effectLst/>
              </a:rPr>
              <a:t>Platform</a:t>
            </a:r>
          </a:p>
          <a:p>
            <a:r>
              <a:rPr lang="en-US" b="1" dirty="0">
                <a:effectLst/>
              </a:rPr>
              <a:t>Java programs run on top of the Java Platform</a:t>
            </a:r>
            <a:endParaRPr lang="en-US" sz="2200" dirty="0">
              <a:effectLst/>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0413CD5D-A6B2-491B-A44A-45D05B81FD51}" type="slidenum">
              <a:rPr lang="en-US" smtClean="0"/>
              <a:t>10</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583363" y="2764221"/>
            <a:ext cx="7728804" cy="3673366"/>
          </a:xfrm>
          <a:prstGeom prst="rect">
            <a:avLst/>
          </a:prstGeom>
        </p:spPr>
      </p:pic>
    </p:spTree>
    <p:extLst>
      <p:ext uri="{BB962C8B-B14F-4D97-AF65-F5344CB8AC3E}">
        <p14:creationId xmlns:p14="http://schemas.microsoft.com/office/powerpoint/2010/main" val="86063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061545"/>
          </a:xfrm>
        </p:spPr>
        <p:txBody>
          <a:bodyPr>
            <a:normAutofit/>
          </a:bodyPr>
          <a:lstStyle/>
          <a:p>
            <a:pPr algn="l"/>
            <a:r>
              <a:rPr lang="en-US" sz="2800" dirty="0" smtClean="0"/>
              <a:t>JAVA virtual machine (JVM)</a:t>
            </a:r>
            <a:endParaRPr lang="en-US" sz="2800" dirty="0"/>
          </a:p>
        </p:txBody>
      </p:sp>
      <p:sp>
        <p:nvSpPr>
          <p:cNvPr id="3" name="Content Placeholder 2"/>
          <p:cNvSpPr>
            <a:spLocks noGrp="1"/>
          </p:cNvSpPr>
          <p:nvPr>
            <p:ph idx="1"/>
          </p:nvPr>
        </p:nvSpPr>
        <p:spPr>
          <a:xfrm>
            <a:off x="913795" y="1513491"/>
            <a:ext cx="10353762" cy="5002924"/>
          </a:xfrm>
        </p:spPr>
        <p:txBody>
          <a:bodyPr>
            <a:noAutofit/>
          </a:bodyPr>
          <a:lstStyle/>
          <a:p>
            <a:r>
              <a:rPr lang="en-US" sz="2400" dirty="0" smtClean="0">
                <a:effectLst/>
              </a:rPr>
              <a:t>JVM supports all three JAVA’s network-oriented architecture </a:t>
            </a:r>
          </a:p>
          <a:p>
            <a:pPr lvl="1"/>
            <a:r>
              <a:rPr lang="en-US" sz="2400" dirty="0">
                <a:effectLst/>
              </a:rPr>
              <a:t>P</a:t>
            </a:r>
            <a:r>
              <a:rPr lang="en-US" sz="2400" dirty="0" smtClean="0">
                <a:effectLst/>
              </a:rPr>
              <a:t>latform independence</a:t>
            </a:r>
          </a:p>
          <a:p>
            <a:pPr lvl="1"/>
            <a:r>
              <a:rPr lang="en-US" sz="2400" dirty="0">
                <a:effectLst/>
              </a:rPr>
              <a:t>S</a:t>
            </a:r>
            <a:r>
              <a:rPr lang="en-US" sz="2400" dirty="0" smtClean="0">
                <a:effectLst/>
              </a:rPr>
              <a:t>ecurity </a:t>
            </a:r>
          </a:p>
          <a:p>
            <a:pPr lvl="1"/>
            <a:r>
              <a:rPr lang="en-US" sz="2400" dirty="0" smtClean="0">
                <a:effectLst/>
              </a:rPr>
              <a:t>Network-mobility</a:t>
            </a:r>
            <a:endParaRPr lang="en-US" sz="2800" dirty="0" smtClean="0"/>
          </a:p>
          <a:p>
            <a:r>
              <a:rPr lang="en-US" sz="2400" dirty="0" smtClean="0"/>
              <a:t>JVM is an abstract computer</a:t>
            </a:r>
          </a:p>
          <a:p>
            <a:r>
              <a:rPr lang="en-US" sz="2400" dirty="0" smtClean="0"/>
              <a:t>JVM is flexible, it can be implemented in software or varying hardware.</a:t>
            </a:r>
          </a:p>
          <a:p>
            <a:r>
              <a:rPr lang="en-US" sz="2400" dirty="0" smtClean="0"/>
              <a:t>JVM’s main purpose is to load class files and execute the bytecode they contains.</a:t>
            </a:r>
            <a:endParaRPr lang="en-US" sz="2400" dirty="0" smtClean="0"/>
          </a:p>
        </p:txBody>
      </p:sp>
      <p:sp>
        <p:nvSpPr>
          <p:cNvPr id="5" name="Slide Number Placeholder 4"/>
          <p:cNvSpPr>
            <a:spLocks noGrp="1"/>
          </p:cNvSpPr>
          <p:nvPr>
            <p:ph type="sldNum" sz="quarter" idx="12"/>
          </p:nvPr>
        </p:nvSpPr>
        <p:spPr/>
        <p:txBody>
          <a:bodyPr/>
          <a:lstStyle/>
          <a:p>
            <a:fld id="{0413CD5D-A6B2-491B-A44A-45D05B81FD51}" type="slidenum">
              <a:rPr lang="en-US" smtClean="0"/>
              <a:t>11</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17517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061545"/>
          </a:xfrm>
        </p:spPr>
        <p:txBody>
          <a:bodyPr>
            <a:normAutofit/>
          </a:bodyPr>
          <a:lstStyle/>
          <a:p>
            <a:pPr algn="l"/>
            <a:r>
              <a:rPr lang="en-US" sz="2800" dirty="0" smtClean="0"/>
              <a:t>JVM’s Class loader</a:t>
            </a:r>
            <a:endParaRPr lang="en-US" sz="2800" dirty="0"/>
          </a:p>
        </p:txBody>
      </p:sp>
      <p:sp>
        <p:nvSpPr>
          <p:cNvPr id="3" name="Content Placeholder 2"/>
          <p:cNvSpPr>
            <a:spLocks noGrp="1"/>
          </p:cNvSpPr>
          <p:nvPr>
            <p:ph idx="1"/>
          </p:nvPr>
        </p:nvSpPr>
        <p:spPr>
          <a:xfrm>
            <a:off x="545933" y="1632554"/>
            <a:ext cx="10353762" cy="5002924"/>
          </a:xfrm>
        </p:spPr>
        <p:txBody>
          <a:bodyPr>
            <a:noAutofit/>
          </a:bodyPr>
          <a:lstStyle/>
          <a:p>
            <a:r>
              <a:rPr lang="en-US" sz="2400" dirty="0" smtClean="0">
                <a:effectLst/>
              </a:rPr>
              <a:t>JVM’s class loader loads the classes from program and Java API</a:t>
            </a:r>
          </a:p>
          <a:p>
            <a:endParaRPr lang="en-US" sz="2400" dirty="0">
              <a:effectLst/>
            </a:endParaRPr>
          </a:p>
          <a:p>
            <a:endParaRPr lang="en-US" sz="2400" dirty="0" smtClean="0">
              <a:effectLst/>
            </a:endParaRPr>
          </a:p>
          <a:p>
            <a:endParaRPr lang="en-US" sz="2400" dirty="0">
              <a:effectLst/>
            </a:endParaRPr>
          </a:p>
          <a:p>
            <a:endParaRPr lang="en-US" sz="2400" dirty="0" smtClean="0">
              <a:effectLst/>
            </a:endParaRPr>
          </a:p>
          <a:p>
            <a:endParaRPr lang="en-US" sz="2400" dirty="0">
              <a:effectLst/>
            </a:endParaRPr>
          </a:p>
          <a:p>
            <a:r>
              <a:rPr lang="en-US" sz="2400" dirty="0" smtClean="0">
                <a:effectLst/>
              </a:rPr>
              <a:t>Only Java APIs that are needed to run the program are loaded.</a:t>
            </a:r>
          </a:p>
          <a:p>
            <a:r>
              <a:rPr lang="en-US" sz="2400" dirty="0" smtClean="0">
                <a:effectLst/>
              </a:rPr>
              <a:t>Bytecodes run in execution engine.</a:t>
            </a:r>
            <a:endParaRPr lang="en-US" sz="2400" dirty="0" smtClean="0"/>
          </a:p>
        </p:txBody>
      </p:sp>
      <p:sp>
        <p:nvSpPr>
          <p:cNvPr id="5" name="Slide Number Placeholder 4"/>
          <p:cNvSpPr>
            <a:spLocks noGrp="1"/>
          </p:cNvSpPr>
          <p:nvPr>
            <p:ph type="sldNum" sz="quarter" idx="12"/>
          </p:nvPr>
        </p:nvSpPr>
        <p:spPr/>
        <p:txBody>
          <a:bodyPr/>
          <a:lstStyle/>
          <a:p>
            <a:fld id="{0413CD5D-A6B2-491B-A44A-45D05B81FD51}" type="slidenum">
              <a:rPr lang="en-US" smtClean="0"/>
              <a:t>12</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308528" y="2228193"/>
            <a:ext cx="4828571" cy="2732690"/>
          </a:xfrm>
          <a:prstGeom prst="rect">
            <a:avLst/>
          </a:prstGeom>
        </p:spPr>
      </p:pic>
    </p:spTree>
    <p:extLst>
      <p:ext uri="{BB962C8B-B14F-4D97-AF65-F5344CB8AC3E}">
        <p14:creationId xmlns:p14="http://schemas.microsoft.com/office/powerpoint/2010/main" val="3836325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903891"/>
          </a:xfrm>
        </p:spPr>
        <p:txBody>
          <a:bodyPr>
            <a:normAutofit/>
          </a:bodyPr>
          <a:lstStyle/>
          <a:p>
            <a:pPr algn="l"/>
            <a:r>
              <a:rPr lang="en-US" sz="2800" dirty="0" smtClean="0"/>
              <a:t>JVM’s Execution engine</a:t>
            </a:r>
            <a:endParaRPr lang="en-US" sz="2800" dirty="0"/>
          </a:p>
        </p:txBody>
      </p:sp>
      <p:sp>
        <p:nvSpPr>
          <p:cNvPr id="3" name="Content Placeholder 2"/>
          <p:cNvSpPr>
            <a:spLocks noGrp="1"/>
          </p:cNvSpPr>
          <p:nvPr>
            <p:ph idx="1"/>
          </p:nvPr>
        </p:nvSpPr>
        <p:spPr>
          <a:xfrm>
            <a:off x="913795" y="1513491"/>
            <a:ext cx="10353762" cy="5002924"/>
          </a:xfrm>
        </p:spPr>
        <p:txBody>
          <a:bodyPr>
            <a:noAutofit/>
          </a:bodyPr>
          <a:lstStyle/>
          <a:p>
            <a:r>
              <a:rPr lang="en-US" sz="2400" dirty="0"/>
              <a:t>There are different implementation of execution engine.</a:t>
            </a:r>
          </a:p>
          <a:p>
            <a:pPr marL="457200" indent="-457200">
              <a:buAutoNum type="arabicPeriod"/>
            </a:pPr>
            <a:r>
              <a:rPr lang="en-US" sz="2400" dirty="0"/>
              <a:t>simplest form of execution </a:t>
            </a:r>
            <a:r>
              <a:rPr lang="en-US" sz="2400" dirty="0"/>
              <a:t>engine just interprets the bytecodes one at a </a:t>
            </a:r>
            <a:r>
              <a:rPr lang="en-US" sz="2400" dirty="0"/>
              <a:t>time</a:t>
            </a:r>
          </a:p>
          <a:p>
            <a:pPr marL="457200" indent="-457200">
              <a:buAutoNum type="arabicPeriod"/>
            </a:pPr>
            <a:r>
              <a:rPr lang="en-US" sz="2400" dirty="0"/>
              <a:t>Faster </a:t>
            </a:r>
            <a:r>
              <a:rPr lang="en-US" sz="2400" dirty="0"/>
              <a:t>but requires more memory, is a just-in-time </a:t>
            </a:r>
            <a:r>
              <a:rPr lang="en-US" sz="2400" dirty="0"/>
              <a:t>compiler</a:t>
            </a:r>
          </a:p>
          <a:p>
            <a:pPr marL="457200" indent="-457200">
              <a:buAutoNum type="arabicPeriod"/>
            </a:pPr>
            <a:r>
              <a:rPr lang="en-US" sz="2400" dirty="0"/>
              <a:t>Adaptive </a:t>
            </a:r>
            <a:r>
              <a:rPr lang="en-US" sz="2400" dirty="0" smtClean="0"/>
              <a:t>optimizer, optimizes the heavily used part of the code again and again to increase execution time.</a:t>
            </a:r>
          </a:p>
          <a:p>
            <a:pPr marL="457200" indent="-457200">
              <a:buAutoNum type="arabicPeriod"/>
            </a:pPr>
            <a:r>
              <a:rPr lang="en-US" sz="2400" dirty="0" smtClean="0"/>
              <a:t>What is Java interpreter? What is Java compiler?</a:t>
            </a:r>
          </a:p>
          <a:p>
            <a:pPr marL="457200" indent="-457200">
              <a:buAutoNum type="arabicPeriod"/>
            </a:pPr>
            <a:r>
              <a:rPr lang="en-US" sz="2400" dirty="0" smtClean="0"/>
              <a:t>All Java interpreters are Java Virtual machine but All JVMs are not Java interpreters.</a:t>
            </a:r>
            <a:endParaRPr lang="en-US" sz="2400" dirty="0"/>
          </a:p>
        </p:txBody>
      </p:sp>
      <p:sp>
        <p:nvSpPr>
          <p:cNvPr id="5" name="Slide Number Placeholder 4"/>
          <p:cNvSpPr>
            <a:spLocks noGrp="1"/>
          </p:cNvSpPr>
          <p:nvPr>
            <p:ph type="sldNum" sz="quarter" idx="12"/>
          </p:nvPr>
        </p:nvSpPr>
        <p:spPr/>
        <p:txBody>
          <a:bodyPr/>
          <a:lstStyle/>
          <a:p>
            <a:fld id="{0413CD5D-A6B2-491B-A44A-45D05B81FD51}" type="slidenum">
              <a:rPr lang="en-US" smtClean="0"/>
              <a:t>13</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80508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73270"/>
            <a:ext cx="10353761" cy="672662"/>
          </a:xfrm>
        </p:spPr>
        <p:txBody>
          <a:bodyPr>
            <a:normAutofit/>
          </a:bodyPr>
          <a:lstStyle/>
          <a:p>
            <a:pPr algn="l"/>
            <a:r>
              <a:rPr lang="en-US" sz="2800" dirty="0" smtClean="0"/>
              <a:t>Native methods and JNI</a:t>
            </a:r>
            <a:endParaRPr lang="en-US" sz="2800" dirty="0"/>
          </a:p>
        </p:txBody>
      </p:sp>
      <p:sp>
        <p:nvSpPr>
          <p:cNvPr id="3" name="Content Placeholder 2"/>
          <p:cNvSpPr>
            <a:spLocks noGrp="1"/>
          </p:cNvSpPr>
          <p:nvPr>
            <p:ph idx="1"/>
          </p:nvPr>
        </p:nvSpPr>
        <p:spPr>
          <a:xfrm>
            <a:off x="545933" y="1524079"/>
            <a:ext cx="6774245" cy="5023867"/>
          </a:xfrm>
        </p:spPr>
        <p:txBody>
          <a:bodyPr>
            <a:noAutofit/>
          </a:bodyPr>
          <a:lstStyle/>
          <a:p>
            <a:r>
              <a:rPr lang="en-US" sz="2400" dirty="0" smtClean="0">
                <a:effectLst/>
              </a:rPr>
              <a:t>Java program interacts with host by invoking </a:t>
            </a:r>
            <a:r>
              <a:rPr lang="en-US" sz="2400" smtClean="0">
                <a:effectLst/>
              </a:rPr>
              <a:t>native methods.</a:t>
            </a:r>
          </a:p>
          <a:p>
            <a:endParaRPr lang="en-US" sz="2400" dirty="0" smtClean="0"/>
          </a:p>
        </p:txBody>
      </p:sp>
      <p:sp>
        <p:nvSpPr>
          <p:cNvPr id="5" name="Slide Number Placeholder 4"/>
          <p:cNvSpPr>
            <a:spLocks noGrp="1"/>
          </p:cNvSpPr>
          <p:nvPr>
            <p:ph type="sldNum" sz="quarter" idx="12"/>
          </p:nvPr>
        </p:nvSpPr>
        <p:spPr/>
        <p:txBody>
          <a:bodyPr/>
          <a:lstStyle/>
          <a:p>
            <a:fld id="{0413CD5D-A6B2-491B-A44A-45D05B81FD51}" type="slidenum">
              <a:rPr lang="en-US" smtClean="0"/>
              <a:t>14</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7493876" y="1524079"/>
            <a:ext cx="4388207" cy="3247619"/>
          </a:xfrm>
          <a:prstGeom prst="rect">
            <a:avLst/>
          </a:prstGeom>
        </p:spPr>
      </p:pic>
    </p:spTree>
    <p:extLst>
      <p:ext uri="{BB962C8B-B14F-4D97-AF65-F5344CB8AC3E}">
        <p14:creationId xmlns:p14="http://schemas.microsoft.com/office/powerpoint/2010/main" val="1100597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917324"/>
          </a:xfrm>
        </p:spPr>
        <p:txBody>
          <a:bodyPr>
            <a:normAutofit/>
          </a:bodyPr>
          <a:lstStyle/>
          <a:p>
            <a:r>
              <a:rPr lang="en-US" sz="4400" dirty="0" smtClean="0"/>
              <a:t>Thanks</a:t>
            </a:r>
            <a:endParaRPr lang="en-US" sz="2800" dirty="0"/>
          </a:p>
        </p:txBody>
      </p:sp>
      <p:sp>
        <p:nvSpPr>
          <p:cNvPr id="5" name="Slide Number Placeholder 4"/>
          <p:cNvSpPr>
            <a:spLocks noGrp="1"/>
          </p:cNvSpPr>
          <p:nvPr>
            <p:ph type="sldNum" sz="quarter" idx="12"/>
          </p:nvPr>
        </p:nvSpPr>
        <p:spPr/>
        <p:txBody>
          <a:bodyPr/>
          <a:lstStyle/>
          <a:p>
            <a:fld id="{0413CD5D-A6B2-491B-A44A-45D05B81FD51}" type="slidenum">
              <a:rPr lang="en-US" smtClean="0"/>
              <a:t>15</a:t>
            </a:fld>
            <a:endParaRPr lang="en-US"/>
          </a:p>
        </p:txBody>
      </p:sp>
    </p:spTree>
    <p:extLst>
      <p:ext uri="{BB962C8B-B14F-4D97-AF65-F5344CB8AC3E}">
        <p14:creationId xmlns:p14="http://schemas.microsoft.com/office/powerpoint/2010/main" val="3168548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Challenges and opportunities of network </a:t>
            </a:r>
            <a:r>
              <a:rPr lang="en-US" sz="2000" dirty="0" smtClean="0"/>
              <a:t>Continued on next page</a:t>
            </a:r>
            <a:r>
              <a:rPr lang="en-US" sz="2800" dirty="0" smtClean="0"/>
              <a:t>.</a:t>
            </a:r>
            <a:endParaRPr lang="en-US" sz="2800" dirty="0"/>
          </a:p>
        </p:txBody>
      </p:sp>
      <p:sp>
        <p:nvSpPr>
          <p:cNvPr id="3" name="Content Placeholder 2"/>
          <p:cNvSpPr>
            <a:spLocks noGrp="1"/>
          </p:cNvSpPr>
          <p:nvPr>
            <p:ph idx="1"/>
          </p:nvPr>
        </p:nvSpPr>
        <p:spPr/>
        <p:txBody>
          <a:bodyPr>
            <a:normAutofit/>
          </a:bodyPr>
          <a:lstStyle/>
          <a:p>
            <a:r>
              <a:rPr lang="en-US" sz="2800" dirty="0" smtClean="0"/>
              <a:t>Wide range of hardware devices that network interconnect.</a:t>
            </a:r>
          </a:p>
          <a:p>
            <a:pPr lvl="1"/>
            <a:r>
              <a:rPr lang="en-US" sz="2400" dirty="0" smtClean="0"/>
              <a:t>Different devices with different hardware, software and purpose.</a:t>
            </a:r>
          </a:p>
          <a:p>
            <a:pPr lvl="1"/>
            <a:r>
              <a:rPr lang="en-US" sz="2400" dirty="0" smtClean="0"/>
              <a:t>JAVA overcome this challenge by being platform-independent.</a:t>
            </a:r>
          </a:p>
          <a:p>
            <a:pPr lvl="1"/>
            <a:r>
              <a:rPr lang="en-US" sz="2400" dirty="0" smtClean="0"/>
              <a:t>Platform-independent</a:t>
            </a:r>
          </a:p>
          <a:p>
            <a:pPr lvl="2"/>
            <a:r>
              <a:rPr lang="en-US" sz="2000" dirty="0" smtClean="0"/>
              <a:t>A program written in JAVA can run on every device and platform.</a:t>
            </a:r>
          </a:p>
          <a:p>
            <a:pPr lvl="2"/>
            <a:r>
              <a:rPr lang="en-US" sz="2000" dirty="0"/>
              <a:t>P</a:t>
            </a:r>
            <a:r>
              <a:rPr lang="en-US" sz="2000" dirty="0" smtClean="0"/>
              <a:t>rograms are cheaper and easier to develop, administer and maintain.</a:t>
            </a:r>
            <a:endParaRPr lang="en-US" sz="2000" dirty="0"/>
          </a:p>
        </p:txBody>
      </p:sp>
      <p:sp>
        <p:nvSpPr>
          <p:cNvPr id="5" name="Slide Number Placeholder 4"/>
          <p:cNvSpPr>
            <a:spLocks noGrp="1"/>
          </p:cNvSpPr>
          <p:nvPr>
            <p:ph type="sldNum" sz="quarter" idx="12"/>
          </p:nvPr>
        </p:nvSpPr>
        <p:spPr/>
        <p:txBody>
          <a:bodyPr/>
          <a:lstStyle/>
          <a:p>
            <a:fld id="{0413CD5D-A6B2-491B-A44A-45D05B81FD51}" type="slidenum">
              <a:rPr lang="en-US" smtClean="0"/>
              <a:t>2</a:t>
            </a:fld>
            <a:endParaRPr lang="en-US"/>
          </a:p>
        </p:txBody>
      </p:sp>
    </p:spTree>
    <p:extLst>
      <p:ext uri="{BB962C8B-B14F-4D97-AF65-F5344CB8AC3E}">
        <p14:creationId xmlns:p14="http://schemas.microsoft.com/office/powerpoint/2010/main" val="4262214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Challenges and opportunities of network </a:t>
            </a:r>
            <a:r>
              <a:rPr lang="en-US" sz="2000" dirty="0" smtClean="0"/>
              <a:t>Continued on next page</a:t>
            </a:r>
            <a:r>
              <a:rPr lang="en-US" sz="2800" dirty="0" smtClean="0"/>
              <a:t>.</a:t>
            </a:r>
            <a:endParaRPr lang="en-US" sz="2800" dirty="0"/>
          </a:p>
        </p:txBody>
      </p:sp>
      <p:sp>
        <p:nvSpPr>
          <p:cNvPr id="3" name="Content Placeholder 2"/>
          <p:cNvSpPr>
            <a:spLocks noGrp="1"/>
          </p:cNvSpPr>
          <p:nvPr>
            <p:ph idx="1"/>
          </p:nvPr>
        </p:nvSpPr>
        <p:spPr/>
        <p:txBody>
          <a:bodyPr>
            <a:noAutofit/>
          </a:bodyPr>
          <a:lstStyle/>
          <a:p>
            <a:r>
              <a:rPr lang="en-US" sz="2400" dirty="0" smtClean="0"/>
              <a:t>Second challenge of network for developers is security.</a:t>
            </a:r>
          </a:p>
          <a:p>
            <a:r>
              <a:rPr lang="en-US" sz="2400" dirty="0" smtClean="0"/>
              <a:t>Network is an avenue for malicious programmers to steal and destroy information.</a:t>
            </a:r>
          </a:p>
          <a:p>
            <a:r>
              <a:rPr lang="en-US" sz="2400" dirty="0" smtClean="0"/>
              <a:t>JAVA addresses this challenge by providing environment in which downloaded programs can be run safely. how?</a:t>
            </a:r>
            <a:endParaRPr lang="en-US" sz="2400" dirty="0" smtClean="0">
              <a:effectLst/>
            </a:endParaRPr>
          </a:p>
          <a:p>
            <a:r>
              <a:rPr lang="en-US" sz="2400" dirty="0">
                <a:effectLst/>
              </a:rPr>
              <a:t> </a:t>
            </a:r>
            <a:r>
              <a:rPr lang="en-US" sz="2400" dirty="0" smtClean="0">
                <a:effectLst/>
              </a:rPr>
              <a:t>JAVA is type-safe. Why?</a:t>
            </a:r>
          </a:p>
          <a:p>
            <a:r>
              <a:rPr lang="en-US" sz="2400" dirty="0">
                <a:effectLst/>
              </a:rPr>
              <a:t>automatic memory </a:t>
            </a:r>
            <a:r>
              <a:rPr lang="en-US" sz="2400" dirty="0" smtClean="0">
                <a:effectLst/>
              </a:rPr>
              <a:t>management, garbage </a:t>
            </a:r>
            <a:r>
              <a:rPr lang="en-US" sz="2400" dirty="0">
                <a:effectLst/>
              </a:rPr>
              <a:t>collection, and range-checking on </a:t>
            </a:r>
            <a:r>
              <a:rPr lang="en-US" sz="2400" dirty="0" smtClean="0">
                <a:effectLst/>
              </a:rPr>
              <a:t>arrays; which throws an exception called?</a:t>
            </a:r>
          </a:p>
          <a:p>
            <a:endParaRPr lang="en-US" sz="2400" dirty="0" smtClean="0"/>
          </a:p>
        </p:txBody>
      </p:sp>
      <p:sp>
        <p:nvSpPr>
          <p:cNvPr id="5" name="Slide Number Placeholder 4"/>
          <p:cNvSpPr>
            <a:spLocks noGrp="1"/>
          </p:cNvSpPr>
          <p:nvPr>
            <p:ph type="sldNum" sz="quarter" idx="12"/>
          </p:nvPr>
        </p:nvSpPr>
        <p:spPr/>
        <p:txBody>
          <a:bodyPr/>
          <a:lstStyle/>
          <a:p>
            <a:fld id="{0413CD5D-A6B2-491B-A44A-45D05B81FD51}" type="slidenum">
              <a:rPr lang="en-US" smtClean="0"/>
              <a:t>3</a:t>
            </a:fld>
            <a:endParaRPr lang="en-US"/>
          </a:p>
        </p:txBody>
      </p:sp>
    </p:spTree>
    <p:extLst>
      <p:ext uri="{BB962C8B-B14F-4D97-AF65-F5344CB8AC3E}">
        <p14:creationId xmlns:p14="http://schemas.microsoft.com/office/powerpoint/2010/main" val="1579117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Challenges and opportunities of network </a:t>
            </a:r>
            <a:r>
              <a:rPr lang="en-US" sz="2000" dirty="0" smtClean="0"/>
              <a:t>Continued on next page</a:t>
            </a:r>
            <a:r>
              <a:rPr lang="en-US" sz="2800" dirty="0" smtClean="0"/>
              <a:t>.</a:t>
            </a:r>
            <a:endParaRPr lang="en-US" sz="2800" dirty="0"/>
          </a:p>
        </p:txBody>
      </p:sp>
      <p:pic>
        <p:nvPicPr>
          <p:cNvPr id="2050" name="Picture 2" descr="Image result for java bytecode verifier"/>
          <p:cNvPicPr>
            <a:picLocks noChangeAspect="1" noChangeArrowheads="1"/>
          </p:cNvPicPr>
          <p:nvPr/>
        </p:nvPicPr>
        <p:blipFill rotWithShape="1">
          <a:blip r:embed="rId2">
            <a:extLst>
              <a:ext uri="{28A0092B-C50C-407E-A947-70E740481C1C}">
                <a14:useLocalDpi xmlns:a14="http://schemas.microsoft.com/office/drawing/2010/main" val="0"/>
              </a:ext>
            </a:extLst>
          </a:blip>
          <a:srcRect t="11154" b="3924"/>
          <a:stretch/>
        </p:blipFill>
        <p:spPr bwMode="auto">
          <a:xfrm>
            <a:off x="1254035" y="1935921"/>
            <a:ext cx="9757954" cy="438650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0413CD5D-A6B2-491B-A44A-45D05B81FD51}" type="slidenum">
              <a:rPr lang="en-US" smtClean="0"/>
              <a:t>4</a:t>
            </a:fld>
            <a:endParaRPr lang="en-US"/>
          </a:p>
        </p:txBody>
      </p:sp>
    </p:spTree>
    <p:extLst>
      <p:ext uri="{BB962C8B-B14F-4D97-AF65-F5344CB8AC3E}">
        <p14:creationId xmlns:p14="http://schemas.microsoft.com/office/powerpoint/2010/main" val="3375531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71850"/>
            <a:ext cx="10353761" cy="1326321"/>
          </a:xfrm>
        </p:spPr>
        <p:txBody>
          <a:bodyPr>
            <a:normAutofit/>
          </a:bodyPr>
          <a:lstStyle/>
          <a:p>
            <a:pPr algn="l"/>
            <a:r>
              <a:rPr lang="en-US" sz="2800" dirty="0" smtClean="0"/>
              <a:t>Challenges and opportunities of network </a:t>
            </a:r>
            <a:r>
              <a:rPr lang="en-US" sz="2000" dirty="0" smtClean="0"/>
              <a:t>Continued on next page</a:t>
            </a:r>
            <a:r>
              <a:rPr lang="en-US" sz="2800" dirty="0" smtClean="0"/>
              <a:t>.</a:t>
            </a:r>
            <a:endParaRPr lang="en-US" sz="2800" dirty="0"/>
          </a:p>
        </p:txBody>
      </p:sp>
      <p:sp>
        <p:nvSpPr>
          <p:cNvPr id="3" name="Content Placeholder 2"/>
          <p:cNvSpPr>
            <a:spLocks noGrp="1"/>
          </p:cNvSpPr>
          <p:nvPr>
            <p:ph idx="1"/>
          </p:nvPr>
        </p:nvSpPr>
        <p:spPr>
          <a:xfrm>
            <a:off x="913795" y="1698171"/>
            <a:ext cx="10353762" cy="4093029"/>
          </a:xfrm>
        </p:spPr>
        <p:txBody>
          <a:bodyPr>
            <a:noAutofit/>
          </a:bodyPr>
          <a:lstStyle/>
          <a:p>
            <a:r>
              <a:rPr lang="en-US" dirty="0">
                <a:effectLst/>
              </a:rPr>
              <a:t>C</a:t>
            </a:r>
            <a:r>
              <a:rPr lang="en-US" dirty="0" smtClean="0">
                <a:effectLst/>
              </a:rPr>
              <a:t>ompiler </a:t>
            </a:r>
            <a:r>
              <a:rPr lang="en-US" dirty="0">
                <a:effectLst/>
              </a:rPr>
              <a:t>translates Java programs into a machine-independent </a:t>
            </a:r>
            <a:r>
              <a:rPr lang="en-US" dirty="0" smtClean="0">
                <a:effectLst/>
              </a:rPr>
              <a:t>bytecode.</a:t>
            </a:r>
          </a:p>
          <a:p>
            <a:r>
              <a:rPr lang="en-US" dirty="0" smtClean="0">
                <a:effectLst/>
              </a:rPr>
              <a:t>A bytecode verifier is </a:t>
            </a:r>
            <a:r>
              <a:rPr lang="en-US" dirty="0">
                <a:effectLst/>
              </a:rPr>
              <a:t>i</a:t>
            </a:r>
            <a:r>
              <a:rPr lang="en-US" dirty="0" smtClean="0">
                <a:effectLst/>
              </a:rPr>
              <a:t>nvoked to ensure that only legitimate bytecodes are executed at runtime.</a:t>
            </a:r>
          </a:p>
          <a:p>
            <a:r>
              <a:rPr lang="en-US" dirty="0" smtClean="0">
                <a:effectLst/>
              </a:rPr>
              <a:t>Verifier checks that bytecode conform to JAVA language specifications and do not violate JAVA language rules or namespace restrictions.  </a:t>
            </a:r>
          </a:p>
          <a:p>
            <a:r>
              <a:rPr lang="en-US" dirty="0" smtClean="0">
                <a:effectLst/>
              </a:rPr>
              <a:t>Verifier also checks for memory management violations, stack underflows or overflows and illegal data typecasts.</a:t>
            </a:r>
          </a:p>
          <a:p>
            <a:r>
              <a:rPr lang="en-US" dirty="0" smtClean="0">
                <a:effectLst/>
              </a:rPr>
              <a:t>Once bytecode have been verified JAVA runtime prepare it for execution.</a:t>
            </a:r>
          </a:p>
          <a:p>
            <a:r>
              <a:rPr lang="en-US" dirty="0" smtClean="0"/>
              <a:t>Access modifiers which can be assigned to classes, methods, fields which allow developers to restrict access to their class implementation. (public, private, package-private, protected)</a:t>
            </a:r>
          </a:p>
        </p:txBody>
      </p:sp>
      <p:sp>
        <p:nvSpPr>
          <p:cNvPr id="5" name="Slide Number Placeholder 4"/>
          <p:cNvSpPr>
            <a:spLocks noGrp="1"/>
          </p:cNvSpPr>
          <p:nvPr>
            <p:ph type="sldNum" sz="quarter" idx="12"/>
          </p:nvPr>
        </p:nvSpPr>
        <p:spPr/>
        <p:txBody>
          <a:bodyPr/>
          <a:lstStyle/>
          <a:p>
            <a:fld id="{0413CD5D-A6B2-491B-A44A-45D05B81FD51}" type="slidenum">
              <a:rPr lang="en-US" smtClean="0"/>
              <a:t>5</a:t>
            </a:fld>
            <a:endParaRPr lang="en-US"/>
          </a:p>
        </p:txBody>
      </p:sp>
    </p:spTree>
    <p:extLst>
      <p:ext uri="{BB962C8B-B14F-4D97-AF65-F5344CB8AC3E}">
        <p14:creationId xmlns:p14="http://schemas.microsoft.com/office/powerpoint/2010/main" val="1385180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Challenges and opportunities of network </a:t>
            </a:r>
            <a:r>
              <a:rPr lang="en-US" sz="2000" dirty="0" smtClean="0"/>
              <a:t>Continued on next page</a:t>
            </a:r>
            <a:r>
              <a:rPr lang="en-US" sz="2800" dirty="0" smtClean="0"/>
              <a:t>.</a:t>
            </a:r>
            <a:endParaRPr lang="en-US" sz="2800" dirty="0"/>
          </a:p>
        </p:txBody>
      </p:sp>
      <p:sp>
        <p:nvSpPr>
          <p:cNvPr id="3" name="Content Placeholder 2"/>
          <p:cNvSpPr>
            <a:spLocks noGrp="1"/>
          </p:cNvSpPr>
          <p:nvPr>
            <p:ph idx="1"/>
          </p:nvPr>
        </p:nvSpPr>
        <p:spPr>
          <a:xfrm>
            <a:off x="913795" y="2096064"/>
            <a:ext cx="10353762" cy="4152336"/>
          </a:xfrm>
        </p:spPr>
        <p:txBody>
          <a:bodyPr>
            <a:noAutofit/>
          </a:bodyPr>
          <a:lstStyle/>
          <a:p>
            <a:r>
              <a:rPr lang="en-US" sz="2400" dirty="0" smtClean="0"/>
              <a:t>One opportunity created by network is online software distribution.</a:t>
            </a:r>
          </a:p>
          <a:p>
            <a:pPr lvl="1"/>
            <a:r>
              <a:rPr lang="en-US" sz="2200" dirty="0" smtClean="0"/>
              <a:t>Enables the transmission of binary code throughout the network.</a:t>
            </a:r>
          </a:p>
          <a:p>
            <a:pPr lvl="1"/>
            <a:r>
              <a:rPr lang="en-US" sz="2200" dirty="0"/>
              <a:t>Easier and cheaper to </a:t>
            </a:r>
            <a:r>
              <a:rPr lang="en-US" sz="2200" dirty="0" smtClean="0"/>
              <a:t>deliver</a:t>
            </a:r>
          </a:p>
          <a:p>
            <a:pPr lvl="1"/>
            <a:r>
              <a:rPr lang="en-US" sz="2400" dirty="0" smtClean="0"/>
              <a:t>It simplifies version control.</a:t>
            </a:r>
          </a:p>
          <a:p>
            <a:pPr lvl="2"/>
            <a:r>
              <a:rPr lang="en-US" sz="2200" dirty="0" smtClean="0"/>
              <a:t>Needless to worry about end-user’s code</a:t>
            </a:r>
          </a:p>
          <a:p>
            <a:pPr lvl="2"/>
            <a:r>
              <a:rPr lang="en-US" sz="2200" dirty="0" smtClean="0"/>
              <a:t>When they want to run they will get the most recent</a:t>
            </a:r>
            <a:r>
              <a:rPr lang="en-US" sz="2200" dirty="0"/>
              <a:t> </a:t>
            </a:r>
            <a:r>
              <a:rPr lang="en-US" sz="2200" dirty="0" smtClean="0"/>
              <a:t>code</a:t>
            </a:r>
          </a:p>
          <a:p>
            <a:pPr lvl="1"/>
            <a:r>
              <a:rPr lang="en-US" sz="2400" dirty="0" smtClean="0"/>
              <a:t>Mobile objects (RMI)</a:t>
            </a:r>
          </a:p>
          <a:p>
            <a:pPr lvl="1"/>
            <a:endParaRPr lang="en-US" sz="2200" dirty="0" smtClean="0"/>
          </a:p>
          <a:p>
            <a:endParaRPr lang="en-US" sz="2400" dirty="0" smtClean="0"/>
          </a:p>
        </p:txBody>
      </p:sp>
      <p:sp>
        <p:nvSpPr>
          <p:cNvPr id="5" name="Slide Number Placeholder 4"/>
          <p:cNvSpPr>
            <a:spLocks noGrp="1"/>
          </p:cNvSpPr>
          <p:nvPr>
            <p:ph type="sldNum" sz="quarter" idx="12"/>
          </p:nvPr>
        </p:nvSpPr>
        <p:spPr/>
        <p:txBody>
          <a:bodyPr/>
          <a:lstStyle/>
          <a:p>
            <a:fld id="{0413CD5D-A6B2-491B-A44A-45D05B81FD51}" type="slidenum">
              <a:rPr lang="en-US" smtClean="0"/>
              <a:t>6</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9991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Challenges and opportunities of network </a:t>
            </a:r>
            <a:r>
              <a:rPr lang="en-US" sz="2000" dirty="0" smtClean="0"/>
              <a:t>Continued on next page</a:t>
            </a:r>
            <a:r>
              <a:rPr lang="en-US" sz="2800" dirty="0" smtClean="0"/>
              <a:t>.</a:t>
            </a:r>
            <a:endParaRPr lang="en-US" sz="2800" dirty="0"/>
          </a:p>
        </p:txBody>
      </p:sp>
      <p:sp>
        <p:nvSpPr>
          <p:cNvPr id="5" name="Slide Number Placeholder 4"/>
          <p:cNvSpPr>
            <a:spLocks noGrp="1"/>
          </p:cNvSpPr>
          <p:nvPr>
            <p:ph type="sldNum" sz="quarter" idx="12"/>
          </p:nvPr>
        </p:nvSpPr>
        <p:spPr/>
        <p:txBody>
          <a:bodyPr/>
          <a:lstStyle/>
          <a:p>
            <a:fld id="{0413CD5D-A6B2-491B-A44A-45D05B81FD51}" type="slidenum">
              <a:rPr lang="en-US" smtClean="0"/>
              <a:t>7</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303" y="2133601"/>
            <a:ext cx="7635905" cy="4324438"/>
          </a:xfrm>
          <a:prstGeom prst="rect">
            <a:avLst/>
          </a:prstGeom>
        </p:spPr>
      </p:pic>
    </p:spTree>
    <p:extLst>
      <p:ext uri="{BB962C8B-B14F-4D97-AF65-F5344CB8AC3E}">
        <p14:creationId xmlns:p14="http://schemas.microsoft.com/office/powerpoint/2010/main" val="1613684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07408"/>
            <a:ext cx="10353761" cy="798786"/>
          </a:xfrm>
        </p:spPr>
        <p:txBody>
          <a:bodyPr>
            <a:normAutofit/>
          </a:bodyPr>
          <a:lstStyle/>
          <a:p>
            <a:pPr algn="l"/>
            <a:r>
              <a:rPr lang="en-US" sz="2800" dirty="0" smtClean="0"/>
              <a:t>JAVA</a:t>
            </a:r>
            <a:r>
              <a:rPr lang="en-US" sz="2800" dirty="0"/>
              <a:t> Architecture </a:t>
            </a:r>
            <a:r>
              <a:rPr lang="en-US" sz="1800" dirty="0"/>
              <a:t>Continued on next page</a:t>
            </a:r>
            <a:r>
              <a:rPr lang="en-US" sz="2400" dirty="0"/>
              <a:t>.</a:t>
            </a:r>
            <a:endParaRPr lang="en-US" sz="1800" dirty="0"/>
          </a:p>
        </p:txBody>
      </p:sp>
      <p:sp>
        <p:nvSpPr>
          <p:cNvPr id="3" name="Content Placeholder 2"/>
          <p:cNvSpPr>
            <a:spLocks noGrp="1"/>
          </p:cNvSpPr>
          <p:nvPr>
            <p:ph idx="1"/>
          </p:nvPr>
        </p:nvSpPr>
        <p:spPr>
          <a:xfrm>
            <a:off x="325821" y="1206194"/>
            <a:ext cx="11592910" cy="1957420"/>
          </a:xfrm>
        </p:spPr>
        <p:txBody>
          <a:bodyPr>
            <a:noAutofit/>
          </a:bodyPr>
          <a:lstStyle/>
          <a:p>
            <a:r>
              <a:rPr lang="en-US" dirty="0" smtClean="0">
                <a:effectLst/>
                <a:latin typeface="Comic Sans MS" panose="030F0702030302020204" pitchFamily="66" charset="0"/>
              </a:rPr>
              <a:t>the </a:t>
            </a:r>
            <a:r>
              <a:rPr lang="en-US" dirty="0">
                <a:effectLst/>
                <a:latin typeface="Comic Sans MS" panose="030F0702030302020204" pitchFamily="66" charset="0"/>
              </a:rPr>
              <a:t>Java programming </a:t>
            </a:r>
            <a:r>
              <a:rPr lang="en-US" dirty="0" smtClean="0">
                <a:effectLst/>
                <a:latin typeface="Comic Sans MS" panose="030F0702030302020204" pitchFamily="66" charset="0"/>
              </a:rPr>
              <a:t>language</a:t>
            </a:r>
          </a:p>
          <a:p>
            <a:r>
              <a:rPr lang="en-US" dirty="0" smtClean="0">
                <a:effectLst/>
                <a:latin typeface="Comic Sans MS" panose="030F0702030302020204" pitchFamily="66" charset="0"/>
              </a:rPr>
              <a:t>the </a:t>
            </a:r>
            <a:r>
              <a:rPr lang="en-US" dirty="0">
                <a:effectLst/>
                <a:latin typeface="Comic Sans MS" panose="030F0702030302020204" pitchFamily="66" charset="0"/>
              </a:rPr>
              <a:t>Java Application Programming </a:t>
            </a:r>
            <a:r>
              <a:rPr lang="en-US" dirty="0" smtClean="0">
                <a:effectLst/>
                <a:latin typeface="Comic Sans MS" panose="030F0702030302020204" pitchFamily="66" charset="0"/>
              </a:rPr>
              <a:t>Interface</a:t>
            </a:r>
          </a:p>
          <a:p>
            <a:r>
              <a:rPr lang="en-US" dirty="0" smtClean="0">
                <a:effectLst/>
                <a:latin typeface="Comic Sans MS" panose="030F0702030302020204" pitchFamily="66" charset="0"/>
              </a:rPr>
              <a:t>the </a:t>
            </a:r>
            <a:r>
              <a:rPr lang="en-US" dirty="0">
                <a:effectLst/>
                <a:latin typeface="Comic Sans MS" panose="030F0702030302020204" pitchFamily="66" charset="0"/>
              </a:rPr>
              <a:t>Java class file </a:t>
            </a:r>
            <a:r>
              <a:rPr lang="en-US" dirty="0" smtClean="0">
                <a:effectLst/>
                <a:latin typeface="Comic Sans MS" panose="030F0702030302020204" pitchFamily="66" charset="0"/>
              </a:rPr>
              <a:t>format</a:t>
            </a:r>
          </a:p>
          <a:p>
            <a:r>
              <a:rPr lang="en-US" dirty="0" smtClean="0">
                <a:effectLst/>
                <a:latin typeface="Comic Sans MS" panose="030F0702030302020204" pitchFamily="66" charset="0"/>
              </a:rPr>
              <a:t>the </a:t>
            </a:r>
            <a:r>
              <a:rPr lang="en-US" dirty="0">
                <a:effectLst/>
                <a:latin typeface="Comic Sans MS" panose="030F0702030302020204" pitchFamily="66" charset="0"/>
              </a:rPr>
              <a:t>Java virtual machine</a:t>
            </a:r>
          </a:p>
        </p:txBody>
      </p:sp>
      <p:sp>
        <p:nvSpPr>
          <p:cNvPr id="5" name="Slide Number Placeholder 4"/>
          <p:cNvSpPr>
            <a:spLocks noGrp="1"/>
          </p:cNvSpPr>
          <p:nvPr>
            <p:ph type="sldNum" sz="quarter" idx="12"/>
          </p:nvPr>
        </p:nvSpPr>
        <p:spPr/>
        <p:txBody>
          <a:bodyPr/>
          <a:lstStyle/>
          <a:p>
            <a:fld id="{0413CD5D-A6B2-491B-A44A-45D05B81FD51}" type="slidenum">
              <a:rPr lang="en-US" smtClean="0"/>
              <a:t>8</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761148" y="2252050"/>
            <a:ext cx="3217196" cy="4365421"/>
          </a:xfrm>
          <a:prstGeom prst="rect">
            <a:avLst/>
          </a:prstGeom>
        </p:spPr>
      </p:pic>
      <p:pic>
        <p:nvPicPr>
          <p:cNvPr id="7" name="Picture 6"/>
          <p:cNvPicPr>
            <a:picLocks noChangeAspect="1"/>
          </p:cNvPicPr>
          <p:nvPr/>
        </p:nvPicPr>
        <p:blipFill>
          <a:blip r:embed="rId3"/>
          <a:stretch>
            <a:fillRect/>
          </a:stretch>
        </p:blipFill>
        <p:spPr>
          <a:xfrm>
            <a:off x="8648171" y="2252050"/>
            <a:ext cx="3270560" cy="4353527"/>
          </a:xfrm>
          <a:prstGeom prst="rect">
            <a:avLst/>
          </a:prstGeom>
        </p:spPr>
      </p:pic>
      <p:sp>
        <p:nvSpPr>
          <p:cNvPr id="8" name="Right Arrow 7"/>
          <p:cNvSpPr/>
          <p:nvPr/>
        </p:nvSpPr>
        <p:spPr>
          <a:xfrm>
            <a:off x="6978344" y="2920501"/>
            <a:ext cx="1669827" cy="947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Locally</a:t>
            </a:r>
            <a:endParaRPr lang="en-US" sz="2000" dirty="0">
              <a:solidFill>
                <a:schemeClr val="bg1"/>
              </a:solidFill>
            </a:endParaRPr>
          </a:p>
        </p:txBody>
      </p:sp>
      <p:sp>
        <p:nvSpPr>
          <p:cNvPr id="11" name="Right Arrow 10"/>
          <p:cNvSpPr/>
          <p:nvPr/>
        </p:nvSpPr>
        <p:spPr>
          <a:xfrm>
            <a:off x="6978344" y="4659963"/>
            <a:ext cx="1669827" cy="947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Remotely</a:t>
            </a:r>
            <a:endParaRPr lang="en-US" sz="1200" dirty="0">
              <a:solidFill>
                <a:schemeClr val="bg1"/>
              </a:solidFill>
            </a:endParaRPr>
          </a:p>
        </p:txBody>
      </p:sp>
    </p:spTree>
    <p:extLst>
      <p:ext uri="{BB962C8B-B14F-4D97-AF65-F5344CB8AC3E}">
        <p14:creationId xmlns:p14="http://schemas.microsoft.com/office/powerpoint/2010/main" val="1795640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2096064"/>
            <a:ext cx="10353762" cy="4152336"/>
          </a:xfrm>
        </p:spPr>
        <p:txBody>
          <a:bodyPr>
            <a:noAutofit/>
          </a:bodyPr>
          <a:lstStyle/>
          <a:p>
            <a:pPr marL="0" indent="0">
              <a:buNone/>
            </a:pPr>
            <a:endParaRPr lang="en-US" sz="2200" dirty="0" smtClean="0"/>
          </a:p>
          <a:p>
            <a:endParaRPr lang="en-US" sz="2400" dirty="0" smtClean="0"/>
          </a:p>
        </p:txBody>
      </p:sp>
      <p:sp>
        <p:nvSpPr>
          <p:cNvPr id="5" name="Slide Number Placeholder 4"/>
          <p:cNvSpPr>
            <a:spLocks noGrp="1"/>
          </p:cNvSpPr>
          <p:nvPr>
            <p:ph type="sldNum" sz="quarter" idx="12"/>
          </p:nvPr>
        </p:nvSpPr>
        <p:spPr/>
        <p:txBody>
          <a:bodyPr/>
          <a:lstStyle/>
          <a:p>
            <a:fld id="{0413CD5D-A6B2-491B-A44A-45D05B81FD51}" type="slidenum">
              <a:rPr lang="en-US" smtClean="0"/>
              <a:t>9</a:t>
            </a:fld>
            <a:endParaRPr lang="en-US"/>
          </a:p>
        </p:txBody>
      </p:sp>
      <p:sp>
        <p:nvSpPr>
          <p:cNvPr id="4" name="AutoShape 2" descr="https://i.stack.imgur.com/HkyNv.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861" y="1400559"/>
            <a:ext cx="8765627" cy="505787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913795" y="609601"/>
            <a:ext cx="10353761" cy="498984"/>
          </a:xfrm>
        </p:spPr>
        <p:txBody>
          <a:bodyPr>
            <a:normAutofit/>
          </a:bodyPr>
          <a:lstStyle/>
          <a:p>
            <a:pPr algn="l"/>
            <a:r>
              <a:rPr lang="en-US" sz="2800" dirty="0" smtClean="0"/>
              <a:t>JAVA</a:t>
            </a:r>
            <a:r>
              <a:rPr lang="en-US" sz="2800" dirty="0"/>
              <a:t> Architecture </a:t>
            </a:r>
            <a:r>
              <a:rPr lang="en-US" sz="1800" dirty="0"/>
              <a:t>Continued on next page</a:t>
            </a:r>
            <a:r>
              <a:rPr lang="en-US" sz="2000" dirty="0"/>
              <a:t>.</a:t>
            </a:r>
            <a:endParaRPr lang="en-US" sz="1800" dirty="0"/>
          </a:p>
        </p:txBody>
      </p:sp>
    </p:spTree>
    <p:extLst>
      <p:ext uri="{BB962C8B-B14F-4D97-AF65-F5344CB8AC3E}">
        <p14:creationId xmlns:p14="http://schemas.microsoft.com/office/powerpoint/2010/main" val="37854124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1823</TotalTime>
  <Words>523</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Comic Sans MS</vt:lpstr>
      <vt:lpstr>Rockwell</vt:lpstr>
      <vt:lpstr>Damask</vt:lpstr>
      <vt:lpstr>JAVA ARCHITECTUTE Part-1</vt:lpstr>
      <vt:lpstr>Challenges and opportunities of network Continued on next page.</vt:lpstr>
      <vt:lpstr>Challenges and opportunities of network Continued on next page.</vt:lpstr>
      <vt:lpstr>Challenges and opportunities of network Continued on next page.</vt:lpstr>
      <vt:lpstr>Challenges and opportunities of network Continued on next page.</vt:lpstr>
      <vt:lpstr>Challenges and opportunities of network Continued on next page.</vt:lpstr>
      <vt:lpstr>Challenges and opportunities of network Continued on next page.</vt:lpstr>
      <vt:lpstr>JAVA Architecture Continued on next page.</vt:lpstr>
      <vt:lpstr>JAVA Architecture Continued on next page.</vt:lpstr>
      <vt:lpstr>JAVA Architecture</vt:lpstr>
      <vt:lpstr>JAVA virtual machine (JVM)</vt:lpstr>
      <vt:lpstr>JVM’s Class loader</vt:lpstr>
      <vt:lpstr>JVM’s Execution engine</vt:lpstr>
      <vt:lpstr>Native methods and JNI</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VIRTUAL MACHINE Part-1</dc:title>
  <dc:creator>Davoud</dc:creator>
  <cp:lastModifiedBy>Badamchi,Davoud</cp:lastModifiedBy>
  <cp:revision>41</cp:revision>
  <dcterms:created xsi:type="dcterms:W3CDTF">2019-07-26T00:11:27Z</dcterms:created>
  <dcterms:modified xsi:type="dcterms:W3CDTF">2019-07-28T06:04:40Z</dcterms:modified>
</cp:coreProperties>
</file>