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3"/>
  </p:notesMasterIdLst>
  <p:sldIdLst>
    <p:sldId id="257" r:id="rId2"/>
    <p:sldId id="258" r:id="rId3"/>
    <p:sldId id="268" r:id="rId4"/>
    <p:sldId id="283" r:id="rId5"/>
    <p:sldId id="270" r:id="rId6"/>
    <p:sldId id="284" r:id="rId7"/>
    <p:sldId id="285" r:id="rId8"/>
    <p:sldId id="272" r:id="rId9"/>
    <p:sldId id="286" r:id="rId10"/>
    <p:sldId id="274" r:id="rId11"/>
    <p:sldId id="276" r:id="rId12"/>
    <p:sldId id="287" r:id="rId13"/>
    <p:sldId id="288" r:id="rId14"/>
    <p:sldId id="289" r:id="rId15"/>
    <p:sldId id="278" r:id="rId16"/>
    <p:sldId id="290" r:id="rId17"/>
    <p:sldId id="291" r:id="rId18"/>
    <p:sldId id="282" r:id="rId19"/>
    <p:sldId id="293" r:id="rId20"/>
    <p:sldId id="292" r:id="rId21"/>
    <p:sldId id="26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p:cViewPr>
        <p:scale>
          <a:sx n="50" d="100"/>
          <a:sy n="50" d="100"/>
        </p:scale>
        <p:origin x="-1992" y="-5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026AA0-D323-41EC-956B-F6367AB5DAC2}" type="datetimeFigureOut">
              <a:rPr lang="en-US" smtClean="0"/>
              <a:t>12/20/2014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9666C5-A80D-4F32-815B-F02E9EF929A7}" type="slidenum">
              <a:rPr lang="en-US" smtClean="0"/>
              <a:t>‹#›</a:t>
            </a:fld>
            <a:endParaRPr lang="en-US"/>
          </a:p>
        </p:txBody>
      </p:sp>
    </p:spTree>
    <p:extLst>
      <p:ext uri="{BB962C8B-B14F-4D97-AF65-F5344CB8AC3E}">
        <p14:creationId xmlns:p14="http://schemas.microsoft.com/office/powerpoint/2010/main" val="422261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9666C5-A80D-4F32-815B-F02E9EF929A7}" type="slidenum">
              <a:rPr lang="en-US" smtClean="0"/>
              <a:t>2</a:t>
            </a:fld>
            <a:endParaRPr lang="en-US"/>
          </a:p>
        </p:txBody>
      </p:sp>
    </p:spTree>
    <p:extLst>
      <p:ext uri="{BB962C8B-B14F-4D97-AF65-F5344CB8AC3E}">
        <p14:creationId xmlns:p14="http://schemas.microsoft.com/office/powerpoint/2010/main" val="2763665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9666C5-A80D-4F32-815B-F02E9EF929A7}" type="slidenum">
              <a:rPr lang="en-US" smtClean="0"/>
              <a:t>11</a:t>
            </a:fld>
            <a:endParaRPr lang="en-US"/>
          </a:p>
        </p:txBody>
      </p:sp>
    </p:spTree>
    <p:extLst>
      <p:ext uri="{BB962C8B-B14F-4D97-AF65-F5344CB8AC3E}">
        <p14:creationId xmlns:p14="http://schemas.microsoft.com/office/powerpoint/2010/main" val="2763665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9666C5-A80D-4F32-815B-F02E9EF929A7}" type="slidenum">
              <a:rPr lang="en-US" smtClean="0"/>
              <a:t>12</a:t>
            </a:fld>
            <a:endParaRPr lang="en-US"/>
          </a:p>
        </p:txBody>
      </p:sp>
    </p:spTree>
    <p:extLst>
      <p:ext uri="{BB962C8B-B14F-4D97-AF65-F5344CB8AC3E}">
        <p14:creationId xmlns:p14="http://schemas.microsoft.com/office/powerpoint/2010/main" val="2763665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9666C5-A80D-4F32-815B-F02E9EF929A7}" type="slidenum">
              <a:rPr lang="en-US" smtClean="0"/>
              <a:t>13</a:t>
            </a:fld>
            <a:endParaRPr lang="en-US"/>
          </a:p>
        </p:txBody>
      </p:sp>
    </p:spTree>
    <p:extLst>
      <p:ext uri="{BB962C8B-B14F-4D97-AF65-F5344CB8AC3E}">
        <p14:creationId xmlns:p14="http://schemas.microsoft.com/office/powerpoint/2010/main" val="2763665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9666C5-A80D-4F32-815B-F02E9EF929A7}" type="slidenum">
              <a:rPr lang="en-US" smtClean="0"/>
              <a:t>14</a:t>
            </a:fld>
            <a:endParaRPr lang="en-US"/>
          </a:p>
        </p:txBody>
      </p:sp>
    </p:spTree>
    <p:extLst>
      <p:ext uri="{BB962C8B-B14F-4D97-AF65-F5344CB8AC3E}">
        <p14:creationId xmlns:p14="http://schemas.microsoft.com/office/powerpoint/2010/main" val="2763665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9666C5-A80D-4F32-815B-F02E9EF929A7}" type="slidenum">
              <a:rPr lang="en-US" smtClean="0"/>
              <a:t>15</a:t>
            </a:fld>
            <a:endParaRPr lang="en-US"/>
          </a:p>
        </p:txBody>
      </p:sp>
    </p:spTree>
    <p:extLst>
      <p:ext uri="{BB962C8B-B14F-4D97-AF65-F5344CB8AC3E}">
        <p14:creationId xmlns:p14="http://schemas.microsoft.com/office/powerpoint/2010/main" val="2763665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9666C5-A80D-4F32-815B-F02E9EF929A7}" type="slidenum">
              <a:rPr lang="en-US" smtClean="0"/>
              <a:t>16</a:t>
            </a:fld>
            <a:endParaRPr lang="en-US"/>
          </a:p>
        </p:txBody>
      </p:sp>
    </p:spTree>
    <p:extLst>
      <p:ext uri="{BB962C8B-B14F-4D97-AF65-F5344CB8AC3E}">
        <p14:creationId xmlns:p14="http://schemas.microsoft.com/office/powerpoint/2010/main" val="2763665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9666C5-A80D-4F32-815B-F02E9EF929A7}" type="slidenum">
              <a:rPr lang="en-US" smtClean="0"/>
              <a:t>17</a:t>
            </a:fld>
            <a:endParaRPr lang="en-US"/>
          </a:p>
        </p:txBody>
      </p:sp>
    </p:spTree>
    <p:extLst>
      <p:ext uri="{BB962C8B-B14F-4D97-AF65-F5344CB8AC3E}">
        <p14:creationId xmlns:p14="http://schemas.microsoft.com/office/powerpoint/2010/main" val="2763665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9666C5-A80D-4F32-815B-F02E9EF929A7}" type="slidenum">
              <a:rPr lang="en-US" smtClean="0"/>
              <a:t>18</a:t>
            </a:fld>
            <a:endParaRPr lang="en-US"/>
          </a:p>
        </p:txBody>
      </p:sp>
    </p:spTree>
    <p:extLst>
      <p:ext uri="{BB962C8B-B14F-4D97-AF65-F5344CB8AC3E}">
        <p14:creationId xmlns:p14="http://schemas.microsoft.com/office/powerpoint/2010/main" val="2763665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9666C5-A80D-4F32-815B-F02E9EF929A7}" type="slidenum">
              <a:rPr lang="en-US" smtClean="0"/>
              <a:t>19</a:t>
            </a:fld>
            <a:endParaRPr lang="en-US"/>
          </a:p>
        </p:txBody>
      </p:sp>
    </p:spTree>
    <p:extLst>
      <p:ext uri="{BB962C8B-B14F-4D97-AF65-F5344CB8AC3E}">
        <p14:creationId xmlns:p14="http://schemas.microsoft.com/office/powerpoint/2010/main" val="2763665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9666C5-A80D-4F32-815B-F02E9EF929A7}" type="slidenum">
              <a:rPr lang="en-US" smtClean="0"/>
              <a:t>20</a:t>
            </a:fld>
            <a:endParaRPr lang="en-US"/>
          </a:p>
        </p:txBody>
      </p:sp>
    </p:spTree>
    <p:extLst>
      <p:ext uri="{BB962C8B-B14F-4D97-AF65-F5344CB8AC3E}">
        <p14:creationId xmlns:p14="http://schemas.microsoft.com/office/powerpoint/2010/main" val="2763665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9666C5-A80D-4F32-815B-F02E9EF929A7}" type="slidenum">
              <a:rPr lang="en-US" smtClean="0"/>
              <a:t>3</a:t>
            </a:fld>
            <a:endParaRPr lang="en-US"/>
          </a:p>
        </p:txBody>
      </p:sp>
    </p:spTree>
    <p:extLst>
      <p:ext uri="{BB962C8B-B14F-4D97-AF65-F5344CB8AC3E}">
        <p14:creationId xmlns:p14="http://schemas.microsoft.com/office/powerpoint/2010/main" val="2763665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9666C5-A80D-4F32-815B-F02E9EF929A7}" type="slidenum">
              <a:rPr lang="en-US" smtClean="0"/>
              <a:t>4</a:t>
            </a:fld>
            <a:endParaRPr lang="en-US"/>
          </a:p>
        </p:txBody>
      </p:sp>
    </p:spTree>
    <p:extLst>
      <p:ext uri="{BB962C8B-B14F-4D97-AF65-F5344CB8AC3E}">
        <p14:creationId xmlns:p14="http://schemas.microsoft.com/office/powerpoint/2010/main" val="2763665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9666C5-A80D-4F32-815B-F02E9EF929A7}" type="slidenum">
              <a:rPr lang="en-US" smtClean="0"/>
              <a:t>5</a:t>
            </a:fld>
            <a:endParaRPr lang="en-US"/>
          </a:p>
        </p:txBody>
      </p:sp>
    </p:spTree>
    <p:extLst>
      <p:ext uri="{BB962C8B-B14F-4D97-AF65-F5344CB8AC3E}">
        <p14:creationId xmlns:p14="http://schemas.microsoft.com/office/powerpoint/2010/main" val="276366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9666C5-A80D-4F32-815B-F02E9EF929A7}" type="slidenum">
              <a:rPr lang="en-US" smtClean="0"/>
              <a:t>6</a:t>
            </a:fld>
            <a:endParaRPr lang="en-US"/>
          </a:p>
        </p:txBody>
      </p:sp>
    </p:spTree>
    <p:extLst>
      <p:ext uri="{BB962C8B-B14F-4D97-AF65-F5344CB8AC3E}">
        <p14:creationId xmlns:p14="http://schemas.microsoft.com/office/powerpoint/2010/main" val="2763665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9666C5-A80D-4F32-815B-F02E9EF929A7}" type="slidenum">
              <a:rPr lang="en-US" smtClean="0"/>
              <a:t>7</a:t>
            </a:fld>
            <a:endParaRPr lang="en-US"/>
          </a:p>
        </p:txBody>
      </p:sp>
    </p:spTree>
    <p:extLst>
      <p:ext uri="{BB962C8B-B14F-4D97-AF65-F5344CB8AC3E}">
        <p14:creationId xmlns:p14="http://schemas.microsoft.com/office/powerpoint/2010/main" val="276366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9666C5-A80D-4F32-815B-F02E9EF929A7}" type="slidenum">
              <a:rPr lang="en-US" smtClean="0"/>
              <a:t>8</a:t>
            </a:fld>
            <a:endParaRPr lang="en-US"/>
          </a:p>
        </p:txBody>
      </p:sp>
    </p:spTree>
    <p:extLst>
      <p:ext uri="{BB962C8B-B14F-4D97-AF65-F5344CB8AC3E}">
        <p14:creationId xmlns:p14="http://schemas.microsoft.com/office/powerpoint/2010/main" val="2763665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9666C5-A80D-4F32-815B-F02E9EF929A7}" type="slidenum">
              <a:rPr lang="en-US" smtClean="0"/>
              <a:t>9</a:t>
            </a:fld>
            <a:endParaRPr lang="en-US"/>
          </a:p>
        </p:txBody>
      </p:sp>
    </p:spTree>
    <p:extLst>
      <p:ext uri="{BB962C8B-B14F-4D97-AF65-F5344CB8AC3E}">
        <p14:creationId xmlns:p14="http://schemas.microsoft.com/office/powerpoint/2010/main" val="2763665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9666C5-A80D-4F32-815B-F02E9EF929A7}" type="slidenum">
              <a:rPr lang="en-US" smtClean="0"/>
              <a:t>10</a:t>
            </a:fld>
            <a:endParaRPr lang="en-US"/>
          </a:p>
        </p:txBody>
      </p:sp>
    </p:spTree>
    <p:extLst>
      <p:ext uri="{BB962C8B-B14F-4D97-AF65-F5344CB8AC3E}">
        <p14:creationId xmlns:p14="http://schemas.microsoft.com/office/powerpoint/2010/main" val="2763665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E31192-51B1-4532-91EF-3305C3F022E2}" type="datetime1">
              <a:rPr lang="en-US" smtClean="0"/>
              <a:t>12/20/2014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494DA-0DC1-43DC-B1DD-220A724D34D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6E03AE-2584-4DA7-B739-A28FCDB14D13}" type="datetime1">
              <a:rPr lang="en-US" smtClean="0"/>
              <a:t>12/20/2014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494DA-0DC1-43DC-B1DD-220A724D34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CE4511-2CBD-4D9D-810A-7775785E2EAE}" type="datetime1">
              <a:rPr lang="en-US" smtClean="0"/>
              <a:t>12/20/2014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494DA-0DC1-43DC-B1DD-220A724D34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61F4FA-7546-4BC9-941D-C3D9CA995AE7}" type="datetime1">
              <a:rPr lang="en-US" smtClean="0"/>
              <a:t>12/20/2014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494DA-0DC1-43DC-B1DD-220A724D34D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EAE4D1-6514-4C09-9702-BC5C544E4B29}" type="datetime1">
              <a:rPr lang="en-US" smtClean="0"/>
              <a:t>12/20/2014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494DA-0DC1-43DC-B1DD-220A724D34D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4B0297-A83E-45BF-85DA-085B03A3E575}" type="datetime1">
              <a:rPr lang="en-US" smtClean="0"/>
              <a:t>12/20/2014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494DA-0DC1-43DC-B1DD-220A724D34D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EA0511-D6A5-4298-9588-825DA89F9DD8}" type="datetime1">
              <a:rPr lang="en-US" smtClean="0"/>
              <a:t>12/20/2014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D494DA-0DC1-43DC-B1DD-220A724D34D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E6E74C-FB1F-4983-B611-7B6CB2C50FF3}" type="datetime1">
              <a:rPr lang="en-US" smtClean="0"/>
              <a:t>12/20/2014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D494DA-0DC1-43DC-B1DD-220A724D34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8A374-529D-43C2-B5AF-87F10901E0D6}" type="datetime1">
              <a:rPr lang="en-US" smtClean="0"/>
              <a:t>12/20/2014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D494DA-0DC1-43DC-B1DD-220A724D34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A6BFB1-FE39-4137-93E9-43D668884822}" type="datetime1">
              <a:rPr lang="en-US" smtClean="0"/>
              <a:t>12/20/2014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494DA-0DC1-43DC-B1DD-220A724D34D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A5E752-2FE3-49EE-A93F-21A29450C575}" type="datetime1">
              <a:rPr lang="en-US" smtClean="0"/>
              <a:t>12/20/2014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494DA-0DC1-43DC-B1DD-220A724D34D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827FD-1F02-4402-8F06-C7CD8C7EFD14}" type="datetime1">
              <a:rPr lang="en-US" smtClean="0"/>
              <a:t>12/20/2014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D494DA-0DC1-43DC-B1DD-220A724D34D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752600"/>
            <a:ext cx="7989350" cy="2057400"/>
          </a:xfrm>
        </p:spPr>
        <p:txBody>
          <a:bodyPr>
            <a:normAutofit fontScale="90000"/>
          </a:bodyPr>
          <a:lstStyle/>
          <a:p>
            <a:pPr algn="l"/>
            <a:r>
              <a:rPr lang="en-US" b="1" dirty="0">
                <a:solidFill>
                  <a:srgbClr val="FF0000"/>
                </a:solidFill>
                <a:effectLst>
                  <a:outerShdw blurRad="38100" dist="38100" dir="2700000" algn="tl">
                    <a:srgbClr val="000000">
                      <a:alpha val="43137"/>
                    </a:srgbClr>
                  </a:outerShdw>
                </a:effectLst>
              </a:rPr>
              <a:t>A high performance </a:t>
            </a:r>
            <a:r>
              <a:rPr lang="en-US" b="1" dirty="0" err="1" smtClean="0">
                <a:solidFill>
                  <a:srgbClr val="FF0000"/>
                </a:solidFill>
                <a:effectLst>
                  <a:outerShdw blurRad="38100" dist="38100" dir="2700000" algn="tl">
                    <a:srgbClr val="000000">
                      <a:alpha val="43137"/>
                    </a:srgbClr>
                  </a:outerShdw>
                </a:effectLst>
              </a:rPr>
              <a:t>geneticalgorithm</a:t>
            </a:r>
            <a:r>
              <a:rPr lang="en-US" b="1" dirty="0" smtClean="0">
                <a:solidFill>
                  <a:srgbClr val="FF0000"/>
                </a:solidFill>
                <a:effectLst>
                  <a:outerShdw blurRad="38100" dist="38100" dir="2700000" algn="tl">
                    <a:srgbClr val="000000">
                      <a:alpha val="43137"/>
                    </a:srgbClr>
                  </a:outerShdw>
                </a:effectLst>
              </a:rPr>
              <a:t> </a:t>
            </a:r>
            <a:r>
              <a:rPr lang="en-US" b="1" dirty="0">
                <a:solidFill>
                  <a:srgbClr val="FF0000"/>
                </a:solidFill>
                <a:effectLst>
                  <a:outerShdw blurRad="38100" dist="38100" dir="2700000" algn="tl">
                    <a:srgbClr val="000000">
                      <a:alpha val="43137"/>
                    </a:srgbClr>
                  </a:outerShdw>
                </a:effectLst>
              </a:rPr>
              <a:t>using bacterial</a:t>
            </a:r>
            <a:br>
              <a:rPr lang="en-US" b="1" dirty="0">
                <a:solidFill>
                  <a:srgbClr val="FF0000"/>
                </a:solidFill>
                <a:effectLst>
                  <a:outerShdw blurRad="38100" dist="38100" dir="2700000" algn="tl">
                    <a:srgbClr val="000000">
                      <a:alpha val="43137"/>
                    </a:srgbClr>
                  </a:outerShdw>
                </a:effectLst>
              </a:rPr>
            </a:br>
            <a:r>
              <a:rPr lang="en-US" b="1" dirty="0">
                <a:solidFill>
                  <a:srgbClr val="FF0000"/>
                </a:solidFill>
                <a:effectLst>
                  <a:outerShdw blurRad="38100" dist="38100" dir="2700000" algn="tl">
                    <a:srgbClr val="000000">
                      <a:alpha val="43137"/>
                    </a:srgbClr>
                  </a:outerShdw>
                </a:effectLst>
              </a:rPr>
              <a:t>conjugation operator (HPGA</a:t>
            </a:r>
            <a:r>
              <a:rPr lang="en-US" b="1" dirty="0" smtClean="0">
                <a:solidFill>
                  <a:srgbClr val="FF0000"/>
                </a:solidFill>
                <a:effectLst>
                  <a:outerShdw blurRad="38100" dist="38100" dir="2700000" algn="tl">
                    <a:srgbClr val="000000">
                      <a:alpha val="43137"/>
                    </a:srgbClr>
                  </a:outerShdw>
                </a:effectLst>
              </a:rPr>
              <a:t>)</a:t>
            </a:r>
            <a:endParaRPr lang="en-US" b="1" dirty="0">
              <a:solidFill>
                <a:srgbClr val="FF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CD494DA-0DC1-43DC-B1DD-220A724D34D8}" type="slidenum">
              <a:rPr lang="en-US" smtClean="0"/>
              <a:t>1</a:t>
            </a:fld>
            <a:endParaRPr lang="en-US"/>
          </a:p>
        </p:txBody>
      </p:sp>
      <p:sp>
        <p:nvSpPr>
          <p:cNvPr id="3" name="Subtitle 2"/>
          <p:cNvSpPr>
            <a:spLocks noGrp="1"/>
          </p:cNvSpPr>
          <p:nvPr>
            <p:ph type="subTitle" idx="1"/>
          </p:nvPr>
        </p:nvSpPr>
        <p:spPr>
          <a:xfrm>
            <a:off x="990600" y="4495800"/>
            <a:ext cx="5839519" cy="1828800"/>
          </a:xfrm>
        </p:spPr>
        <p:txBody>
          <a:bodyPr>
            <a:normAutofit/>
          </a:bodyPr>
          <a:lstStyle/>
          <a:p>
            <a:pPr algn="l"/>
            <a:r>
              <a:rPr lang="en-US" sz="2800" dirty="0" smtClean="0">
                <a:solidFill>
                  <a:schemeClr val="tx1"/>
                </a:solidFill>
                <a:effectLst>
                  <a:outerShdw blurRad="38100" dist="38100" dir="2700000" algn="tl">
                    <a:srgbClr val="000000">
                      <a:alpha val="43137"/>
                    </a:srgbClr>
                  </a:outerShdw>
                </a:effectLst>
              </a:rPr>
              <a:t>By : </a:t>
            </a:r>
            <a:r>
              <a:rPr lang="en-US" sz="2800" dirty="0" err="1" smtClean="0">
                <a:solidFill>
                  <a:schemeClr val="tx1"/>
                </a:solidFill>
                <a:effectLst>
                  <a:outerShdw blurRad="38100" dist="38100" dir="2700000" algn="tl">
                    <a:srgbClr val="000000">
                      <a:alpha val="43137"/>
                    </a:srgbClr>
                  </a:outerShdw>
                </a:effectLst>
              </a:rPr>
              <a:t>amir</a:t>
            </a:r>
            <a:r>
              <a:rPr lang="en-US" sz="2800" dirty="0" smtClean="0">
                <a:solidFill>
                  <a:schemeClr val="tx1"/>
                </a:solidFill>
                <a:effectLst>
                  <a:outerShdw blurRad="38100" dist="38100" dir="2700000" algn="tl">
                    <a:srgbClr val="000000">
                      <a:alpha val="43137"/>
                    </a:srgbClr>
                  </a:outerShdw>
                </a:effectLst>
              </a:rPr>
              <a:t> </a:t>
            </a:r>
            <a:r>
              <a:rPr lang="en-US" sz="2800" dirty="0" err="1" smtClean="0">
                <a:solidFill>
                  <a:schemeClr val="tx1"/>
                </a:solidFill>
                <a:effectLst>
                  <a:outerShdw blurRad="38100" dist="38100" dir="2700000" algn="tl">
                    <a:srgbClr val="000000">
                      <a:alpha val="43137"/>
                    </a:srgbClr>
                  </a:outerShdw>
                </a:effectLst>
              </a:rPr>
              <a:t>modadnejad</a:t>
            </a:r>
            <a:endParaRPr lang="en-US" sz="2800" dirty="0" smtClean="0">
              <a:solidFill>
                <a:schemeClr val="tx1"/>
              </a:solidFill>
              <a:effectLst>
                <a:outerShdw blurRad="38100" dist="38100" dir="2700000" algn="tl">
                  <a:srgbClr val="000000">
                    <a:alpha val="43137"/>
                  </a:srgbClr>
                </a:outerShdw>
              </a:effectLst>
            </a:endParaRPr>
          </a:p>
          <a:p>
            <a:pPr algn="l"/>
            <a:r>
              <a:rPr lang="en-US" sz="2800" dirty="0" smtClean="0">
                <a:solidFill>
                  <a:schemeClr val="tx1"/>
                </a:solidFill>
                <a:effectLst>
                  <a:outerShdw blurRad="38100" dist="38100" dir="2700000" algn="tl">
                    <a:srgbClr val="000000">
                      <a:alpha val="43137"/>
                    </a:srgbClr>
                  </a:outerShdw>
                </a:effectLst>
              </a:rPr>
              <a:t>Supervisor : </a:t>
            </a:r>
            <a:r>
              <a:rPr lang="en-US" sz="2800" dirty="0" err="1" smtClean="0">
                <a:solidFill>
                  <a:schemeClr val="tx1"/>
                </a:solidFill>
                <a:effectLst>
                  <a:outerShdw blurRad="38100" dist="38100" dir="2700000" algn="tl">
                    <a:srgbClr val="000000">
                      <a:alpha val="43137"/>
                    </a:srgbClr>
                  </a:outerShdw>
                </a:effectLst>
              </a:rPr>
              <a:t>Dr.agdasi</a:t>
            </a:r>
            <a:endParaRPr lang="en-US" sz="2800" dirty="0" smtClean="0">
              <a:solidFill>
                <a:schemeClr val="tx1"/>
              </a:solidFill>
              <a:effectLst>
                <a:outerShdw blurRad="38100" dist="38100" dir="2700000" algn="tl">
                  <a:srgbClr val="000000">
                    <a:alpha val="43137"/>
                  </a:srgbClr>
                </a:outerShdw>
              </a:effectLst>
            </a:endParaRPr>
          </a:p>
          <a:p>
            <a:pPr algn="l"/>
            <a:r>
              <a:rPr lang="en-US" sz="2800" dirty="0" smtClean="0">
                <a:solidFill>
                  <a:schemeClr val="tx1"/>
                </a:solidFill>
                <a:effectLst>
                  <a:outerShdw blurRad="38100" dist="38100" dir="2700000" algn="tl">
                    <a:srgbClr val="000000">
                      <a:alpha val="43137"/>
                    </a:srgbClr>
                  </a:outerShdw>
                </a:effectLst>
              </a:rPr>
              <a:t>Tabriz university</a:t>
            </a:r>
          </a:p>
          <a:p>
            <a:pPr algn="l"/>
            <a:endParaRPr lang="en-US" sz="2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3804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3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3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0154" y="376616"/>
            <a:ext cx="7772400" cy="914400"/>
          </a:xfrm>
        </p:spPr>
        <p:txBody>
          <a:bodyPr>
            <a:normAutofit fontScale="90000"/>
          </a:bodyPr>
          <a:lstStyle/>
          <a:p>
            <a:r>
              <a:rPr lang="en-US" b="1" dirty="0" smtClean="0">
                <a:solidFill>
                  <a:srgbClr val="FF0000"/>
                </a:solidFill>
                <a:effectLst>
                  <a:outerShdw blurRad="38100" dist="38100" dir="2700000" algn="tl">
                    <a:srgbClr val="000000">
                      <a:alpha val="43137"/>
                    </a:srgbClr>
                  </a:outerShdw>
                </a:effectLst>
              </a:rPr>
              <a:t>Competition </a:t>
            </a:r>
            <a:br>
              <a:rPr lang="en-US" b="1" dirty="0" smtClean="0">
                <a:solidFill>
                  <a:srgbClr val="FF0000"/>
                </a:solidFill>
                <a:effectLst>
                  <a:outerShdw blurRad="38100" dist="38100" dir="2700000" algn="tl">
                    <a:srgbClr val="000000">
                      <a:alpha val="43137"/>
                    </a:srgbClr>
                  </a:outerShdw>
                </a:effectLst>
              </a:rPr>
            </a:br>
            <a:endParaRPr lang="en-US"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rot="10800000" flipV="1">
            <a:off x="6116801" y="3214870"/>
            <a:ext cx="1521221" cy="808424"/>
          </a:xfrm>
        </p:spPr>
        <p:txBody>
          <a:bodyPr>
            <a:normAutofit/>
          </a:bodyPr>
          <a:lstStyle/>
          <a:p>
            <a:pPr algn="just"/>
            <a:endParaRPr lang="en-US" sz="1200" dirty="0" smtClean="0">
              <a:solidFill>
                <a:schemeClr val="tx1"/>
              </a:solidFill>
              <a:effectLst>
                <a:outerShdw blurRad="38100" dist="38100" dir="2700000" algn="tl">
                  <a:srgbClr val="000000">
                    <a:alpha val="43137"/>
                  </a:srgbClr>
                </a:outerShdw>
              </a:effectLst>
            </a:endParaRPr>
          </a:p>
          <a:p>
            <a:pPr algn="just"/>
            <a:endParaRPr lang="en-US" sz="1200" dirty="0">
              <a:solidFill>
                <a:schemeClr val="tx1"/>
              </a:solidFill>
              <a:effectLst>
                <a:outerShdw blurRad="38100" dist="38100" dir="2700000" algn="tl">
                  <a:srgbClr val="000000">
                    <a:alpha val="43137"/>
                  </a:srgbClr>
                </a:outerShdw>
              </a:effectLst>
            </a:endParaRPr>
          </a:p>
          <a:p>
            <a:r>
              <a:rPr lang="en-US" sz="1200" dirty="0" smtClean="0">
                <a:solidFill>
                  <a:schemeClr val="tx1"/>
                </a:solidFill>
                <a:effectLst>
                  <a:outerShdw blurRad="38100" dist="38100" dir="2700000" algn="tl">
                    <a:srgbClr val="000000">
                      <a:alpha val="43137"/>
                    </a:srgbClr>
                  </a:outerShdw>
                </a:effectLst>
              </a:rPr>
              <a:t>yes</a:t>
            </a:r>
            <a:endParaRPr lang="en-US" sz="2800" dirty="0">
              <a:solidFill>
                <a:schemeClr val="tx1"/>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CD494DA-0DC1-43DC-B1DD-220A724D34D8}" type="slidenum">
              <a:rPr lang="en-US" smtClean="0"/>
              <a:t>10</a:t>
            </a:fld>
            <a:endParaRPr lang="en-US" dirty="0"/>
          </a:p>
        </p:txBody>
      </p:sp>
      <mc:AlternateContent xmlns:mc="http://schemas.openxmlformats.org/markup-compatibility/2006" xmlns:a14="http://schemas.microsoft.com/office/drawing/2010/main">
        <mc:Choice Requires="a14">
          <p:sp>
            <p:nvSpPr>
              <p:cNvPr id="13" name="Flowchart: Process 12"/>
              <p:cNvSpPr/>
              <p:nvPr/>
            </p:nvSpPr>
            <p:spPr>
              <a:xfrm>
                <a:off x="685800" y="200972"/>
                <a:ext cx="8001000" cy="1274826"/>
              </a:xfrm>
              <a:prstGeom prst="flowChartProcess">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endParaRPr lang="en-US" dirty="0" smtClean="0">
                  <a:solidFill>
                    <a:schemeClr val="tx1"/>
                  </a:solidFill>
                  <a:ea typeface="Times New Roman"/>
                  <a:cs typeface="Arial"/>
                </a:endParaRPr>
              </a:p>
              <a:p>
                <a:pPr>
                  <a:lnSpc>
                    <a:spcPct val="115000"/>
                  </a:lnSpc>
                  <a:spcAft>
                    <a:spcPts val="1000"/>
                  </a:spcAft>
                </a:pPr>
                <a:r>
                  <a:rPr lang="en-US" dirty="0" smtClean="0">
                    <a:solidFill>
                      <a:schemeClr val="tx1"/>
                    </a:solidFill>
                    <a:ea typeface="Times New Roman"/>
                    <a:cs typeface="Arial"/>
                  </a:rPr>
                  <a:t>Similarity</a:t>
                </a:r>
                <a:r>
                  <a:rPr lang="en-US" dirty="0">
                    <a:solidFill>
                      <a:schemeClr val="tx1"/>
                    </a:solidFill>
                    <a:ea typeface="Times New Roman"/>
                    <a:cs typeface="Arial"/>
                  </a:rPr>
                  <a:t>= [</a:t>
                </a:r>
                <a:r>
                  <a:rPr lang="en-US" dirty="0" err="1">
                    <a:solidFill>
                      <a:schemeClr val="tx1"/>
                    </a:solidFill>
                    <a:ea typeface="Times New Roman"/>
                    <a:cs typeface="Arial"/>
                  </a:rPr>
                  <a:t>NO.of</a:t>
                </a:r>
                <a:r>
                  <a:rPr lang="en-US" dirty="0">
                    <a:solidFill>
                      <a:schemeClr val="tx1"/>
                    </a:solidFill>
                    <a:ea typeface="Times New Roman"/>
                    <a:cs typeface="Arial"/>
                  </a:rPr>
                  <a:t> Similar gen  between </a:t>
                </a:r>
                <a14:m>
                  <m:oMath xmlns:m="http://schemas.openxmlformats.org/officeDocument/2006/math">
                    <m:sSub>
                      <m:sSubPr>
                        <m:ctrlPr>
                          <a:rPr lang="en-US" i="1">
                            <a:solidFill>
                              <a:schemeClr val="tx1"/>
                            </a:solidFill>
                            <a:effectLst/>
                            <a:latin typeface="Cambria Math"/>
                            <a:ea typeface="Calibri"/>
                            <a:cs typeface="Arial"/>
                          </a:rPr>
                        </m:ctrlPr>
                      </m:sSubPr>
                      <m:e>
                        <m:r>
                          <a:rPr lang="en-US" i="1">
                            <a:solidFill>
                              <a:schemeClr val="tx1"/>
                            </a:solidFill>
                            <a:effectLst/>
                            <a:latin typeface="Cambria Math"/>
                            <a:ea typeface="Calibri"/>
                            <a:cs typeface="Arial"/>
                          </a:rPr>
                          <m:t>𝐶𝐻</m:t>
                        </m:r>
                      </m:e>
                      <m:sub>
                        <m:r>
                          <a:rPr lang="en-US" i="1">
                            <a:solidFill>
                              <a:schemeClr val="tx1"/>
                            </a:solidFill>
                            <a:effectLst/>
                            <a:latin typeface="Cambria Math"/>
                            <a:ea typeface="Calibri"/>
                            <a:cs typeface="Arial"/>
                          </a:rPr>
                          <m:t>𝑅𝑒𝑐𝑖𝑝𝑖𝑒𝑛𝑡</m:t>
                        </m:r>
                      </m:sub>
                    </m:sSub>
                  </m:oMath>
                </a14:m>
                <a:r>
                  <a:rPr lang="en-US" dirty="0">
                    <a:solidFill>
                      <a:schemeClr val="tx1"/>
                    </a:solidFill>
                    <a:ea typeface="Times New Roman"/>
                    <a:cs typeface="Arial"/>
                  </a:rPr>
                  <a:t>  and </a:t>
                </a:r>
                <a14:m>
                  <m:oMath xmlns:m="http://schemas.openxmlformats.org/officeDocument/2006/math">
                    <m:sSub>
                      <m:sSubPr>
                        <m:ctrlPr>
                          <a:rPr lang="en-US" i="1">
                            <a:solidFill>
                              <a:schemeClr val="tx1"/>
                            </a:solidFill>
                            <a:effectLst/>
                            <a:latin typeface="Cambria Math"/>
                            <a:ea typeface="Calibri"/>
                            <a:cs typeface="Arial"/>
                          </a:rPr>
                        </m:ctrlPr>
                      </m:sSubPr>
                      <m:e>
                        <m:r>
                          <a:rPr lang="en-US" i="1">
                            <a:solidFill>
                              <a:schemeClr val="tx1"/>
                            </a:solidFill>
                            <a:effectLst/>
                            <a:latin typeface="Cambria Math"/>
                            <a:ea typeface="Calibri"/>
                            <a:cs typeface="Arial"/>
                          </a:rPr>
                          <m:t>𝐶𝐻</m:t>
                        </m:r>
                      </m:e>
                      <m:sub>
                        <m:r>
                          <a:rPr lang="en-US" i="1">
                            <a:solidFill>
                              <a:schemeClr val="tx1"/>
                            </a:solidFill>
                            <a:effectLst/>
                            <a:latin typeface="Cambria Math"/>
                            <a:ea typeface="Calibri"/>
                            <a:cs typeface="Arial"/>
                          </a:rPr>
                          <m:t>𝑁𝑒𝑤</m:t>
                        </m:r>
                      </m:sub>
                    </m:sSub>
                  </m:oMath>
                </a14:m>
                <a:r>
                  <a:rPr lang="en-US" dirty="0">
                    <a:solidFill>
                      <a:schemeClr val="tx1"/>
                    </a:solidFill>
                    <a:ea typeface="Times New Roman"/>
                    <a:cs typeface="Arial"/>
                  </a:rPr>
                  <a:t>] / [ Length of CH</a:t>
                </a:r>
                <a:r>
                  <a:rPr lang="en-US" dirty="0" smtClean="0">
                    <a:solidFill>
                      <a:schemeClr val="tx1"/>
                    </a:solidFill>
                    <a:ea typeface="Times New Roman"/>
                    <a:cs typeface="Arial"/>
                  </a:rPr>
                  <a:t>]</a:t>
                </a:r>
              </a:p>
              <a:p>
                <a:pPr algn="ctr">
                  <a:lnSpc>
                    <a:spcPct val="115000"/>
                  </a:lnSpc>
                  <a:spcAft>
                    <a:spcPts val="1000"/>
                  </a:spcAft>
                </a:pPr>
                <a14:m>
                  <m:oMath xmlns:m="http://schemas.openxmlformats.org/officeDocument/2006/math">
                    <m:sSub>
                      <m:sSubPr>
                        <m:ctrlPr>
                          <a:rPr lang="en-US" i="1">
                            <a:solidFill>
                              <a:schemeClr val="tx1"/>
                            </a:solidFill>
                            <a:latin typeface="Cambria Math"/>
                          </a:rPr>
                        </m:ctrlPr>
                      </m:sSubPr>
                      <m:e>
                        <m:r>
                          <a:rPr lang="en-US" i="1">
                            <a:solidFill>
                              <a:schemeClr val="tx1"/>
                            </a:solidFill>
                            <a:latin typeface="Cambria Math"/>
                          </a:rPr>
                          <m:t>𝑃</m:t>
                        </m:r>
                      </m:e>
                      <m:sub>
                        <m:r>
                          <a:rPr lang="en-US" i="1">
                            <a:solidFill>
                              <a:schemeClr val="tx1"/>
                            </a:solidFill>
                            <a:latin typeface="Cambria Math"/>
                          </a:rPr>
                          <m:t>𝑔𝑚</m:t>
                        </m:r>
                      </m:sub>
                    </m:sSub>
                  </m:oMath>
                </a14:m>
                <a:r>
                  <a:rPr lang="en-US" dirty="0" smtClean="0">
                    <a:solidFill>
                      <a:schemeClr val="tx1"/>
                    </a:solidFill>
                  </a:rPr>
                  <a:t>=Similarity</a:t>
                </a:r>
                <a:endParaRPr lang="en-US" dirty="0">
                  <a:solidFill>
                    <a:schemeClr val="tx1"/>
                  </a:solidFill>
                </a:endParaRPr>
              </a:p>
              <a:p>
                <a:pPr>
                  <a:lnSpc>
                    <a:spcPct val="115000"/>
                  </a:lnSpc>
                  <a:spcAft>
                    <a:spcPts val="1000"/>
                  </a:spcAft>
                </a:pPr>
                <a:endParaRPr lang="en-US" dirty="0">
                  <a:solidFill>
                    <a:schemeClr val="tx1"/>
                  </a:solidFill>
                  <a:ea typeface="Calibri"/>
                  <a:cs typeface="Arial"/>
                </a:endParaRPr>
              </a:p>
            </p:txBody>
          </p:sp>
        </mc:Choice>
        <mc:Fallback xmlns="">
          <p:sp>
            <p:nvSpPr>
              <p:cNvPr id="13" name="Flowchart: Process 12"/>
              <p:cNvSpPr>
                <a:spLocks noRot="1" noChangeAspect="1" noMove="1" noResize="1" noEditPoints="1" noAdjustHandles="1" noChangeArrowheads="1" noChangeShapeType="1" noTextEdit="1"/>
              </p:cNvSpPr>
              <p:nvPr/>
            </p:nvSpPr>
            <p:spPr>
              <a:xfrm>
                <a:off x="685800" y="200972"/>
                <a:ext cx="8001000" cy="1274826"/>
              </a:xfrm>
              <a:prstGeom prst="flowChartProcess">
                <a:avLst/>
              </a:prstGeom>
              <a:blipFill rotWithShape="1">
                <a:blip r:embed="rId3"/>
                <a:stretch>
                  <a:fillRect l="-532"/>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Flowchart: Decision 13"/>
              <p:cNvSpPr/>
              <p:nvPr/>
            </p:nvSpPr>
            <p:spPr>
              <a:xfrm>
                <a:off x="1828800" y="1776717"/>
                <a:ext cx="5715000" cy="1066800"/>
              </a:xfrm>
              <a:prstGeom prst="flowChartDecision">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14:m>
                  <m:oMath xmlns:m="http://schemas.openxmlformats.org/officeDocument/2006/math">
                    <m:sSub>
                      <m:sSubPr>
                        <m:ctrlPr>
                          <a:rPr lang="en-US" i="1" smtClean="0">
                            <a:solidFill>
                              <a:schemeClr val="tx1"/>
                            </a:solidFill>
                            <a:latin typeface="Cambria Math"/>
                            <a:ea typeface="Calibri"/>
                            <a:cs typeface="Arial"/>
                          </a:rPr>
                        </m:ctrlPr>
                      </m:sSubPr>
                      <m:e>
                        <m:r>
                          <a:rPr lang="en-US" b="0" i="1" smtClean="0">
                            <a:solidFill>
                              <a:schemeClr val="tx1"/>
                            </a:solidFill>
                            <a:latin typeface="Cambria Math"/>
                            <a:ea typeface="Calibri"/>
                            <a:cs typeface="Arial"/>
                          </a:rPr>
                          <m:t>          </m:t>
                        </m:r>
                        <m:r>
                          <a:rPr lang="en-US" i="1">
                            <a:solidFill>
                              <a:schemeClr val="tx1"/>
                            </a:solidFill>
                            <a:effectLst/>
                            <a:latin typeface="Cambria Math"/>
                            <a:ea typeface="Calibri"/>
                            <a:cs typeface="Arial"/>
                          </a:rPr>
                          <m:t>𝐶𝐻</m:t>
                        </m:r>
                      </m:e>
                      <m:sub>
                        <m:r>
                          <a:rPr lang="en-US" i="1">
                            <a:solidFill>
                              <a:schemeClr val="tx1"/>
                            </a:solidFill>
                            <a:effectLst/>
                            <a:latin typeface="Cambria Math"/>
                            <a:ea typeface="Calibri"/>
                            <a:cs typeface="Arial"/>
                          </a:rPr>
                          <m:t>𝑁𝑒𝑤</m:t>
                        </m:r>
                      </m:sub>
                    </m:sSub>
                    <m:r>
                      <a:rPr lang="en-US" i="1">
                        <a:solidFill>
                          <a:schemeClr val="tx1"/>
                        </a:solidFill>
                        <a:effectLst/>
                        <a:latin typeface="Cambria Math"/>
                        <a:ea typeface="Calibri"/>
                        <a:cs typeface="Arial"/>
                      </a:rPr>
                      <m:t> </m:t>
                    </m:r>
                  </m:oMath>
                </a14:m>
                <a:r>
                  <a:rPr lang="en-US" dirty="0">
                    <a:solidFill>
                      <a:schemeClr val="tx1"/>
                    </a:solidFill>
                    <a:ea typeface="Times New Roman"/>
                    <a:cs typeface="Arial"/>
                  </a:rPr>
                  <a:t> better </a:t>
                </a:r>
                <a:r>
                  <a:rPr lang="en-US" dirty="0" smtClean="0">
                    <a:solidFill>
                      <a:schemeClr val="tx1"/>
                    </a:solidFill>
                    <a:ea typeface="Times New Roman"/>
                    <a:cs typeface="Arial"/>
                  </a:rPr>
                  <a:t>than </a:t>
                </a:r>
                <a14:m>
                  <m:oMath xmlns:m="http://schemas.openxmlformats.org/officeDocument/2006/math">
                    <m:sSub>
                      <m:sSubPr>
                        <m:ctrlPr>
                          <a:rPr lang="en-US" i="1">
                            <a:solidFill>
                              <a:schemeClr val="tx1"/>
                            </a:solidFill>
                            <a:effectLst/>
                            <a:latin typeface="Cambria Math"/>
                            <a:ea typeface="Calibri"/>
                            <a:cs typeface="Arial"/>
                          </a:rPr>
                        </m:ctrlPr>
                      </m:sSubPr>
                      <m:e>
                        <m:r>
                          <a:rPr lang="en-US" i="1" smtClean="0">
                            <a:solidFill>
                              <a:schemeClr val="tx1"/>
                            </a:solidFill>
                            <a:effectLst/>
                            <a:latin typeface="Cambria Math"/>
                            <a:ea typeface="Calibri"/>
                            <a:cs typeface="Arial"/>
                          </a:rPr>
                          <m:t> </m:t>
                        </m:r>
                        <m:r>
                          <a:rPr lang="en-US" b="0" i="1" smtClean="0">
                            <a:solidFill>
                              <a:schemeClr val="tx1"/>
                            </a:solidFill>
                            <a:effectLst/>
                            <a:latin typeface="Cambria Math"/>
                            <a:ea typeface="Calibri"/>
                            <a:cs typeface="Arial"/>
                          </a:rPr>
                          <m:t>          </m:t>
                        </m:r>
                        <m:r>
                          <a:rPr lang="en-US" i="1">
                            <a:solidFill>
                              <a:schemeClr val="tx1"/>
                            </a:solidFill>
                            <a:effectLst/>
                            <a:latin typeface="Cambria Math"/>
                            <a:ea typeface="Calibri"/>
                            <a:cs typeface="Arial"/>
                          </a:rPr>
                          <m:t>𝐶𝐻</m:t>
                        </m:r>
                      </m:e>
                      <m:sub>
                        <m:r>
                          <a:rPr lang="en-US" i="1">
                            <a:solidFill>
                              <a:schemeClr val="tx1"/>
                            </a:solidFill>
                            <a:effectLst/>
                            <a:latin typeface="Cambria Math"/>
                            <a:ea typeface="Calibri"/>
                            <a:cs typeface="Arial"/>
                          </a:rPr>
                          <m:t>𝑅𝑒𝑐𝑖𝑝𝑖𝑒𝑛𝑡</m:t>
                        </m:r>
                      </m:sub>
                    </m:sSub>
                  </m:oMath>
                </a14:m>
                <a:endParaRPr lang="en-US" dirty="0">
                  <a:solidFill>
                    <a:schemeClr val="tx1"/>
                  </a:solidFill>
                  <a:ea typeface="Calibri"/>
                  <a:cs typeface="Arial"/>
                </a:endParaRPr>
              </a:p>
            </p:txBody>
          </p:sp>
        </mc:Choice>
        <mc:Fallback xmlns="">
          <p:sp>
            <p:nvSpPr>
              <p:cNvPr id="14" name="Flowchart: Decision 13"/>
              <p:cNvSpPr>
                <a:spLocks noRot="1" noChangeAspect="1" noMove="1" noResize="1" noEditPoints="1" noAdjustHandles="1" noChangeArrowheads="1" noChangeShapeType="1" noTextEdit="1"/>
              </p:cNvSpPr>
              <p:nvPr/>
            </p:nvSpPr>
            <p:spPr>
              <a:xfrm>
                <a:off x="1828800" y="1776717"/>
                <a:ext cx="5715000" cy="1066800"/>
              </a:xfrm>
              <a:prstGeom prst="flowChartDecision">
                <a:avLst/>
              </a:prstGeom>
              <a:blipFill rotWithShape="1">
                <a:blip r:embed="rId4"/>
                <a:stretch>
                  <a:fillRect/>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Flowchart: Process 14"/>
              <p:cNvSpPr/>
              <p:nvPr/>
            </p:nvSpPr>
            <p:spPr>
              <a:xfrm>
                <a:off x="685800" y="4191000"/>
                <a:ext cx="8000999" cy="835500"/>
              </a:xfrm>
              <a:prstGeom prst="flowChartProcess">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14:m>
                  <m:oMath xmlns:m="http://schemas.openxmlformats.org/officeDocument/2006/math">
                    <m:sSub>
                      <m:sSubPr>
                        <m:ctrlPr>
                          <a:rPr lang="en-US" i="1" smtClean="0">
                            <a:solidFill>
                              <a:schemeClr val="tx1">
                                <a:lumMod val="85000"/>
                                <a:lumOff val="15000"/>
                              </a:schemeClr>
                            </a:solidFill>
                            <a:latin typeface="Cambria Math"/>
                            <a:ea typeface="Calibri"/>
                            <a:cs typeface="Arial"/>
                          </a:rPr>
                        </m:ctrlPr>
                      </m:sSubPr>
                      <m:e>
                        <m:r>
                          <a:rPr lang="en-US" i="1">
                            <a:solidFill>
                              <a:schemeClr val="tx1">
                                <a:lumMod val="85000"/>
                                <a:lumOff val="15000"/>
                              </a:schemeClr>
                            </a:solidFill>
                            <a:effectLst/>
                            <a:latin typeface="Cambria Math"/>
                            <a:ea typeface="Calibri"/>
                            <a:cs typeface="Arial"/>
                          </a:rPr>
                          <m:t> </m:t>
                        </m:r>
                        <m:r>
                          <a:rPr lang="en-US" i="1">
                            <a:solidFill>
                              <a:schemeClr val="tx1">
                                <a:lumMod val="85000"/>
                                <a:lumOff val="15000"/>
                              </a:schemeClr>
                            </a:solidFill>
                            <a:effectLst/>
                            <a:latin typeface="Cambria Math"/>
                            <a:ea typeface="Calibri"/>
                            <a:cs typeface="Arial"/>
                          </a:rPr>
                          <m:t>𝐶𝐻</m:t>
                        </m:r>
                      </m:e>
                      <m:sub>
                        <m:r>
                          <a:rPr lang="en-US" i="1">
                            <a:solidFill>
                              <a:schemeClr val="tx1">
                                <a:lumMod val="85000"/>
                                <a:lumOff val="15000"/>
                              </a:schemeClr>
                            </a:solidFill>
                            <a:effectLst/>
                            <a:latin typeface="Cambria Math"/>
                            <a:ea typeface="Calibri"/>
                            <a:cs typeface="Arial"/>
                          </a:rPr>
                          <m:t>𝑀𝑈𝑡𝑢𝑡𝑎𝑡𝑒𝑑</m:t>
                        </m:r>
                      </m:sub>
                    </m:sSub>
                    <m:r>
                      <a:rPr lang="en-US" i="1">
                        <a:solidFill>
                          <a:schemeClr val="tx1">
                            <a:lumMod val="85000"/>
                            <a:lumOff val="15000"/>
                          </a:schemeClr>
                        </a:solidFill>
                        <a:effectLst/>
                        <a:latin typeface="Cambria Math"/>
                        <a:ea typeface="Calibri"/>
                        <a:cs typeface="Arial"/>
                      </a:rPr>
                      <m:t>=</m:t>
                    </m:r>
                  </m:oMath>
                </a14:m>
                <a:r>
                  <a:rPr lang="en-US" dirty="0" err="1">
                    <a:solidFill>
                      <a:schemeClr val="tx1">
                        <a:lumMod val="85000"/>
                        <a:lumOff val="15000"/>
                      </a:schemeClr>
                    </a:solidFill>
                    <a:ea typeface="Times New Roman"/>
                    <a:cs typeface="Arial"/>
                  </a:rPr>
                  <a:t>Mututated</a:t>
                </a:r>
                <a:r>
                  <a:rPr lang="en-US" dirty="0">
                    <a:solidFill>
                      <a:schemeClr val="tx1">
                        <a:lumMod val="85000"/>
                        <a:lumOff val="15000"/>
                      </a:schemeClr>
                    </a:solidFill>
                    <a:ea typeface="Times New Roman"/>
                    <a:cs typeface="Arial"/>
                  </a:rPr>
                  <a:t>(</a:t>
                </a:r>
                <a14:m>
                  <m:oMath xmlns:m="http://schemas.openxmlformats.org/officeDocument/2006/math">
                    <m:sSub>
                      <m:sSubPr>
                        <m:ctrlPr>
                          <a:rPr lang="en-US" i="1">
                            <a:solidFill>
                              <a:schemeClr val="tx1">
                                <a:lumMod val="85000"/>
                                <a:lumOff val="15000"/>
                              </a:schemeClr>
                            </a:solidFill>
                            <a:effectLst/>
                            <a:latin typeface="Cambria Math"/>
                            <a:ea typeface="Calibri"/>
                            <a:cs typeface="Arial"/>
                          </a:rPr>
                        </m:ctrlPr>
                      </m:sSubPr>
                      <m:e>
                        <m:r>
                          <a:rPr lang="en-US" i="1">
                            <a:solidFill>
                              <a:schemeClr val="tx1">
                                <a:lumMod val="85000"/>
                                <a:lumOff val="15000"/>
                              </a:schemeClr>
                            </a:solidFill>
                            <a:effectLst/>
                            <a:latin typeface="Cambria Math"/>
                            <a:ea typeface="Calibri"/>
                            <a:cs typeface="Arial"/>
                          </a:rPr>
                          <m:t> </m:t>
                        </m:r>
                        <m:r>
                          <a:rPr lang="en-US" i="1">
                            <a:solidFill>
                              <a:schemeClr val="tx1">
                                <a:lumMod val="85000"/>
                                <a:lumOff val="15000"/>
                              </a:schemeClr>
                            </a:solidFill>
                            <a:effectLst/>
                            <a:latin typeface="Cambria Math"/>
                            <a:ea typeface="Calibri"/>
                            <a:cs typeface="Arial"/>
                          </a:rPr>
                          <m:t>𝐶𝐻</m:t>
                        </m:r>
                      </m:e>
                      <m:sub>
                        <m:r>
                          <a:rPr lang="en-US" i="1">
                            <a:solidFill>
                              <a:schemeClr val="tx1">
                                <a:lumMod val="85000"/>
                                <a:lumOff val="15000"/>
                              </a:schemeClr>
                            </a:solidFill>
                            <a:effectLst/>
                            <a:latin typeface="Cambria Math"/>
                            <a:ea typeface="Calibri"/>
                            <a:cs typeface="Arial"/>
                          </a:rPr>
                          <m:t>𝑁𝑒𝑤</m:t>
                        </m:r>
                      </m:sub>
                    </m:sSub>
                  </m:oMath>
                </a14:m>
                <a:r>
                  <a:rPr lang="en-US" dirty="0">
                    <a:solidFill>
                      <a:schemeClr val="tx1">
                        <a:lumMod val="85000"/>
                        <a:lumOff val="15000"/>
                      </a:schemeClr>
                    </a:solidFill>
                    <a:ea typeface="Times New Roman"/>
                    <a:cs typeface="Arial"/>
                  </a:rPr>
                  <a:t>,</a:t>
                </a:r>
                <a:r>
                  <a:rPr lang="en-US" dirty="0">
                    <a:solidFill>
                      <a:schemeClr val="tx1">
                        <a:lumMod val="85000"/>
                        <a:lumOff val="15000"/>
                      </a:schemeClr>
                    </a:solidFill>
                    <a:ea typeface="Calibri"/>
                    <a:cs typeface="Arial"/>
                  </a:rPr>
                  <a:t> </a:t>
                </a:r>
                <a14:m>
                  <m:oMath xmlns:m="http://schemas.openxmlformats.org/officeDocument/2006/math">
                    <m:sSub>
                      <m:sSubPr>
                        <m:ctrlPr>
                          <a:rPr lang="en-US" i="1">
                            <a:solidFill>
                              <a:schemeClr val="tx1">
                                <a:lumMod val="85000"/>
                                <a:lumOff val="15000"/>
                              </a:schemeClr>
                            </a:solidFill>
                            <a:effectLst/>
                            <a:latin typeface="Cambria Math"/>
                            <a:ea typeface="Calibri"/>
                            <a:cs typeface="Arial"/>
                          </a:rPr>
                        </m:ctrlPr>
                      </m:sSubPr>
                      <m:e>
                        <m:r>
                          <a:rPr lang="en-US" i="1">
                            <a:solidFill>
                              <a:schemeClr val="tx1">
                                <a:lumMod val="85000"/>
                                <a:lumOff val="15000"/>
                              </a:schemeClr>
                            </a:solidFill>
                            <a:effectLst/>
                            <a:latin typeface="Cambria Math"/>
                            <a:ea typeface="Calibri"/>
                            <a:cs typeface="Arial"/>
                          </a:rPr>
                          <m:t>𝑃</m:t>
                        </m:r>
                      </m:e>
                      <m:sub>
                        <m:r>
                          <a:rPr lang="en-US" i="1">
                            <a:solidFill>
                              <a:schemeClr val="tx1">
                                <a:lumMod val="85000"/>
                                <a:lumOff val="15000"/>
                              </a:schemeClr>
                            </a:solidFill>
                            <a:effectLst/>
                            <a:latin typeface="Cambria Math"/>
                            <a:ea typeface="Calibri"/>
                            <a:cs typeface="Arial"/>
                          </a:rPr>
                          <m:t>𝑔𝑚</m:t>
                        </m:r>
                      </m:sub>
                    </m:sSub>
                  </m:oMath>
                </a14:m>
                <a:r>
                  <a:rPr lang="en-US" dirty="0">
                    <a:solidFill>
                      <a:schemeClr val="tx1">
                        <a:lumMod val="85000"/>
                        <a:lumOff val="15000"/>
                      </a:schemeClr>
                    </a:solidFill>
                    <a:ea typeface="Times New Roman"/>
                    <a:cs typeface="Arial"/>
                  </a:rPr>
                  <a:t>)</a:t>
                </a:r>
                <a:endParaRPr lang="en-US" dirty="0" smtClean="0">
                  <a:solidFill>
                    <a:schemeClr val="tx1">
                      <a:lumMod val="85000"/>
                      <a:lumOff val="15000"/>
                    </a:schemeClr>
                  </a:solidFill>
                  <a:ea typeface="Times New Roman"/>
                  <a:cs typeface="Arial"/>
                </a:endParaRPr>
              </a:p>
              <a:p>
                <a:pPr algn="ctr">
                  <a:lnSpc>
                    <a:spcPct val="115000"/>
                  </a:lnSpc>
                  <a:spcAft>
                    <a:spcPts val="1000"/>
                  </a:spcAft>
                </a:pPr>
                <a14:m>
                  <m:oMath xmlns:m="http://schemas.openxmlformats.org/officeDocument/2006/math">
                    <m:sSub>
                      <m:sSubPr>
                        <m:ctrlPr>
                          <a:rPr lang="en-US" i="1">
                            <a:solidFill>
                              <a:schemeClr val="tx1">
                                <a:lumMod val="85000"/>
                                <a:lumOff val="15000"/>
                              </a:schemeClr>
                            </a:solidFill>
                            <a:effectLst/>
                            <a:latin typeface="Cambria Math"/>
                            <a:ea typeface="Calibri"/>
                            <a:cs typeface="Arial"/>
                          </a:rPr>
                        </m:ctrlPr>
                      </m:sSubPr>
                      <m:e>
                        <m:r>
                          <a:rPr lang="en-US" i="1">
                            <a:solidFill>
                              <a:schemeClr val="tx1">
                                <a:lumMod val="85000"/>
                                <a:lumOff val="15000"/>
                              </a:schemeClr>
                            </a:solidFill>
                            <a:effectLst/>
                            <a:latin typeface="Cambria Math"/>
                            <a:ea typeface="Calibri"/>
                            <a:cs typeface="Arial"/>
                          </a:rPr>
                          <m:t> </m:t>
                        </m:r>
                        <m:r>
                          <a:rPr lang="en-US" i="1">
                            <a:solidFill>
                              <a:schemeClr val="tx1">
                                <a:lumMod val="85000"/>
                                <a:lumOff val="15000"/>
                              </a:schemeClr>
                            </a:solidFill>
                            <a:effectLst/>
                            <a:latin typeface="Cambria Math"/>
                            <a:ea typeface="Calibri"/>
                            <a:cs typeface="Arial"/>
                          </a:rPr>
                          <m:t>𝐶𝐻</m:t>
                        </m:r>
                      </m:e>
                      <m:sub>
                        <m:r>
                          <a:rPr lang="en-US" i="1">
                            <a:solidFill>
                              <a:schemeClr val="tx1">
                                <a:lumMod val="85000"/>
                                <a:lumOff val="15000"/>
                              </a:schemeClr>
                            </a:solidFill>
                            <a:effectLst/>
                            <a:latin typeface="Cambria Math"/>
                            <a:ea typeface="Calibri"/>
                            <a:cs typeface="Arial"/>
                          </a:rPr>
                          <m:t>𝑁𝑜𝑛</m:t>
                        </m:r>
                        <m:r>
                          <a:rPr lang="en-US" i="1">
                            <a:solidFill>
                              <a:schemeClr val="tx1">
                                <a:lumMod val="85000"/>
                                <a:lumOff val="15000"/>
                              </a:schemeClr>
                            </a:solidFill>
                            <a:effectLst/>
                            <a:latin typeface="Cambria Math"/>
                            <a:ea typeface="Calibri"/>
                            <a:cs typeface="Arial"/>
                          </a:rPr>
                          <m:t>−</m:t>
                        </m:r>
                        <m:r>
                          <a:rPr lang="en-US" i="1">
                            <a:solidFill>
                              <a:schemeClr val="tx1">
                                <a:lumMod val="85000"/>
                                <a:lumOff val="15000"/>
                              </a:schemeClr>
                            </a:solidFill>
                            <a:effectLst/>
                            <a:latin typeface="Cambria Math"/>
                            <a:ea typeface="Calibri"/>
                            <a:cs typeface="Arial"/>
                          </a:rPr>
                          <m:t>𝑀𝑈𝑡𝑢𝑡𝑎𝑡𝑒𝑑</m:t>
                        </m:r>
                      </m:sub>
                    </m:sSub>
                  </m:oMath>
                </a14:m>
                <a:r>
                  <a:rPr lang="en-US" dirty="0">
                    <a:solidFill>
                      <a:schemeClr val="tx1">
                        <a:lumMod val="85000"/>
                        <a:lumOff val="15000"/>
                      </a:schemeClr>
                    </a:solidFill>
                    <a:ea typeface="Times New Roman"/>
                    <a:cs typeface="Arial"/>
                  </a:rPr>
                  <a:t>=</a:t>
                </a:r>
                <a14:m>
                  <m:oMath xmlns:m="http://schemas.openxmlformats.org/officeDocument/2006/math">
                    <m:sSub>
                      <m:sSubPr>
                        <m:ctrlPr>
                          <a:rPr lang="en-US" i="1">
                            <a:solidFill>
                              <a:schemeClr val="tx1">
                                <a:lumMod val="85000"/>
                                <a:lumOff val="15000"/>
                              </a:schemeClr>
                            </a:solidFill>
                            <a:effectLst/>
                            <a:latin typeface="Cambria Math"/>
                            <a:ea typeface="Calibri"/>
                            <a:cs typeface="Arial"/>
                          </a:rPr>
                        </m:ctrlPr>
                      </m:sSubPr>
                      <m:e>
                        <m:r>
                          <a:rPr lang="en-US" i="1">
                            <a:solidFill>
                              <a:schemeClr val="tx1">
                                <a:lumMod val="85000"/>
                                <a:lumOff val="15000"/>
                              </a:schemeClr>
                            </a:solidFill>
                            <a:effectLst/>
                            <a:latin typeface="Cambria Math"/>
                            <a:ea typeface="Calibri"/>
                            <a:cs typeface="Arial"/>
                          </a:rPr>
                          <m:t>𝐶𝐻</m:t>
                        </m:r>
                      </m:e>
                      <m:sub>
                        <m:r>
                          <a:rPr lang="en-US" i="1">
                            <a:solidFill>
                              <a:schemeClr val="tx1">
                                <a:lumMod val="85000"/>
                                <a:lumOff val="15000"/>
                              </a:schemeClr>
                            </a:solidFill>
                            <a:effectLst/>
                            <a:latin typeface="Cambria Math"/>
                            <a:ea typeface="Calibri"/>
                            <a:cs typeface="Arial"/>
                          </a:rPr>
                          <m:t>𝑅𝑒𝑐𝑖𝑝𝑖𝑒𝑛𝑡</m:t>
                        </m:r>
                      </m:sub>
                    </m:sSub>
                  </m:oMath>
                </a14:m>
                <a:endParaRPr lang="en-US" dirty="0">
                  <a:solidFill>
                    <a:schemeClr val="tx1">
                      <a:lumMod val="85000"/>
                      <a:lumOff val="15000"/>
                    </a:schemeClr>
                  </a:solidFill>
                  <a:ea typeface="Calibri"/>
                  <a:cs typeface="Arial"/>
                </a:endParaRPr>
              </a:p>
            </p:txBody>
          </p:sp>
        </mc:Choice>
        <mc:Fallback xmlns="">
          <p:sp>
            <p:nvSpPr>
              <p:cNvPr id="15" name="Flowchart: Process 14"/>
              <p:cNvSpPr>
                <a:spLocks noRot="1" noChangeAspect="1" noMove="1" noResize="1" noEditPoints="1" noAdjustHandles="1" noChangeArrowheads="1" noChangeShapeType="1" noTextEdit="1"/>
              </p:cNvSpPr>
              <p:nvPr/>
            </p:nvSpPr>
            <p:spPr>
              <a:xfrm>
                <a:off x="685800" y="4191000"/>
                <a:ext cx="8000999" cy="835500"/>
              </a:xfrm>
              <a:prstGeom prst="flowChartProcess">
                <a:avLst/>
              </a:prstGeom>
              <a:blipFill rotWithShape="1">
                <a:blip r:embed="rId5"/>
                <a:stretch>
                  <a:fillRect t="-2128" b="-9929"/>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Flowchart: Process 15"/>
              <p:cNvSpPr/>
              <p:nvPr/>
            </p:nvSpPr>
            <p:spPr>
              <a:xfrm>
                <a:off x="685800" y="3072058"/>
                <a:ext cx="8001000" cy="890342"/>
              </a:xfrm>
              <a:prstGeom prst="flowChartProcess">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14:m>
                  <m:oMath xmlns:m="http://schemas.openxmlformats.org/officeDocument/2006/math">
                    <m:sSub>
                      <m:sSubPr>
                        <m:ctrlPr>
                          <a:rPr lang="en-US" i="1" smtClean="0">
                            <a:solidFill>
                              <a:schemeClr val="tx1">
                                <a:lumMod val="85000"/>
                                <a:lumOff val="15000"/>
                              </a:schemeClr>
                            </a:solidFill>
                            <a:latin typeface="Cambria Math"/>
                            <a:ea typeface="Calibri"/>
                            <a:cs typeface="Arial"/>
                          </a:rPr>
                        </m:ctrlPr>
                      </m:sSubPr>
                      <m:e>
                        <m:r>
                          <a:rPr lang="en-US" i="1">
                            <a:solidFill>
                              <a:schemeClr val="tx1">
                                <a:lumMod val="85000"/>
                                <a:lumOff val="15000"/>
                              </a:schemeClr>
                            </a:solidFill>
                            <a:effectLst/>
                            <a:latin typeface="Cambria Math"/>
                            <a:ea typeface="Calibri"/>
                            <a:cs typeface="Arial"/>
                          </a:rPr>
                          <m:t> </m:t>
                        </m:r>
                        <m:r>
                          <a:rPr lang="en-US" i="1">
                            <a:solidFill>
                              <a:schemeClr val="tx1">
                                <a:lumMod val="85000"/>
                                <a:lumOff val="15000"/>
                              </a:schemeClr>
                            </a:solidFill>
                            <a:effectLst/>
                            <a:latin typeface="Cambria Math"/>
                            <a:ea typeface="Calibri"/>
                            <a:cs typeface="Arial"/>
                          </a:rPr>
                          <m:t>𝐶𝐻</m:t>
                        </m:r>
                      </m:e>
                      <m:sub>
                        <m:r>
                          <a:rPr lang="en-US" i="1">
                            <a:solidFill>
                              <a:schemeClr val="tx1">
                                <a:lumMod val="85000"/>
                                <a:lumOff val="15000"/>
                              </a:schemeClr>
                            </a:solidFill>
                            <a:effectLst/>
                            <a:latin typeface="Cambria Math"/>
                            <a:ea typeface="Calibri"/>
                            <a:cs typeface="Arial"/>
                          </a:rPr>
                          <m:t>𝑀𝑈𝑡𝑢𝑡𝑎𝑡𝑒𝑑</m:t>
                        </m:r>
                      </m:sub>
                    </m:sSub>
                    <m:r>
                      <a:rPr lang="en-US" i="1">
                        <a:solidFill>
                          <a:schemeClr val="tx1">
                            <a:lumMod val="85000"/>
                            <a:lumOff val="15000"/>
                          </a:schemeClr>
                        </a:solidFill>
                        <a:effectLst/>
                        <a:latin typeface="Cambria Math"/>
                        <a:ea typeface="Calibri"/>
                        <a:cs typeface="Arial"/>
                      </a:rPr>
                      <m:t>=</m:t>
                    </m:r>
                  </m:oMath>
                </a14:m>
                <a:r>
                  <a:rPr lang="en-US" dirty="0" err="1">
                    <a:solidFill>
                      <a:schemeClr val="tx1">
                        <a:lumMod val="85000"/>
                        <a:lumOff val="15000"/>
                      </a:schemeClr>
                    </a:solidFill>
                    <a:ea typeface="Times New Roman"/>
                    <a:cs typeface="Arial"/>
                  </a:rPr>
                  <a:t>Mututated</a:t>
                </a:r>
                <a:r>
                  <a:rPr lang="en-US" dirty="0">
                    <a:solidFill>
                      <a:schemeClr val="tx1">
                        <a:lumMod val="85000"/>
                        <a:lumOff val="15000"/>
                      </a:schemeClr>
                    </a:solidFill>
                    <a:ea typeface="Times New Roman"/>
                    <a:cs typeface="Arial"/>
                  </a:rPr>
                  <a:t>(</a:t>
                </a:r>
                <a14:m>
                  <m:oMath xmlns:m="http://schemas.openxmlformats.org/officeDocument/2006/math">
                    <m:sSub>
                      <m:sSubPr>
                        <m:ctrlPr>
                          <a:rPr lang="en-US" i="1">
                            <a:solidFill>
                              <a:schemeClr val="tx1">
                                <a:lumMod val="85000"/>
                                <a:lumOff val="15000"/>
                              </a:schemeClr>
                            </a:solidFill>
                            <a:effectLst/>
                            <a:latin typeface="Cambria Math"/>
                            <a:ea typeface="Calibri"/>
                            <a:cs typeface="Arial"/>
                          </a:rPr>
                        </m:ctrlPr>
                      </m:sSubPr>
                      <m:e>
                        <m:r>
                          <a:rPr lang="en-US" i="1">
                            <a:solidFill>
                              <a:schemeClr val="tx1">
                                <a:lumMod val="85000"/>
                                <a:lumOff val="15000"/>
                              </a:schemeClr>
                            </a:solidFill>
                            <a:effectLst/>
                            <a:latin typeface="Cambria Math"/>
                            <a:ea typeface="Calibri"/>
                            <a:cs typeface="Arial"/>
                          </a:rPr>
                          <m:t>𝐶𝐻</m:t>
                        </m:r>
                      </m:e>
                      <m:sub>
                        <m:r>
                          <a:rPr lang="en-US" i="1">
                            <a:solidFill>
                              <a:schemeClr val="tx1">
                                <a:lumMod val="85000"/>
                                <a:lumOff val="15000"/>
                              </a:schemeClr>
                            </a:solidFill>
                            <a:effectLst/>
                            <a:latin typeface="Cambria Math"/>
                            <a:ea typeface="Calibri"/>
                            <a:cs typeface="Arial"/>
                          </a:rPr>
                          <m:t>𝑅𝑒𝑐𝑖𝑝𝑖𝑒𝑛𝑡</m:t>
                        </m:r>
                      </m:sub>
                    </m:sSub>
                  </m:oMath>
                </a14:m>
                <a:r>
                  <a:rPr lang="en-US" dirty="0">
                    <a:solidFill>
                      <a:schemeClr val="tx1">
                        <a:lumMod val="85000"/>
                        <a:lumOff val="15000"/>
                      </a:schemeClr>
                    </a:solidFill>
                    <a:ea typeface="Times New Roman"/>
                    <a:cs typeface="Arial"/>
                  </a:rPr>
                  <a:t>,</a:t>
                </a:r>
                <a:r>
                  <a:rPr lang="en-US" dirty="0">
                    <a:solidFill>
                      <a:schemeClr val="tx1">
                        <a:lumMod val="85000"/>
                        <a:lumOff val="15000"/>
                      </a:schemeClr>
                    </a:solidFill>
                    <a:ea typeface="Calibri"/>
                    <a:cs typeface="Arial"/>
                  </a:rPr>
                  <a:t> </a:t>
                </a:r>
                <a14:m>
                  <m:oMath xmlns:m="http://schemas.openxmlformats.org/officeDocument/2006/math">
                    <m:sSub>
                      <m:sSubPr>
                        <m:ctrlPr>
                          <a:rPr lang="en-US" i="1">
                            <a:solidFill>
                              <a:schemeClr val="tx1">
                                <a:lumMod val="85000"/>
                                <a:lumOff val="15000"/>
                              </a:schemeClr>
                            </a:solidFill>
                            <a:effectLst/>
                            <a:latin typeface="Cambria Math"/>
                            <a:ea typeface="Calibri"/>
                            <a:cs typeface="Arial"/>
                          </a:rPr>
                        </m:ctrlPr>
                      </m:sSubPr>
                      <m:e>
                        <m:r>
                          <a:rPr lang="en-US" i="1">
                            <a:solidFill>
                              <a:schemeClr val="tx1">
                                <a:lumMod val="85000"/>
                                <a:lumOff val="15000"/>
                              </a:schemeClr>
                            </a:solidFill>
                            <a:effectLst/>
                            <a:latin typeface="Cambria Math"/>
                            <a:ea typeface="Calibri"/>
                            <a:cs typeface="Arial"/>
                          </a:rPr>
                          <m:t>𝑃</m:t>
                        </m:r>
                      </m:e>
                      <m:sub>
                        <m:r>
                          <a:rPr lang="en-US" i="1">
                            <a:solidFill>
                              <a:schemeClr val="tx1">
                                <a:lumMod val="85000"/>
                                <a:lumOff val="15000"/>
                              </a:schemeClr>
                            </a:solidFill>
                            <a:effectLst/>
                            <a:latin typeface="Cambria Math"/>
                            <a:ea typeface="Calibri"/>
                            <a:cs typeface="Arial"/>
                          </a:rPr>
                          <m:t>𝑔𝑚</m:t>
                        </m:r>
                      </m:sub>
                    </m:sSub>
                  </m:oMath>
                </a14:m>
                <a:r>
                  <a:rPr lang="en-US" dirty="0">
                    <a:solidFill>
                      <a:schemeClr val="tx1">
                        <a:lumMod val="85000"/>
                        <a:lumOff val="15000"/>
                      </a:schemeClr>
                    </a:solidFill>
                    <a:ea typeface="Times New Roman"/>
                    <a:cs typeface="Arial"/>
                  </a:rPr>
                  <a:t>)</a:t>
                </a:r>
                <a:endParaRPr lang="en-US" dirty="0">
                  <a:solidFill>
                    <a:schemeClr val="tx1">
                      <a:lumMod val="85000"/>
                      <a:lumOff val="15000"/>
                    </a:schemeClr>
                  </a:solidFill>
                  <a:ea typeface="Calibri"/>
                  <a:cs typeface="Arial"/>
                </a:endParaRPr>
              </a:p>
              <a:p>
                <a:pPr algn="ctr">
                  <a:lnSpc>
                    <a:spcPct val="115000"/>
                  </a:lnSpc>
                  <a:spcAft>
                    <a:spcPts val="1000"/>
                  </a:spcAft>
                </a:pPr>
                <a14:m>
                  <m:oMath xmlns:m="http://schemas.openxmlformats.org/officeDocument/2006/math">
                    <m:sSub>
                      <m:sSubPr>
                        <m:ctrlPr>
                          <a:rPr lang="en-US" i="1">
                            <a:solidFill>
                              <a:schemeClr val="tx1">
                                <a:lumMod val="85000"/>
                                <a:lumOff val="15000"/>
                              </a:schemeClr>
                            </a:solidFill>
                            <a:effectLst/>
                            <a:latin typeface="Cambria Math"/>
                            <a:ea typeface="Calibri"/>
                            <a:cs typeface="Arial"/>
                          </a:rPr>
                        </m:ctrlPr>
                      </m:sSubPr>
                      <m:e>
                        <m:r>
                          <a:rPr lang="en-US" i="1">
                            <a:solidFill>
                              <a:schemeClr val="tx1">
                                <a:lumMod val="85000"/>
                                <a:lumOff val="15000"/>
                              </a:schemeClr>
                            </a:solidFill>
                            <a:effectLst/>
                            <a:latin typeface="Cambria Math"/>
                            <a:ea typeface="Calibri"/>
                            <a:cs typeface="Arial"/>
                          </a:rPr>
                          <m:t> </m:t>
                        </m:r>
                        <m:r>
                          <a:rPr lang="en-US" i="1">
                            <a:solidFill>
                              <a:schemeClr val="tx1">
                                <a:lumMod val="85000"/>
                                <a:lumOff val="15000"/>
                              </a:schemeClr>
                            </a:solidFill>
                            <a:effectLst/>
                            <a:latin typeface="Cambria Math"/>
                            <a:ea typeface="Calibri"/>
                            <a:cs typeface="Arial"/>
                          </a:rPr>
                          <m:t>𝐶𝐻</m:t>
                        </m:r>
                      </m:e>
                      <m:sub>
                        <m:r>
                          <a:rPr lang="en-US" i="1">
                            <a:solidFill>
                              <a:schemeClr val="tx1">
                                <a:lumMod val="85000"/>
                                <a:lumOff val="15000"/>
                              </a:schemeClr>
                            </a:solidFill>
                            <a:effectLst/>
                            <a:latin typeface="Cambria Math"/>
                            <a:ea typeface="Calibri"/>
                            <a:cs typeface="Arial"/>
                          </a:rPr>
                          <m:t>𝑁𝑜𝑛</m:t>
                        </m:r>
                        <m:r>
                          <a:rPr lang="en-US" i="1">
                            <a:solidFill>
                              <a:schemeClr val="tx1">
                                <a:lumMod val="85000"/>
                                <a:lumOff val="15000"/>
                              </a:schemeClr>
                            </a:solidFill>
                            <a:effectLst/>
                            <a:latin typeface="Cambria Math"/>
                            <a:ea typeface="Calibri"/>
                            <a:cs typeface="Arial"/>
                          </a:rPr>
                          <m:t>−</m:t>
                        </m:r>
                        <m:r>
                          <a:rPr lang="en-US" i="1">
                            <a:solidFill>
                              <a:schemeClr val="tx1">
                                <a:lumMod val="85000"/>
                                <a:lumOff val="15000"/>
                              </a:schemeClr>
                            </a:solidFill>
                            <a:effectLst/>
                            <a:latin typeface="Cambria Math"/>
                            <a:ea typeface="Calibri"/>
                            <a:cs typeface="Arial"/>
                          </a:rPr>
                          <m:t>𝑀𝑈𝑡𝑢𝑡𝑎𝑡𝑒𝑑</m:t>
                        </m:r>
                      </m:sub>
                    </m:sSub>
                  </m:oMath>
                </a14:m>
                <a:r>
                  <a:rPr lang="en-US" dirty="0">
                    <a:solidFill>
                      <a:schemeClr val="tx1">
                        <a:lumMod val="85000"/>
                        <a:lumOff val="15000"/>
                      </a:schemeClr>
                    </a:solidFill>
                    <a:ea typeface="Times New Roman"/>
                    <a:cs typeface="Arial"/>
                  </a:rPr>
                  <a:t>=</a:t>
                </a:r>
                <a14:m>
                  <m:oMath xmlns:m="http://schemas.openxmlformats.org/officeDocument/2006/math">
                    <m:sSub>
                      <m:sSubPr>
                        <m:ctrlPr>
                          <a:rPr lang="en-US" i="1">
                            <a:solidFill>
                              <a:schemeClr val="tx1">
                                <a:lumMod val="85000"/>
                                <a:lumOff val="15000"/>
                              </a:schemeClr>
                            </a:solidFill>
                            <a:effectLst/>
                            <a:latin typeface="Cambria Math"/>
                            <a:ea typeface="Calibri"/>
                            <a:cs typeface="Arial"/>
                          </a:rPr>
                        </m:ctrlPr>
                      </m:sSubPr>
                      <m:e>
                        <m:r>
                          <a:rPr lang="en-US" i="1">
                            <a:solidFill>
                              <a:schemeClr val="tx1">
                                <a:lumMod val="85000"/>
                                <a:lumOff val="15000"/>
                              </a:schemeClr>
                            </a:solidFill>
                            <a:effectLst/>
                            <a:latin typeface="Cambria Math"/>
                            <a:ea typeface="Calibri"/>
                            <a:cs typeface="Arial"/>
                          </a:rPr>
                          <m:t> </m:t>
                        </m:r>
                        <m:r>
                          <a:rPr lang="en-US" i="1">
                            <a:solidFill>
                              <a:schemeClr val="tx1">
                                <a:lumMod val="85000"/>
                                <a:lumOff val="15000"/>
                              </a:schemeClr>
                            </a:solidFill>
                            <a:effectLst/>
                            <a:latin typeface="Cambria Math"/>
                            <a:ea typeface="Calibri"/>
                            <a:cs typeface="Arial"/>
                          </a:rPr>
                          <m:t>𝐶𝐻</m:t>
                        </m:r>
                      </m:e>
                      <m:sub>
                        <m:r>
                          <a:rPr lang="en-US" i="1">
                            <a:solidFill>
                              <a:schemeClr val="tx1">
                                <a:lumMod val="85000"/>
                                <a:lumOff val="15000"/>
                              </a:schemeClr>
                            </a:solidFill>
                            <a:effectLst/>
                            <a:latin typeface="Cambria Math"/>
                            <a:ea typeface="Calibri"/>
                            <a:cs typeface="Arial"/>
                          </a:rPr>
                          <m:t>𝑁𝑒𝑤</m:t>
                        </m:r>
                      </m:sub>
                    </m:sSub>
                  </m:oMath>
                </a14:m>
                <a:endParaRPr lang="en-US" dirty="0">
                  <a:solidFill>
                    <a:schemeClr val="tx1">
                      <a:lumMod val="85000"/>
                      <a:lumOff val="15000"/>
                    </a:schemeClr>
                  </a:solidFill>
                  <a:ea typeface="Calibri"/>
                  <a:cs typeface="Arial"/>
                </a:endParaRPr>
              </a:p>
            </p:txBody>
          </p:sp>
        </mc:Choice>
        <mc:Fallback xmlns="">
          <p:sp>
            <p:nvSpPr>
              <p:cNvPr id="16" name="Flowchart: Process 15"/>
              <p:cNvSpPr>
                <a:spLocks noRot="1" noChangeAspect="1" noMove="1" noResize="1" noEditPoints="1" noAdjustHandles="1" noChangeArrowheads="1" noChangeShapeType="1" noTextEdit="1"/>
              </p:cNvSpPr>
              <p:nvPr/>
            </p:nvSpPr>
            <p:spPr>
              <a:xfrm>
                <a:off x="685800" y="3072058"/>
                <a:ext cx="8001000" cy="890342"/>
              </a:xfrm>
              <a:prstGeom prst="flowChartProcess">
                <a:avLst/>
              </a:prstGeom>
              <a:blipFill rotWithShape="1">
                <a:blip r:embed="rId6"/>
                <a:stretch>
                  <a:fillRect b="-6667"/>
                </a:stretch>
              </a:blipFill>
              <a:ln>
                <a:solidFill>
                  <a:srgbClr val="C00000"/>
                </a:solidFill>
              </a:ln>
            </p:spPr>
            <p:txBody>
              <a:bodyPr/>
              <a:lstStyle/>
              <a:p>
                <a:r>
                  <a:rPr lang="en-US">
                    <a:noFill/>
                  </a:rPr>
                  <a:t> </a:t>
                </a:r>
              </a:p>
            </p:txBody>
          </p:sp>
        </mc:Fallback>
      </mc:AlternateContent>
      <p:cxnSp>
        <p:nvCxnSpPr>
          <p:cNvPr id="22" name="Straight Arrow Connector 21"/>
          <p:cNvCxnSpPr>
            <a:stCxn id="13" idx="2"/>
            <a:endCxn id="14" idx="0"/>
          </p:cNvCxnSpPr>
          <p:nvPr/>
        </p:nvCxnSpPr>
        <p:spPr>
          <a:xfrm>
            <a:off x="4686300" y="1475798"/>
            <a:ext cx="0" cy="30091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p:cNvCxnSpPr>
          <p:nvPr/>
        </p:nvCxnSpPr>
        <p:spPr>
          <a:xfrm>
            <a:off x="4686300" y="2843517"/>
            <a:ext cx="1" cy="22054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Flowchart: Decision 88"/>
              <p:cNvSpPr/>
              <p:nvPr/>
            </p:nvSpPr>
            <p:spPr>
              <a:xfrm>
                <a:off x="2133600" y="5334000"/>
                <a:ext cx="5181599" cy="1371600"/>
              </a:xfrm>
              <a:prstGeom prst="flowChartDecision">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14:m>
                  <m:oMath xmlns:m="http://schemas.openxmlformats.org/officeDocument/2006/math">
                    <m:sSub>
                      <m:sSubPr>
                        <m:ctrlPr>
                          <a:rPr lang="en-US" i="1" smtClean="0">
                            <a:solidFill>
                              <a:schemeClr val="tx1">
                                <a:lumMod val="85000"/>
                                <a:lumOff val="15000"/>
                              </a:schemeClr>
                            </a:solidFill>
                            <a:latin typeface="Cambria Math"/>
                            <a:ea typeface="Calibri"/>
                            <a:cs typeface="Arial"/>
                          </a:rPr>
                        </m:ctrlPr>
                      </m:sSubPr>
                      <m:e>
                        <m:r>
                          <a:rPr lang="en-US" i="1">
                            <a:solidFill>
                              <a:schemeClr val="tx1">
                                <a:lumMod val="85000"/>
                                <a:lumOff val="15000"/>
                              </a:schemeClr>
                            </a:solidFill>
                            <a:effectLst/>
                            <a:latin typeface="Cambria Math"/>
                            <a:ea typeface="Calibri"/>
                            <a:cs typeface="Arial"/>
                          </a:rPr>
                          <m:t> </m:t>
                        </m:r>
                        <m:r>
                          <a:rPr lang="en-US" i="1">
                            <a:solidFill>
                              <a:schemeClr val="tx1">
                                <a:lumMod val="85000"/>
                                <a:lumOff val="15000"/>
                              </a:schemeClr>
                            </a:solidFill>
                            <a:effectLst/>
                            <a:latin typeface="Cambria Math"/>
                            <a:ea typeface="Calibri"/>
                            <a:cs typeface="Arial"/>
                          </a:rPr>
                          <m:t>𝐶𝐻</m:t>
                        </m:r>
                      </m:e>
                      <m:sub>
                        <m:r>
                          <a:rPr lang="en-US" i="1">
                            <a:solidFill>
                              <a:schemeClr val="tx1">
                                <a:lumMod val="85000"/>
                                <a:lumOff val="15000"/>
                              </a:schemeClr>
                            </a:solidFill>
                            <a:effectLst/>
                            <a:latin typeface="Cambria Math"/>
                            <a:ea typeface="Calibri"/>
                            <a:cs typeface="Arial"/>
                          </a:rPr>
                          <m:t>𝑀𝑈𝑡𝑢𝑡𝑎𝑡𝑒𝑑</m:t>
                        </m:r>
                      </m:sub>
                    </m:sSub>
                  </m:oMath>
                </a14:m>
                <a:r>
                  <a:rPr lang="en-US" dirty="0">
                    <a:solidFill>
                      <a:schemeClr val="tx1">
                        <a:lumMod val="85000"/>
                        <a:lumOff val="15000"/>
                      </a:schemeClr>
                    </a:solidFill>
                    <a:ea typeface="Times New Roman"/>
                    <a:cs typeface="Arial"/>
                  </a:rPr>
                  <a:t> better than </a:t>
                </a:r>
                <a14:m>
                  <m:oMath xmlns:m="http://schemas.openxmlformats.org/officeDocument/2006/math">
                    <m:sSub>
                      <m:sSubPr>
                        <m:ctrlPr>
                          <a:rPr lang="en-US" i="1">
                            <a:solidFill>
                              <a:schemeClr val="tx1">
                                <a:lumMod val="85000"/>
                                <a:lumOff val="15000"/>
                              </a:schemeClr>
                            </a:solidFill>
                            <a:effectLst/>
                            <a:latin typeface="Cambria Math"/>
                            <a:ea typeface="Calibri"/>
                            <a:cs typeface="Arial"/>
                          </a:rPr>
                        </m:ctrlPr>
                      </m:sSubPr>
                      <m:e>
                        <m:r>
                          <a:rPr lang="en-US" i="1">
                            <a:solidFill>
                              <a:schemeClr val="tx1">
                                <a:lumMod val="85000"/>
                                <a:lumOff val="15000"/>
                              </a:schemeClr>
                            </a:solidFill>
                            <a:effectLst/>
                            <a:latin typeface="Cambria Math"/>
                            <a:ea typeface="Calibri"/>
                            <a:cs typeface="Arial"/>
                          </a:rPr>
                          <m:t> </m:t>
                        </m:r>
                        <m:r>
                          <a:rPr lang="en-US" i="1">
                            <a:solidFill>
                              <a:schemeClr val="tx1">
                                <a:lumMod val="85000"/>
                                <a:lumOff val="15000"/>
                              </a:schemeClr>
                            </a:solidFill>
                            <a:effectLst/>
                            <a:latin typeface="Cambria Math"/>
                            <a:ea typeface="Calibri"/>
                            <a:cs typeface="Arial"/>
                          </a:rPr>
                          <m:t>𝐶𝐻</m:t>
                        </m:r>
                      </m:e>
                      <m:sub>
                        <m:r>
                          <a:rPr lang="en-US" i="1">
                            <a:solidFill>
                              <a:schemeClr val="tx1">
                                <a:lumMod val="85000"/>
                                <a:lumOff val="15000"/>
                              </a:schemeClr>
                            </a:solidFill>
                            <a:effectLst/>
                            <a:latin typeface="Cambria Math"/>
                            <a:ea typeface="Calibri"/>
                            <a:cs typeface="Arial"/>
                          </a:rPr>
                          <m:t>𝑁𝑜𝑛</m:t>
                        </m:r>
                        <m:r>
                          <a:rPr lang="en-US" i="1">
                            <a:solidFill>
                              <a:schemeClr val="tx1">
                                <a:lumMod val="85000"/>
                                <a:lumOff val="15000"/>
                              </a:schemeClr>
                            </a:solidFill>
                            <a:effectLst/>
                            <a:latin typeface="Cambria Math"/>
                            <a:ea typeface="Calibri"/>
                            <a:cs typeface="Arial"/>
                          </a:rPr>
                          <m:t>−</m:t>
                        </m:r>
                        <m:r>
                          <a:rPr lang="en-US" i="1">
                            <a:solidFill>
                              <a:schemeClr val="tx1">
                                <a:lumMod val="85000"/>
                                <a:lumOff val="15000"/>
                              </a:schemeClr>
                            </a:solidFill>
                            <a:effectLst/>
                            <a:latin typeface="Cambria Math"/>
                            <a:ea typeface="Calibri"/>
                            <a:cs typeface="Arial"/>
                          </a:rPr>
                          <m:t>𝑀𝑈𝑡𝑢𝑡𝑎𝑡𝑒𝑑</m:t>
                        </m:r>
                      </m:sub>
                    </m:sSub>
                  </m:oMath>
                </a14:m>
                <a:endParaRPr lang="en-US" dirty="0">
                  <a:solidFill>
                    <a:schemeClr val="tx1">
                      <a:lumMod val="85000"/>
                      <a:lumOff val="15000"/>
                    </a:schemeClr>
                  </a:solidFill>
                  <a:ea typeface="Calibri"/>
                  <a:cs typeface="Arial"/>
                </a:endParaRPr>
              </a:p>
            </p:txBody>
          </p:sp>
        </mc:Choice>
        <mc:Fallback xmlns="">
          <p:sp>
            <p:nvSpPr>
              <p:cNvPr id="89" name="Flowchart: Decision 88"/>
              <p:cNvSpPr>
                <a:spLocks noRot="1" noChangeAspect="1" noMove="1" noResize="1" noEditPoints="1" noAdjustHandles="1" noChangeArrowheads="1" noChangeShapeType="1" noTextEdit="1"/>
              </p:cNvSpPr>
              <p:nvPr/>
            </p:nvSpPr>
            <p:spPr>
              <a:xfrm>
                <a:off x="2133600" y="5334000"/>
                <a:ext cx="5181599" cy="1371600"/>
              </a:xfrm>
              <a:prstGeom prst="flowChartDecision">
                <a:avLst/>
              </a:prstGeom>
              <a:blipFill rotWithShape="1">
                <a:blip r:embed="rId7"/>
                <a:stretch>
                  <a:fillRect/>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Flowchart: Process 113"/>
              <p:cNvSpPr/>
              <p:nvPr/>
            </p:nvSpPr>
            <p:spPr>
              <a:xfrm>
                <a:off x="7543800" y="5334000"/>
                <a:ext cx="1524000" cy="990600"/>
              </a:xfrm>
              <a:prstGeom prst="flowChartProcess">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US" i="1" smtClean="0">
                              <a:solidFill>
                                <a:schemeClr val="tx1">
                                  <a:lumMod val="85000"/>
                                  <a:lumOff val="15000"/>
                                </a:schemeClr>
                              </a:solidFill>
                              <a:latin typeface="Cambria Math"/>
                              <a:ea typeface="Calibri"/>
                              <a:cs typeface="Arial"/>
                            </a:rPr>
                          </m:ctrlPr>
                        </m:sSubPr>
                        <m:e>
                          <m:r>
                            <a:rPr lang="en-US" i="1">
                              <a:solidFill>
                                <a:schemeClr val="tx1">
                                  <a:lumMod val="85000"/>
                                  <a:lumOff val="15000"/>
                                </a:schemeClr>
                              </a:solidFill>
                              <a:effectLst/>
                              <a:latin typeface="Cambria Math"/>
                              <a:ea typeface="Calibri"/>
                              <a:cs typeface="Arial"/>
                            </a:rPr>
                            <m:t> </m:t>
                          </m:r>
                          <m:r>
                            <a:rPr lang="en-US" i="1">
                              <a:solidFill>
                                <a:schemeClr val="tx1">
                                  <a:lumMod val="85000"/>
                                  <a:lumOff val="15000"/>
                                </a:schemeClr>
                              </a:solidFill>
                              <a:effectLst/>
                              <a:latin typeface="Cambria Math"/>
                              <a:ea typeface="Calibri"/>
                              <a:cs typeface="Arial"/>
                            </a:rPr>
                            <m:t>𝐶𝐻</m:t>
                          </m:r>
                        </m:e>
                        <m:sub>
                          <m:r>
                            <a:rPr lang="en-US" i="1">
                              <a:solidFill>
                                <a:schemeClr val="tx1">
                                  <a:lumMod val="85000"/>
                                  <a:lumOff val="15000"/>
                                </a:schemeClr>
                              </a:solidFill>
                              <a:effectLst/>
                              <a:latin typeface="Cambria Math"/>
                              <a:ea typeface="Calibri"/>
                              <a:cs typeface="Arial"/>
                            </a:rPr>
                            <m:t>𝑅𝑒𝑠𝑢𝑙𝑡</m:t>
                          </m:r>
                        </m:sub>
                      </m:sSub>
                      <m:r>
                        <a:rPr lang="en-US" i="1">
                          <a:solidFill>
                            <a:schemeClr val="tx1">
                              <a:lumMod val="85000"/>
                              <a:lumOff val="15000"/>
                            </a:schemeClr>
                          </a:solidFill>
                          <a:effectLst/>
                          <a:latin typeface="Cambria Math"/>
                          <a:ea typeface="Calibri"/>
                          <a:cs typeface="Arial"/>
                        </a:rPr>
                        <m:t>=</m:t>
                      </m:r>
                      <m:sSub>
                        <m:sSubPr>
                          <m:ctrlPr>
                            <a:rPr lang="en-US" i="1">
                              <a:solidFill>
                                <a:schemeClr val="tx1">
                                  <a:lumMod val="85000"/>
                                  <a:lumOff val="15000"/>
                                </a:schemeClr>
                              </a:solidFill>
                              <a:effectLst/>
                              <a:latin typeface="Cambria Math"/>
                              <a:ea typeface="Calibri"/>
                              <a:cs typeface="Arial"/>
                            </a:rPr>
                          </m:ctrlPr>
                        </m:sSubPr>
                        <m:e>
                          <m:r>
                            <a:rPr lang="en-US" i="1">
                              <a:solidFill>
                                <a:schemeClr val="tx1">
                                  <a:lumMod val="85000"/>
                                  <a:lumOff val="15000"/>
                                </a:schemeClr>
                              </a:solidFill>
                              <a:effectLst/>
                              <a:latin typeface="Cambria Math"/>
                              <a:ea typeface="Calibri"/>
                              <a:cs typeface="Arial"/>
                            </a:rPr>
                            <m:t> </m:t>
                          </m:r>
                          <m:r>
                            <a:rPr lang="en-US" i="1">
                              <a:solidFill>
                                <a:schemeClr val="tx1">
                                  <a:lumMod val="85000"/>
                                  <a:lumOff val="15000"/>
                                </a:schemeClr>
                              </a:solidFill>
                              <a:effectLst/>
                              <a:latin typeface="Cambria Math"/>
                              <a:ea typeface="Calibri"/>
                              <a:cs typeface="Arial"/>
                            </a:rPr>
                            <m:t>𝐶𝐻</m:t>
                          </m:r>
                        </m:e>
                        <m:sub>
                          <m:r>
                            <a:rPr lang="en-US" i="1">
                              <a:solidFill>
                                <a:schemeClr val="tx1">
                                  <a:lumMod val="85000"/>
                                  <a:lumOff val="15000"/>
                                </a:schemeClr>
                              </a:solidFill>
                              <a:effectLst/>
                              <a:latin typeface="Cambria Math"/>
                              <a:ea typeface="Calibri"/>
                              <a:cs typeface="Arial"/>
                            </a:rPr>
                            <m:t>𝑀𝑈𝑡𝑢𝑡𝑎𝑡𝑒𝑑</m:t>
                          </m:r>
                        </m:sub>
                      </m:sSub>
                    </m:oMath>
                  </m:oMathPara>
                </a14:m>
                <a:endParaRPr lang="en-US" dirty="0">
                  <a:ea typeface="Calibri"/>
                  <a:cs typeface="Arial"/>
                </a:endParaRPr>
              </a:p>
            </p:txBody>
          </p:sp>
        </mc:Choice>
        <mc:Fallback xmlns="">
          <p:sp>
            <p:nvSpPr>
              <p:cNvPr id="114" name="Flowchart: Process 113"/>
              <p:cNvSpPr>
                <a:spLocks noRot="1" noChangeAspect="1" noMove="1" noResize="1" noEditPoints="1" noAdjustHandles="1" noChangeArrowheads="1" noChangeShapeType="1" noTextEdit="1"/>
              </p:cNvSpPr>
              <p:nvPr/>
            </p:nvSpPr>
            <p:spPr>
              <a:xfrm>
                <a:off x="7543800" y="5334000"/>
                <a:ext cx="1524000" cy="990600"/>
              </a:xfrm>
              <a:prstGeom prst="flowChartProcess">
                <a:avLst/>
              </a:prstGeom>
              <a:blipFill rotWithShape="1">
                <a:blip r:embed="rId8"/>
                <a:stretch>
                  <a:fillRect r="-1969"/>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Flowchart: Process 114"/>
              <p:cNvSpPr/>
              <p:nvPr/>
            </p:nvSpPr>
            <p:spPr>
              <a:xfrm>
                <a:off x="-1" y="5552122"/>
                <a:ext cx="1828801" cy="990600"/>
              </a:xfrm>
              <a:prstGeom prst="flowChartProcess">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lumMod val="85000"/>
                                  <a:lumOff val="15000"/>
                                </a:schemeClr>
                              </a:solidFill>
                              <a:latin typeface="Cambria Math"/>
                            </a:rPr>
                          </m:ctrlPr>
                        </m:sSubPr>
                        <m:e>
                          <m:r>
                            <a:rPr lang="en-US" i="1">
                              <a:solidFill>
                                <a:schemeClr val="tx1">
                                  <a:lumMod val="85000"/>
                                  <a:lumOff val="15000"/>
                                </a:schemeClr>
                              </a:solidFill>
                              <a:latin typeface="Cambria Math"/>
                            </a:rPr>
                            <m:t> </m:t>
                          </m:r>
                          <m:r>
                            <a:rPr lang="en-US" i="1">
                              <a:solidFill>
                                <a:schemeClr val="tx1">
                                  <a:lumMod val="85000"/>
                                  <a:lumOff val="15000"/>
                                </a:schemeClr>
                              </a:solidFill>
                              <a:latin typeface="Cambria Math"/>
                            </a:rPr>
                            <m:t>𝐶𝐻</m:t>
                          </m:r>
                        </m:e>
                        <m:sub>
                          <m:r>
                            <a:rPr lang="en-US" i="1">
                              <a:solidFill>
                                <a:schemeClr val="tx1">
                                  <a:lumMod val="85000"/>
                                  <a:lumOff val="15000"/>
                                </a:schemeClr>
                              </a:solidFill>
                              <a:latin typeface="Cambria Math"/>
                            </a:rPr>
                            <m:t>𝑅𝑒𝑠𝑢𝑙𝑡</m:t>
                          </m:r>
                        </m:sub>
                      </m:sSub>
                      <m:r>
                        <a:rPr lang="en-US" i="1">
                          <a:solidFill>
                            <a:schemeClr val="tx1">
                              <a:lumMod val="85000"/>
                              <a:lumOff val="15000"/>
                            </a:schemeClr>
                          </a:solidFill>
                          <a:latin typeface="Cambria Math"/>
                        </a:rPr>
                        <m:t>=</m:t>
                      </m:r>
                      <m:sSub>
                        <m:sSubPr>
                          <m:ctrlPr>
                            <a:rPr lang="en-US" i="1">
                              <a:solidFill>
                                <a:schemeClr val="tx1">
                                  <a:lumMod val="85000"/>
                                  <a:lumOff val="15000"/>
                                </a:schemeClr>
                              </a:solidFill>
                              <a:latin typeface="Cambria Math"/>
                            </a:rPr>
                          </m:ctrlPr>
                        </m:sSubPr>
                        <m:e>
                          <m:r>
                            <a:rPr lang="en-US" i="1">
                              <a:solidFill>
                                <a:schemeClr val="tx1">
                                  <a:lumMod val="85000"/>
                                  <a:lumOff val="15000"/>
                                </a:schemeClr>
                              </a:solidFill>
                              <a:latin typeface="Cambria Math"/>
                            </a:rPr>
                            <m:t> </m:t>
                          </m:r>
                          <m:r>
                            <a:rPr lang="en-US" i="1">
                              <a:solidFill>
                                <a:schemeClr val="tx1">
                                  <a:lumMod val="85000"/>
                                  <a:lumOff val="15000"/>
                                </a:schemeClr>
                              </a:solidFill>
                              <a:latin typeface="Cambria Math"/>
                            </a:rPr>
                            <m:t>𝐶𝐻</m:t>
                          </m:r>
                        </m:e>
                        <m:sub>
                          <m:r>
                            <a:rPr lang="en-US" i="1">
                              <a:solidFill>
                                <a:schemeClr val="tx1">
                                  <a:lumMod val="85000"/>
                                  <a:lumOff val="15000"/>
                                </a:schemeClr>
                              </a:solidFill>
                              <a:latin typeface="Cambria Math"/>
                            </a:rPr>
                            <m:t>𝑁𝑜𝑛</m:t>
                          </m:r>
                          <m:r>
                            <a:rPr lang="en-US" i="1">
                              <a:solidFill>
                                <a:schemeClr val="tx1">
                                  <a:lumMod val="85000"/>
                                  <a:lumOff val="15000"/>
                                </a:schemeClr>
                              </a:solidFill>
                              <a:latin typeface="Cambria Math"/>
                            </a:rPr>
                            <m:t>−</m:t>
                          </m:r>
                          <m:r>
                            <a:rPr lang="en-US" i="1">
                              <a:solidFill>
                                <a:schemeClr val="tx1">
                                  <a:lumMod val="85000"/>
                                  <a:lumOff val="15000"/>
                                </a:schemeClr>
                              </a:solidFill>
                              <a:latin typeface="Cambria Math"/>
                            </a:rPr>
                            <m:t>𝑀𝑈𝑡𝑢𝑡𝑎𝑡𝑒𝑑</m:t>
                          </m:r>
                        </m:sub>
                      </m:sSub>
                    </m:oMath>
                  </m:oMathPara>
                </a14:m>
                <a:endParaRPr lang="en-US" dirty="0">
                  <a:solidFill>
                    <a:schemeClr val="tx1">
                      <a:lumMod val="85000"/>
                      <a:lumOff val="15000"/>
                    </a:schemeClr>
                  </a:solidFill>
                </a:endParaRPr>
              </a:p>
            </p:txBody>
          </p:sp>
        </mc:Choice>
        <mc:Fallback xmlns="">
          <p:sp>
            <p:nvSpPr>
              <p:cNvPr id="115" name="Flowchart: Process 114"/>
              <p:cNvSpPr>
                <a:spLocks noRot="1" noChangeAspect="1" noMove="1" noResize="1" noEditPoints="1" noAdjustHandles="1" noChangeArrowheads="1" noChangeShapeType="1" noTextEdit="1"/>
              </p:cNvSpPr>
              <p:nvPr/>
            </p:nvSpPr>
            <p:spPr>
              <a:xfrm>
                <a:off x="-1" y="5552122"/>
                <a:ext cx="1828801" cy="990600"/>
              </a:xfrm>
              <a:prstGeom prst="flowChartProcess">
                <a:avLst/>
              </a:prstGeom>
              <a:blipFill rotWithShape="1">
                <a:blip r:embed="rId9"/>
                <a:stretch>
                  <a:fillRect r="-9868"/>
                </a:stretch>
              </a:blipFill>
              <a:ln>
                <a:solidFill>
                  <a:srgbClr val="C00000"/>
                </a:solidFill>
              </a:ln>
            </p:spPr>
            <p:txBody>
              <a:bodyPr/>
              <a:lstStyle/>
              <a:p>
                <a:r>
                  <a:rPr lang="en-US">
                    <a:noFill/>
                  </a:rPr>
                  <a:t> </a:t>
                </a:r>
              </a:p>
            </p:txBody>
          </p:sp>
        </mc:Fallback>
      </mc:AlternateContent>
      <p:cxnSp>
        <p:nvCxnSpPr>
          <p:cNvPr id="117" name="Straight Arrow Connector 116"/>
          <p:cNvCxnSpPr>
            <a:stCxn id="89" idx="3"/>
          </p:cNvCxnSpPr>
          <p:nvPr/>
        </p:nvCxnSpPr>
        <p:spPr>
          <a:xfrm>
            <a:off x="7315199" y="6019800"/>
            <a:ext cx="228601"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89" idx="1"/>
          </p:cNvCxnSpPr>
          <p:nvPr/>
        </p:nvCxnSpPr>
        <p:spPr>
          <a:xfrm flipH="1">
            <a:off x="1828800" y="6019800"/>
            <a:ext cx="3048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705600" y="5490686"/>
            <a:ext cx="838200" cy="369332"/>
          </a:xfrm>
          <a:prstGeom prst="rect">
            <a:avLst/>
          </a:prstGeom>
          <a:noFill/>
        </p:spPr>
        <p:txBody>
          <a:bodyPr wrap="square" rtlCol="0">
            <a:spAutoFit/>
          </a:bodyPr>
          <a:lstStyle/>
          <a:p>
            <a:r>
              <a:rPr lang="en-US" dirty="0" smtClean="0"/>
              <a:t>yes</a:t>
            </a:r>
            <a:endParaRPr lang="en-US" dirty="0"/>
          </a:p>
        </p:txBody>
      </p:sp>
      <p:sp>
        <p:nvSpPr>
          <p:cNvPr id="123" name="TextBox 122"/>
          <p:cNvSpPr txBox="1"/>
          <p:nvPr/>
        </p:nvSpPr>
        <p:spPr>
          <a:xfrm>
            <a:off x="1885950" y="5490686"/>
            <a:ext cx="838200" cy="369332"/>
          </a:xfrm>
          <a:prstGeom prst="rect">
            <a:avLst/>
          </a:prstGeom>
          <a:noFill/>
        </p:spPr>
        <p:txBody>
          <a:bodyPr wrap="square" rtlCol="0">
            <a:spAutoFit/>
          </a:bodyPr>
          <a:lstStyle/>
          <a:p>
            <a:r>
              <a:rPr lang="en-US" dirty="0" smtClean="0"/>
              <a:t>No</a:t>
            </a:r>
            <a:endParaRPr lang="en-US" dirty="0"/>
          </a:p>
        </p:txBody>
      </p:sp>
      <p:cxnSp>
        <p:nvCxnSpPr>
          <p:cNvPr id="129" name="Elbow Connector 128"/>
          <p:cNvCxnSpPr>
            <a:stCxn id="14" idx="1"/>
          </p:cNvCxnSpPr>
          <p:nvPr/>
        </p:nvCxnSpPr>
        <p:spPr>
          <a:xfrm rot="10800000" flipV="1">
            <a:off x="228600" y="2310116"/>
            <a:ext cx="1600200" cy="2298633"/>
          </a:xfrm>
          <a:prstGeom prst="bentConnector2">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228600" y="4608749"/>
            <a:ext cx="4572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5181600" y="2694726"/>
            <a:ext cx="491225" cy="369332"/>
          </a:xfrm>
          <a:prstGeom prst="rect">
            <a:avLst/>
          </a:prstGeom>
        </p:spPr>
        <p:txBody>
          <a:bodyPr wrap="none">
            <a:spAutoFit/>
          </a:bodyPr>
          <a:lstStyle/>
          <a:p>
            <a:r>
              <a:rPr lang="en-US" dirty="0"/>
              <a:t>yes</a:t>
            </a:r>
          </a:p>
        </p:txBody>
      </p:sp>
      <p:sp>
        <p:nvSpPr>
          <p:cNvPr id="134" name="Rectangle 133"/>
          <p:cNvSpPr/>
          <p:nvPr/>
        </p:nvSpPr>
        <p:spPr>
          <a:xfrm>
            <a:off x="1219200" y="1908518"/>
            <a:ext cx="455574" cy="369332"/>
          </a:xfrm>
          <a:prstGeom prst="rect">
            <a:avLst/>
          </a:prstGeom>
        </p:spPr>
        <p:txBody>
          <a:bodyPr wrap="none">
            <a:spAutoFit/>
          </a:bodyPr>
          <a:lstStyle/>
          <a:p>
            <a:pPr lvl="0"/>
            <a:r>
              <a:rPr lang="en-US" dirty="0">
                <a:solidFill>
                  <a:prstClr val="black"/>
                </a:solidFill>
              </a:rPr>
              <a:t>No</a:t>
            </a:r>
          </a:p>
        </p:txBody>
      </p:sp>
      <p:cxnSp>
        <p:nvCxnSpPr>
          <p:cNvPr id="137" name="Straight Arrow Connector 136"/>
          <p:cNvCxnSpPr>
            <a:stCxn id="16" idx="2"/>
            <a:endCxn id="15" idx="0"/>
          </p:cNvCxnSpPr>
          <p:nvPr/>
        </p:nvCxnSpPr>
        <p:spPr>
          <a:xfrm>
            <a:off x="4686300" y="3962400"/>
            <a:ext cx="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5" idx="2"/>
          </p:cNvCxnSpPr>
          <p:nvPr/>
        </p:nvCxnSpPr>
        <p:spPr>
          <a:xfrm flipH="1">
            <a:off x="4686299" y="5026500"/>
            <a:ext cx="1" cy="307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72358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400"/>
          </a:xfrm>
        </p:spPr>
        <p:txBody>
          <a:bodyPr>
            <a:normAutofit/>
          </a:bodyPr>
          <a:lstStyle/>
          <a:p>
            <a:r>
              <a:rPr lang="en-US" b="1" dirty="0" smtClean="0">
                <a:solidFill>
                  <a:srgbClr val="FF0000"/>
                </a:solidFill>
                <a:effectLst>
                  <a:outerShdw blurRad="38100" dist="38100" dir="2700000" algn="tl">
                    <a:srgbClr val="000000">
                      <a:alpha val="43137"/>
                    </a:srgbClr>
                  </a:outerShdw>
                </a:effectLst>
              </a:rPr>
              <a:t>Example of Horizontal transfer</a:t>
            </a:r>
            <a:endParaRPr lang="en-US"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85800" y="1752600"/>
            <a:ext cx="7772400" cy="4876800"/>
          </a:xfrm>
        </p:spPr>
        <p:txBody>
          <a:bodyPr>
            <a:normAutofit/>
          </a:bodyPr>
          <a:lstStyle/>
          <a:p>
            <a:pPr algn="just"/>
            <a:endParaRPr lang="en-US" sz="2800" dirty="0" smtClean="0">
              <a:solidFill>
                <a:schemeClr val="tx1"/>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CD494DA-0DC1-43DC-B1DD-220A724D34D8}" type="slidenum">
              <a:rPr lang="en-US" smtClean="0"/>
              <a:t>11</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524000"/>
            <a:ext cx="8763000" cy="5334000"/>
          </a:xfrm>
          <a:prstGeom prst="rect">
            <a:avLst/>
          </a:prstGeom>
        </p:spPr>
      </p:pic>
    </p:spTree>
    <p:extLst>
      <p:ext uri="{BB962C8B-B14F-4D97-AF65-F5344CB8AC3E}">
        <p14:creationId xmlns:p14="http://schemas.microsoft.com/office/powerpoint/2010/main" val="3394838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400"/>
          </a:xfrm>
        </p:spPr>
        <p:txBody>
          <a:bodyPr>
            <a:normAutofit/>
          </a:bodyPr>
          <a:lstStyle/>
          <a:p>
            <a:r>
              <a:rPr lang="en-US" b="1" dirty="0" smtClean="0">
                <a:solidFill>
                  <a:srgbClr val="FF0000"/>
                </a:solidFill>
                <a:effectLst>
                  <a:outerShdw blurRad="38100" dist="38100" dir="2700000" algn="tl">
                    <a:srgbClr val="000000">
                      <a:alpha val="43137"/>
                    </a:srgbClr>
                  </a:outerShdw>
                </a:effectLst>
              </a:rPr>
              <a:t>Example of </a:t>
            </a:r>
            <a:r>
              <a:rPr lang="en-US" b="1" dirty="0" err="1" smtClean="0">
                <a:solidFill>
                  <a:srgbClr val="FF0000"/>
                </a:solidFill>
                <a:effectLst>
                  <a:outerShdw blurRad="38100" dist="38100" dir="2700000" algn="tl">
                    <a:srgbClr val="000000">
                      <a:alpha val="43137"/>
                    </a:srgbClr>
                  </a:outerShdw>
                </a:effectLst>
              </a:rPr>
              <a:t>Competion</a:t>
            </a:r>
            <a:endParaRPr lang="en-US"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85800" y="1752600"/>
            <a:ext cx="7772400" cy="4876800"/>
          </a:xfrm>
        </p:spPr>
        <p:txBody>
          <a:bodyPr>
            <a:normAutofit/>
          </a:bodyPr>
          <a:lstStyle/>
          <a:p>
            <a:pPr algn="just"/>
            <a:endParaRPr lang="en-US" sz="2800" dirty="0" smtClean="0">
              <a:solidFill>
                <a:schemeClr val="tx1"/>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CD494DA-0DC1-43DC-B1DD-220A724D34D8}" type="slidenum">
              <a:rPr lang="en-US" smtClean="0"/>
              <a:t>12</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76400"/>
            <a:ext cx="8077200" cy="4557977"/>
          </a:xfrm>
          <a:prstGeom prst="rect">
            <a:avLst/>
          </a:prstGeom>
        </p:spPr>
      </p:pic>
    </p:spTree>
    <p:extLst>
      <p:ext uri="{BB962C8B-B14F-4D97-AF65-F5344CB8AC3E}">
        <p14:creationId xmlns:p14="http://schemas.microsoft.com/office/powerpoint/2010/main" val="2684972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400"/>
          </a:xfrm>
        </p:spPr>
        <p:txBody>
          <a:bodyPr>
            <a:normAutofit/>
          </a:bodyPr>
          <a:lstStyle/>
          <a:p>
            <a:r>
              <a:rPr lang="en-US" b="1" dirty="0" smtClean="0">
                <a:solidFill>
                  <a:srgbClr val="FF0000"/>
                </a:solidFill>
                <a:effectLst>
                  <a:outerShdw blurRad="38100" dist="38100" dir="2700000" algn="tl">
                    <a:srgbClr val="000000">
                      <a:alpha val="43137"/>
                    </a:srgbClr>
                  </a:outerShdw>
                </a:effectLst>
              </a:rPr>
              <a:t>Example BC</a:t>
            </a:r>
            <a:endParaRPr lang="en-US"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85800" y="1752600"/>
            <a:ext cx="7772400" cy="4876800"/>
          </a:xfrm>
        </p:spPr>
        <p:txBody>
          <a:bodyPr>
            <a:normAutofit/>
          </a:bodyPr>
          <a:lstStyle/>
          <a:p>
            <a:pPr algn="just"/>
            <a:endParaRPr lang="en-US" sz="2800" dirty="0" smtClean="0">
              <a:solidFill>
                <a:schemeClr val="tx1"/>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CD494DA-0DC1-43DC-B1DD-220A724D34D8}" type="slidenum">
              <a:rPr lang="en-US" smtClean="0"/>
              <a:t>13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029" y="0"/>
            <a:ext cx="9330979" cy="6858000"/>
          </a:xfrm>
          <a:prstGeom prst="rect">
            <a:avLst/>
          </a:prstGeom>
        </p:spPr>
      </p:pic>
    </p:spTree>
    <p:extLst>
      <p:ext uri="{BB962C8B-B14F-4D97-AF65-F5344CB8AC3E}">
        <p14:creationId xmlns:p14="http://schemas.microsoft.com/office/powerpoint/2010/main" val="15177889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2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20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20000">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15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15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400"/>
          </a:xfrm>
        </p:spPr>
        <p:txBody>
          <a:bodyPr>
            <a:normAutofit/>
          </a:bodyPr>
          <a:lstStyle/>
          <a:p>
            <a:r>
              <a:rPr lang="en-US" b="1" dirty="0" smtClean="0">
                <a:solidFill>
                  <a:srgbClr val="FF0000"/>
                </a:solidFill>
                <a:effectLst>
                  <a:outerShdw blurRad="38100" dist="38100" dir="2700000" algn="tl">
                    <a:srgbClr val="000000">
                      <a:alpha val="43137"/>
                    </a:srgbClr>
                  </a:outerShdw>
                </a:effectLst>
              </a:rPr>
              <a:t>Block diagram of HPGA</a:t>
            </a:r>
            <a:endParaRPr lang="en-US"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85800" y="1752600"/>
            <a:ext cx="7772400" cy="4876800"/>
          </a:xfrm>
        </p:spPr>
        <p:txBody>
          <a:bodyPr>
            <a:normAutofit/>
          </a:bodyPr>
          <a:lstStyle/>
          <a:p>
            <a:pPr algn="just"/>
            <a:endParaRPr lang="en-US" sz="2800" dirty="0" smtClean="0">
              <a:solidFill>
                <a:schemeClr val="tx1"/>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CD494DA-0DC1-43DC-B1DD-220A724D34D8}" type="slidenum">
              <a:rPr lang="en-US" smtClean="0"/>
              <a:t>14</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9" y="0"/>
            <a:ext cx="9829747" cy="6858000"/>
          </a:xfrm>
          <a:prstGeom prst="rect">
            <a:avLst/>
          </a:prstGeom>
        </p:spPr>
      </p:pic>
    </p:spTree>
    <p:extLst>
      <p:ext uri="{BB962C8B-B14F-4D97-AF65-F5344CB8AC3E}">
        <p14:creationId xmlns:p14="http://schemas.microsoft.com/office/powerpoint/2010/main" val="6027813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350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400"/>
          </a:xfrm>
        </p:spPr>
        <p:txBody>
          <a:bodyPr>
            <a:normAutofit fontScale="90000"/>
          </a:bodyPr>
          <a:lstStyle/>
          <a:p>
            <a:r>
              <a:rPr lang="en-US" b="1" dirty="0">
                <a:solidFill>
                  <a:srgbClr val="FF0000"/>
                </a:solidFill>
                <a:effectLst>
                  <a:outerShdw blurRad="38100" dist="38100" dir="2700000" algn="tl">
                    <a:srgbClr val="000000">
                      <a:alpha val="43137"/>
                    </a:srgbClr>
                  </a:outerShdw>
                </a:effectLst>
              </a:rPr>
              <a:t>The advantages of the proposed </a:t>
            </a:r>
            <a:r>
              <a:rPr lang="en-US" b="1" dirty="0" smtClean="0">
                <a:solidFill>
                  <a:srgbClr val="FF0000"/>
                </a:solidFill>
                <a:effectLst>
                  <a:outerShdw blurRad="38100" dist="38100" dir="2700000" algn="tl">
                    <a:srgbClr val="000000">
                      <a:alpha val="43137"/>
                    </a:srgbClr>
                  </a:outerShdw>
                </a:effectLst>
              </a:rPr>
              <a:t>algorithm (1)</a:t>
            </a:r>
            <a:endParaRPr lang="en-US"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748932" y="1546779"/>
            <a:ext cx="7772400" cy="5105400"/>
          </a:xfrm>
        </p:spPr>
        <p:txBody>
          <a:bodyPr>
            <a:normAutofit fontScale="70000" lnSpcReduction="20000"/>
          </a:bodyPr>
          <a:lstStyle/>
          <a:p>
            <a:pPr marL="514350" indent="-514350" algn="l">
              <a:buAutoNum type="arabicPeriod"/>
            </a:pPr>
            <a:r>
              <a:rPr lang="en-US" sz="4000" dirty="0" smtClean="0">
                <a:effectLst>
                  <a:outerShdw blurRad="38100" dist="38100" dir="2700000" algn="tl">
                    <a:srgbClr val="000000">
                      <a:alpha val="43137"/>
                    </a:srgbClr>
                  </a:outerShdw>
                </a:effectLst>
              </a:rPr>
              <a:t>The proposed algorithm as a combination of PSO and SGA algorithm</a:t>
            </a:r>
            <a:endParaRPr lang="en-US" sz="3400" dirty="0" smtClean="0">
              <a:solidFill>
                <a:schemeClr val="tx1"/>
              </a:solidFill>
              <a:effectLst>
                <a:outerShdw blurRad="38100" dist="38100" dir="2700000" algn="tl">
                  <a:srgbClr val="000000">
                    <a:alpha val="43137"/>
                  </a:srgbClr>
                </a:outerShdw>
              </a:effectLst>
            </a:endParaRPr>
          </a:p>
          <a:p>
            <a:pPr algn="l">
              <a:lnSpc>
                <a:spcPct val="160000"/>
              </a:lnSpc>
            </a:pPr>
            <a:r>
              <a:rPr lang="en-US" sz="2800" dirty="0" smtClean="0">
                <a:effectLst>
                  <a:outerShdw blurRad="38100" dist="38100" dir="2700000" algn="tl">
                    <a:srgbClr val="000000">
                      <a:alpha val="43137"/>
                    </a:srgbClr>
                  </a:outerShdw>
                </a:effectLst>
              </a:rPr>
              <a:t>The PSO algorithm uses its ‘‘move’’ operator to improve its individuals. Similarly, the proposed algorithm uses its BC operator to improve the individuals based on the  global best and applies this operator to all the individuals in the population. In addition, the gene transfer operator procedure in the BC is somewhat similar to the crossover operator of SGA. Therefore a two-point crossover operator is implied in the BC operator and the crossing length is calculated using a more informed method, which is based on the population state. This mechanism makes the implied operator rate a self-adaptive one.</a:t>
            </a:r>
            <a:endParaRPr lang="en-US" sz="2800" dirty="0" smtClean="0">
              <a:solidFill>
                <a:schemeClr val="tx1"/>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CD494DA-0DC1-43DC-B1DD-220A724D34D8}" type="slidenum">
              <a:rPr lang="en-US" smtClean="0"/>
              <a:t>15</a:t>
            </a:fld>
            <a:endParaRPr lang="en-US"/>
          </a:p>
        </p:txBody>
      </p:sp>
      <p:sp>
        <p:nvSpPr>
          <p:cNvPr id="8" name="Subtitle 2"/>
          <p:cNvSpPr txBox="1">
            <a:spLocks/>
          </p:cNvSpPr>
          <p:nvPr/>
        </p:nvSpPr>
        <p:spPr>
          <a:xfrm>
            <a:off x="2971800" y="3886200"/>
            <a:ext cx="7809509" cy="287282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dirty="0" smtClean="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558860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50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400"/>
          </a:xfrm>
        </p:spPr>
        <p:txBody>
          <a:bodyPr>
            <a:normAutofit fontScale="90000"/>
          </a:bodyPr>
          <a:lstStyle/>
          <a:p>
            <a:r>
              <a:rPr lang="en-US" b="1" dirty="0">
                <a:solidFill>
                  <a:srgbClr val="FF0000"/>
                </a:solidFill>
                <a:effectLst>
                  <a:outerShdw blurRad="38100" dist="38100" dir="2700000" algn="tl">
                    <a:srgbClr val="000000">
                      <a:alpha val="43137"/>
                    </a:srgbClr>
                  </a:outerShdw>
                </a:effectLst>
              </a:rPr>
              <a:t>The advantages of the proposed </a:t>
            </a:r>
            <a:r>
              <a:rPr lang="en-US" b="1" dirty="0" smtClean="0">
                <a:solidFill>
                  <a:srgbClr val="FF0000"/>
                </a:solidFill>
                <a:effectLst>
                  <a:outerShdw blurRad="38100" dist="38100" dir="2700000" algn="tl">
                    <a:srgbClr val="000000">
                      <a:alpha val="43137"/>
                    </a:srgbClr>
                  </a:outerShdw>
                </a:effectLst>
              </a:rPr>
              <a:t>algorithm (2)</a:t>
            </a:r>
            <a:endParaRPr lang="en-US"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748932" y="1546779"/>
            <a:ext cx="7772400" cy="5105400"/>
          </a:xfrm>
        </p:spPr>
        <p:txBody>
          <a:bodyPr>
            <a:normAutofit/>
          </a:bodyPr>
          <a:lstStyle/>
          <a:p>
            <a:pPr algn="l"/>
            <a:r>
              <a:rPr lang="en-US" sz="4000" dirty="0" smtClean="0">
                <a:effectLst>
                  <a:outerShdw blurRad="38100" dist="38100" dir="2700000" algn="tl">
                    <a:srgbClr val="000000">
                      <a:alpha val="43137"/>
                    </a:srgbClr>
                  </a:outerShdw>
                </a:effectLst>
              </a:rPr>
              <a:t>2. Fewer </a:t>
            </a:r>
            <a:r>
              <a:rPr lang="en-US" sz="4000" dirty="0">
                <a:effectLst>
                  <a:outerShdw blurRad="38100" dist="38100" dir="2700000" algn="tl">
                    <a:srgbClr val="000000">
                      <a:alpha val="43137"/>
                    </a:srgbClr>
                  </a:outerShdw>
                </a:effectLst>
              </a:rPr>
              <a:t>input </a:t>
            </a:r>
            <a:r>
              <a:rPr lang="en-US" sz="4000" dirty="0" smtClean="0">
                <a:effectLst>
                  <a:outerShdw blurRad="38100" dist="38100" dir="2700000" algn="tl">
                    <a:srgbClr val="000000">
                      <a:alpha val="43137"/>
                    </a:srgbClr>
                  </a:outerShdw>
                </a:effectLst>
              </a:rPr>
              <a:t>parameter</a:t>
            </a:r>
            <a:endParaRPr lang="en-US" sz="3600" dirty="0" smtClean="0">
              <a:solidFill>
                <a:schemeClr val="tx1"/>
              </a:solidFill>
              <a:effectLst>
                <a:outerShdw blurRad="38100" dist="38100" dir="2700000" algn="tl">
                  <a:srgbClr val="000000">
                    <a:alpha val="43137"/>
                  </a:srgbClr>
                </a:outerShdw>
              </a:effectLst>
            </a:endParaRPr>
          </a:p>
          <a:p>
            <a:pPr algn="l"/>
            <a:r>
              <a:rPr lang="en-US" sz="2800" dirty="0">
                <a:solidFill>
                  <a:schemeClr val="tx1"/>
                </a:solidFill>
              </a:rPr>
              <a:t>One of the advantages of the proposed algorithm </a:t>
            </a:r>
            <a:r>
              <a:rPr lang="en-US" sz="2800" dirty="0" smtClean="0">
                <a:solidFill>
                  <a:schemeClr val="tx1"/>
                </a:solidFill>
              </a:rPr>
              <a:t>is that </a:t>
            </a:r>
            <a:r>
              <a:rPr lang="en-US" sz="2800" dirty="0">
                <a:solidFill>
                  <a:schemeClr val="tx1"/>
                </a:solidFill>
              </a:rPr>
              <a:t>it contains fewer </a:t>
            </a:r>
            <a:r>
              <a:rPr lang="en-US" sz="2800" dirty="0" smtClean="0">
                <a:solidFill>
                  <a:schemeClr val="tx1"/>
                </a:solidFill>
              </a:rPr>
              <a:t>input parameters</a:t>
            </a:r>
            <a:r>
              <a:rPr lang="en-US" sz="2800" dirty="0">
                <a:solidFill>
                  <a:schemeClr val="tx1"/>
                </a:solidFill>
              </a:rPr>
              <a:t>; therefore, it does not need any special skill or expertise to use. The </a:t>
            </a:r>
            <a:r>
              <a:rPr lang="en-US" sz="2800" dirty="0" smtClean="0">
                <a:solidFill>
                  <a:schemeClr val="tx1"/>
                </a:solidFill>
              </a:rPr>
              <a:t>only input </a:t>
            </a:r>
            <a:r>
              <a:rPr lang="en-US" sz="2800" dirty="0">
                <a:solidFill>
                  <a:schemeClr val="tx1"/>
                </a:solidFill>
              </a:rPr>
              <a:t>parameter of the algorithm is the population size</a:t>
            </a:r>
            <a:r>
              <a:rPr lang="en-US" sz="2800" dirty="0" smtClean="0">
                <a:solidFill>
                  <a:schemeClr val="tx1"/>
                </a:solidFill>
              </a:rPr>
              <a:t>.</a:t>
            </a:r>
          </a:p>
          <a:p>
            <a:pPr algn="l"/>
            <a:r>
              <a:rPr lang="en-US" sz="2800" dirty="0" smtClean="0">
                <a:solidFill>
                  <a:schemeClr val="tx1"/>
                </a:solidFill>
              </a:rPr>
              <a:t>Number of parameter is  important in mane domain such real time problems.</a:t>
            </a:r>
          </a:p>
        </p:txBody>
      </p:sp>
      <p:sp>
        <p:nvSpPr>
          <p:cNvPr id="4" name="Slide Number Placeholder 3"/>
          <p:cNvSpPr>
            <a:spLocks noGrp="1"/>
          </p:cNvSpPr>
          <p:nvPr>
            <p:ph type="sldNum" sz="quarter" idx="12"/>
          </p:nvPr>
        </p:nvSpPr>
        <p:spPr/>
        <p:txBody>
          <a:bodyPr/>
          <a:lstStyle/>
          <a:p>
            <a:fld id="{BCD494DA-0DC1-43DC-B1DD-220A724D34D8}" type="slidenum">
              <a:rPr lang="en-US" smtClean="0"/>
              <a:t>16</a:t>
            </a:fld>
            <a:endParaRPr lang="en-US"/>
          </a:p>
        </p:txBody>
      </p:sp>
      <p:sp>
        <p:nvSpPr>
          <p:cNvPr id="8" name="Subtitle 2"/>
          <p:cNvSpPr txBox="1">
            <a:spLocks/>
          </p:cNvSpPr>
          <p:nvPr/>
        </p:nvSpPr>
        <p:spPr>
          <a:xfrm>
            <a:off x="2971800" y="3886200"/>
            <a:ext cx="7809509" cy="287282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dirty="0" smtClean="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9667940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anim calcmode="lin" valueType="num">
                                      <p:cBhvr>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2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2000"/>
                            </p:stCondLst>
                            <p:childTnLst>
                              <p:par>
                                <p:cTn id="16" presetID="22" presetClass="entr" presetSubtype="4" fill="hold" nodeType="afterEffect">
                                  <p:stCondLst>
                                    <p:cond delay="350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3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400"/>
          </a:xfrm>
        </p:spPr>
        <p:txBody>
          <a:bodyPr>
            <a:normAutofit fontScale="90000"/>
          </a:bodyPr>
          <a:lstStyle/>
          <a:p>
            <a:r>
              <a:rPr lang="en-US" b="1" dirty="0">
                <a:solidFill>
                  <a:srgbClr val="FF0000"/>
                </a:solidFill>
                <a:effectLst>
                  <a:outerShdw blurRad="38100" dist="38100" dir="2700000" algn="tl">
                    <a:srgbClr val="000000">
                      <a:alpha val="43137"/>
                    </a:srgbClr>
                  </a:outerShdw>
                </a:effectLst>
              </a:rPr>
              <a:t>The advantages of the proposed </a:t>
            </a:r>
            <a:r>
              <a:rPr lang="en-US" b="1" smtClean="0">
                <a:solidFill>
                  <a:srgbClr val="FF0000"/>
                </a:solidFill>
                <a:effectLst>
                  <a:outerShdw blurRad="38100" dist="38100" dir="2700000" algn="tl">
                    <a:srgbClr val="000000">
                      <a:alpha val="43137"/>
                    </a:srgbClr>
                  </a:outerShdw>
                </a:effectLst>
              </a:rPr>
              <a:t>algorithm (3)</a:t>
            </a:r>
            <a:endParaRPr lang="en-US"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748932" y="1546779"/>
            <a:ext cx="7772400" cy="5105400"/>
          </a:xfrm>
        </p:spPr>
        <p:txBody>
          <a:bodyPr>
            <a:normAutofit/>
          </a:bodyPr>
          <a:lstStyle/>
          <a:p>
            <a:pPr algn="l"/>
            <a:r>
              <a:rPr lang="en-US" sz="3900" dirty="0">
                <a:effectLst>
                  <a:outerShdw blurRad="38100" dist="38100" dir="2700000" algn="tl">
                    <a:srgbClr val="000000">
                      <a:alpha val="43137"/>
                    </a:srgbClr>
                  </a:outerShdw>
                </a:effectLst>
              </a:rPr>
              <a:t>3</a:t>
            </a:r>
            <a:r>
              <a:rPr lang="en-US" sz="3900" dirty="0" smtClean="0">
                <a:effectLst>
                  <a:outerShdw blurRad="38100" dist="38100" dir="2700000" algn="tl">
                    <a:srgbClr val="000000">
                      <a:alpha val="43137"/>
                    </a:srgbClr>
                  </a:outerShdw>
                </a:effectLst>
              </a:rPr>
              <a:t>. </a:t>
            </a:r>
            <a:r>
              <a:rPr lang="en-US" sz="4000" dirty="0">
                <a:effectLst>
                  <a:outerShdw blurRad="38100" dist="38100" dir="2700000" algn="tl">
                    <a:srgbClr val="000000">
                      <a:alpha val="43137"/>
                    </a:srgbClr>
                  </a:outerShdw>
                </a:effectLst>
              </a:rPr>
              <a:t>Better </a:t>
            </a:r>
            <a:r>
              <a:rPr lang="en-US" sz="4000" dirty="0" smtClean="0">
                <a:effectLst>
                  <a:outerShdw blurRad="38100" dist="38100" dir="2700000" algn="tl">
                    <a:srgbClr val="000000">
                      <a:alpha val="43137"/>
                    </a:srgbClr>
                  </a:outerShdw>
                </a:effectLst>
              </a:rPr>
              <a:t>performance</a:t>
            </a:r>
          </a:p>
          <a:p>
            <a:pPr marL="457200" indent="-457200" algn="l">
              <a:buFont typeface="Arial" pitchFamily="34" charset="0"/>
              <a:buChar char="•"/>
            </a:pPr>
            <a:r>
              <a:rPr lang="en-US" sz="2800" dirty="0">
                <a:solidFill>
                  <a:schemeClr val="tx1"/>
                </a:solidFill>
              </a:rPr>
              <a:t>Removal </a:t>
            </a:r>
            <a:r>
              <a:rPr lang="en-US" sz="2800" dirty="0" smtClean="0">
                <a:solidFill>
                  <a:schemeClr val="tx1"/>
                </a:solidFill>
              </a:rPr>
              <a:t>of </a:t>
            </a:r>
            <a:r>
              <a:rPr lang="en-US" sz="2800" dirty="0">
                <a:solidFill>
                  <a:schemeClr val="tx1"/>
                </a:solidFill>
              </a:rPr>
              <a:t>the crossover </a:t>
            </a:r>
            <a:r>
              <a:rPr lang="en-US" sz="2800" dirty="0" smtClean="0">
                <a:solidFill>
                  <a:schemeClr val="tx1"/>
                </a:solidFill>
              </a:rPr>
              <a:t>operator computations</a:t>
            </a:r>
          </a:p>
          <a:p>
            <a:pPr marL="457200" indent="-457200" algn="l">
              <a:buFont typeface="Arial" pitchFamily="34" charset="0"/>
              <a:buChar char="•"/>
            </a:pPr>
            <a:r>
              <a:rPr lang="en-US" sz="2800" dirty="0">
                <a:solidFill>
                  <a:schemeClr val="tx1"/>
                </a:solidFill>
              </a:rPr>
              <a:t>Removal of the sorting and operand selecting </a:t>
            </a:r>
            <a:r>
              <a:rPr lang="en-US" sz="2800" dirty="0" smtClean="0">
                <a:solidFill>
                  <a:schemeClr val="tx1"/>
                </a:solidFill>
              </a:rPr>
              <a:t>steps</a:t>
            </a:r>
          </a:p>
          <a:p>
            <a:pPr marL="457200" indent="-457200" algn="l">
              <a:buFont typeface="Arial" pitchFamily="34" charset="0"/>
              <a:buChar char="•"/>
            </a:pPr>
            <a:r>
              <a:rPr lang="en-US" sz="2800" dirty="0">
                <a:solidFill>
                  <a:schemeClr val="tx1"/>
                </a:solidFill>
              </a:rPr>
              <a:t>The ease of implementation compared with other evolutionary </a:t>
            </a:r>
            <a:r>
              <a:rPr lang="en-US" sz="2800" dirty="0" smtClean="0">
                <a:solidFill>
                  <a:schemeClr val="tx1"/>
                </a:solidFill>
              </a:rPr>
              <a:t>methods</a:t>
            </a:r>
          </a:p>
          <a:p>
            <a:pPr marL="457200" indent="-457200" algn="l">
              <a:buFont typeface="Arial" pitchFamily="34" charset="0"/>
              <a:buChar char="•"/>
            </a:pPr>
            <a:r>
              <a:rPr lang="en-US" sz="2800" dirty="0">
                <a:solidFill>
                  <a:schemeClr val="tx1"/>
                </a:solidFill>
              </a:rPr>
              <a:t>Lack of stagnation and premature convergence</a:t>
            </a:r>
            <a:endParaRPr lang="en-US" sz="2800" dirty="0" smtClean="0">
              <a:solidFill>
                <a:schemeClr val="tx1"/>
              </a:solidFill>
            </a:endParaRPr>
          </a:p>
        </p:txBody>
      </p:sp>
      <p:sp>
        <p:nvSpPr>
          <p:cNvPr id="4" name="Slide Number Placeholder 3"/>
          <p:cNvSpPr>
            <a:spLocks noGrp="1"/>
          </p:cNvSpPr>
          <p:nvPr>
            <p:ph type="sldNum" sz="quarter" idx="12"/>
          </p:nvPr>
        </p:nvSpPr>
        <p:spPr/>
        <p:txBody>
          <a:bodyPr/>
          <a:lstStyle/>
          <a:p>
            <a:fld id="{BCD494DA-0DC1-43DC-B1DD-220A724D34D8}" type="slidenum">
              <a:rPr lang="en-US" smtClean="0"/>
              <a:t>17</a:t>
            </a:fld>
            <a:endParaRPr lang="en-US"/>
          </a:p>
        </p:txBody>
      </p:sp>
      <p:sp>
        <p:nvSpPr>
          <p:cNvPr id="8" name="Subtitle 2"/>
          <p:cNvSpPr txBox="1">
            <a:spLocks/>
          </p:cNvSpPr>
          <p:nvPr/>
        </p:nvSpPr>
        <p:spPr>
          <a:xfrm>
            <a:off x="2971800" y="3886200"/>
            <a:ext cx="7809509" cy="287282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dirty="0" smtClean="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4903060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400"/>
          </a:xfrm>
        </p:spPr>
        <p:txBody>
          <a:bodyPr>
            <a:normAutofit/>
          </a:bodyPr>
          <a:lstStyle/>
          <a:p>
            <a:r>
              <a:rPr lang="en-US" b="1" dirty="0" smtClean="0">
                <a:solidFill>
                  <a:srgbClr val="FF0000"/>
                </a:solidFill>
                <a:effectLst>
                  <a:outerShdw blurRad="38100" dist="38100" dir="2700000" algn="tl">
                    <a:srgbClr val="000000">
                      <a:alpha val="43137"/>
                    </a:srgbClr>
                  </a:outerShdw>
                </a:effectLst>
              </a:rPr>
              <a:t>Experiments and results</a:t>
            </a:r>
            <a:endParaRPr lang="en-US"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85800" y="1447800"/>
            <a:ext cx="7772400" cy="4876800"/>
          </a:xfrm>
        </p:spPr>
        <p:txBody>
          <a:bodyPr>
            <a:noAutofit/>
          </a:bodyPr>
          <a:lstStyle/>
          <a:p>
            <a:pPr algn="just">
              <a:lnSpc>
                <a:spcPct val="200000"/>
              </a:lnSpc>
            </a:pPr>
            <a:r>
              <a:rPr lang="en-US" sz="1800" dirty="0"/>
              <a:t>In this section, the performance and results of the proposed algorithm are </a:t>
            </a:r>
            <a:r>
              <a:rPr lang="en-US" sz="1800" dirty="0" smtClean="0"/>
              <a:t>compared with </a:t>
            </a:r>
            <a:r>
              <a:rPr lang="en-US" sz="1800" dirty="0"/>
              <a:t>SGA and PSO by solving 23 benchmark functions [10] and two </a:t>
            </a:r>
            <a:r>
              <a:rPr lang="en-US" sz="1800" dirty="0" smtClean="0"/>
              <a:t>extended knapsack </a:t>
            </a:r>
            <a:r>
              <a:rPr lang="en-US" sz="1800" dirty="0"/>
              <a:t>and travelling salesman problems. Also, the performance of the </a:t>
            </a:r>
            <a:r>
              <a:rPr lang="en-US" sz="1800" dirty="0" smtClean="0"/>
              <a:t>proposed algorithm </a:t>
            </a:r>
            <a:r>
              <a:rPr lang="en-US" sz="1800" dirty="0"/>
              <a:t>will be examined by solving a robotic problem which requires a </a:t>
            </a:r>
            <a:r>
              <a:rPr lang="en-US" sz="1800" dirty="0" smtClean="0"/>
              <a:t>real-time response</a:t>
            </a:r>
            <a:r>
              <a:rPr lang="en-US" sz="1800" dirty="0"/>
              <a:t>, and the results will be compared with SGA and </a:t>
            </a:r>
            <a:r>
              <a:rPr lang="en-US" sz="1800"/>
              <a:t>PSO</a:t>
            </a:r>
            <a:r>
              <a:rPr lang="en-US" sz="1800" smtClean="0"/>
              <a:t>.</a:t>
            </a:r>
          </a:p>
          <a:p>
            <a:pPr algn="just">
              <a:lnSpc>
                <a:spcPct val="200000"/>
              </a:lnSpc>
            </a:pPr>
            <a:endParaRPr lang="en-US" sz="1800" dirty="0" smtClean="0">
              <a:solidFill>
                <a:schemeClr val="tx1"/>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CD494DA-0DC1-43DC-B1DD-220A724D34D8}" type="slidenum">
              <a:rPr lang="en-US" smtClean="0"/>
              <a:t>18</a:t>
            </a:fld>
            <a:endParaRPr lang="en-US"/>
          </a:p>
        </p:txBody>
      </p:sp>
      <p:sp>
        <p:nvSpPr>
          <p:cNvPr id="6" name="Subtitle 2"/>
          <p:cNvSpPr txBox="1">
            <a:spLocks/>
          </p:cNvSpPr>
          <p:nvPr/>
        </p:nvSpPr>
        <p:spPr>
          <a:xfrm>
            <a:off x="4591050" y="4953000"/>
            <a:ext cx="7772400" cy="4876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0491667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400"/>
          </a:xfrm>
        </p:spPr>
        <p:txBody>
          <a:bodyPr>
            <a:normAutofit/>
          </a:bodyPr>
          <a:lstStyle/>
          <a:p>
            <a:r>
              <a:rPr lang="en-US" b="1" dirty="0">
                <a:solidFill>
                  <a:srgbClr val="FF0000"/>
                </a:solidFill>
                <a:effectLst>
                  <a:outerShdw blurRad="38100" dist="38100" dir="2700000" algn="tl">
                    <a:srgbClr val="000000">
                      <a:alpha val="43137"/>
                    </a:srgbClr>
                  </a:outerShdw>
                </a:effectLst>
              </a:rPr>
              <a:t>Conclusion</a:t>
            </a:r>
          </a:p>
        </p:txBody>
      </p:sp>
      <p:sp>
        <p:nvSpPr>
          <p:cNvPr id="3" name="Subtitle 2"/>
          <p:cNvSpPr>
            <a:spLocks noGrp="1"/>
          </p:cNvSpPr>
          <p:nvPr>
            <p:ph type="subTitle" idx="1"/>
          </p:nvPr>
        </p:nvSpPr>
        <p:spPr>
          <a:xfrm>
            <a:off x="685800" y="1447800"/>
            <a:ext cx="7772400" cy="4876800"/>
          </a:xfrm>
        </p:spPr>
        <p:txBody>
          <a:bodyPr>
            <a:noAutofit/>
          </a:bodyPr>
          <a:lstStyle/>
          <a:p>
            <a:pPr algn="l">
              <a:lnSpc>
                <a:spcPct val="150000"/>
              </a:lnSpc>
            </a:pPr>
            <a:r>
              <a:rPr lang="en-US" sz="1800" dirty="0"/>
              <a:t>Considering the results obtained from the proposed algorithm, compared to SGA</a:t>
            </a:r>
          </a:p>
          <a:p>
            <a:pPr algn="l">
              <a:lnSpc>
                <a:spcPct val="150000"/>
              </a:lnSpc>
            </a:pPr>
            <a:r>
              <a:rPr lang="en-US" sz="1800" dirty="0"/>
              <a:t>and PSO, and considering the fact that the implementation of the </a:t>
            </a:r>
            <a:r>
              <a:rPr lang="en-US" sz="1800" dirty="0" smtClean="0"/>
              <a:t>proposed algorithm </a:t>
            </a:r>
            <a:r>
              <a:rPr lang="en-US" sz="1800" dirty="0"/>
              <a:t>is simpler and its runtime is faster than SGA and PSO, it is an </a:t>
            </a:r>
            <a:r>
              <a:rPr lang="en-US" sz="1800" dirty="0" smtClean="0"/>
              <a:t>appropriate approach </a:t>
            </a:r>
            <a:r>
              <a:rPr lang="en-US" sz="1800" dirty="0"/>
              <a:t>for real-time applications, and a suitable alternative to SGA. In </a:t>
            </a:r>
            <a:r>
              <a:rPr lang="en-US" sz="1800" dirty="0" smtClean="0"/>
              <a:t>addition, the </a:t>
            </a:r>
            <a:r>
              <a:rPr lang="en-US" sz="1800" dirty="0"/>
              <a:t>higher performance and speed of the proposed algorithm makes it a </a:t>
            </a:r>
            <a:r>
              <a:rPr lang="en-US" sz="1800" dirty="0" smtClean="0"/>
              <a:t>good candidate </a:t>
            </a:r>
            <a:r>
              <a:rPr lang="en-US" sz="1800" dirty="0"/>
              <a:t>for solving pseudo real-time </a:t>
            </a:r>
            <a:r>
              <a:rPr lang="en-US" sz="1800" dirty="0" smtClean="0"/>
              <a:t>problems. Having </a:t>
            </a:r>
            <a:r>
              <a:rPr lang="en-US" sz="1800" dirty="0"/>
              <a:t>the population size as the only parameter of the proposed algorithm, </a:t>
            </a:r>
            <a:r>
              <a:rPr lang="en-US" sz="1800" dirty="0" smtClean="0"/>
              <a:t>and its </a:t>
            </a:r>
            <a:r>
              <a:rPr lang="en-US" sz="1800" dirty="0"/>
              <a:t>linear dependence with respect to the total order of the algorithm </a:t>
            </a:r>
            <a:r>
              <a:rPr lang="en-US" sz="1800" dirty="0" smtClean="0"/>
              <a:t>execution, approximates </a:t>
            </a:r>
            <a:r>
              <a:rPr lang="en-US" sz="1800" dirty="0"/>
              <a:t>the overall costs of the proposed algorithm to those of </a:t>
            </a:r>
            <a:r>
              <a:rPr lang="en-US" sz="1800" dirty="0" smtClean="0"/>
              <a:t>parameter-less EAs</a:t>
            </a:r>
            <a:r>
              <a:rPr lang="en-US" sz="1800" dirty="0"/>
              <a:t>. Consequently, the proposed algorithm can act as a complete </a:t>
            </a:r>
            <a:r>
              <a:rPr lang="en-US" sz="1800" dirty="0" smtClean="0"/>
              <a:t>self-</a:t>
            </a:r>
            <a:r>
              <a:rPr lang="en-US" sz="1800" dirty="0" err="1" smtClean="0"/>
              <a:t>adaptivealgorithm</a:t>
            </a:r>
            <a:r>
              <a:rPr lang="en-US" sz="1800" dirty="0"/>
              <a:t>.</a:t>
            </a:r>
            <a:endParaRPr lang="en-US" sz="1800" dirty="0" smtClean="0">
              <a:solidFill>
                <a:schemeClr val="tx1"/>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CD494DA-0DC1-43DC-B1DD-220A724D34D8}" type="slidenum">
              <a:rPr lang="en-US" smtClean="0"/>
              <a:t>19</a:t>
            </a:fld>
            <a:endParaRPr lang="en-US"/>
          </a:p>
        </p:txBody>
      </p:sp>
      <p:sp>
        <p:nvSpPr>
          <p:cNvPr id="6" name="Subtitle 2"/>
          <p:cNvSpPr txBox="1">
            <a:spLocks/>
          </p:cNvSpPr>
          <p:nvPr/>
        </p:nvSpPr>
        <p:spPr>
          <a:xfrm>
            <a:off x="4591050" y="4953000"/>
            <a:ext cx="7772400" cy="4876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6620320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400"/>
          </a:xfrm>
        </p:spPr>
        <p:txBody>
          <a:bodyPr/>
          <a:lstStyle/>
          <a:p>
            <a:r>
              <a:rPr lang="en-US" b="1" dirty="0" smtClean="0">
                <a:solidFill>
                  <a:srgbClr val="FF0000"/>
                </a:solidFill>
                <a:effectLst>
                  <a:outerShdw blurRad="38100" dist="38100" dir="2700000" algn="tl">
                    <a:srgbClr val="000000">
                      <a:alpha val="43137"/>
                    </a:srgbClr>
                  </a:outerShdw>
                </a:effectLst>
              </a:rPr>
              <a:t>contents</a:t>
            </a:r>
            <a:endParaRPr lang="en-US"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85800" y="1752600"/>
            <a:ext cx="7772400" cy="4876800"/>
          </a:xfrm>
        </p:spPr>
        <p:txBody>
          <a:bodyPr>
            <a:normAutofit/>
          </a:bodyPr>
          <a:lstStyle/>
          <a:p>
            <a:pPr marL="514350" indent="-514350" algn="l">
              <a:buFont typeface="+mj-lt"/>
              <a:buAutoNum type="arabicPeriod"/>
            </a:pPr>
            <a:r>
              <a:rPr lang="en-US" sz="2800" dirty="0" smtClean="0">
                <a:solidFill>
                  <a:schemeClr val="tx1"/>
                </a:solidFill>
                <a:effectLst>
                  <a:outerShdw blurRad="38100" dist="38100" dir="2700000" algn="tl">
                    <a:srgbClr val="000000">
                      <a:alpha val="43137"/>
                    </a:srgbClr>
                  </a:outerShdw>
                </a:effectLst>
              </a:rPr>
              <a:t>Introduction</a:t>
            </a:r>
            <a:endParaRPr lang="en-US" sz="2800" dirty="0">
              <a:solidFill>
                <a:schemeClr val="tx1"/>
              </a:solidFill>
              <a:effectLst>
                <a:outerShdw blurRad="38100" dist="38100" dir="2700000" algn="tl">
                  <a:srgbClr val="000000">
                    <a:alpha val="43137"/>
                  </a:srgbClr>
                </a:outerShdw>
              </a:effectLst>
            </a:endParaRPr>
          </a:p>
          <a:p>
            <a:pPr marL="514350" indent="-514350" algn="l">
              <a:buFont typeface="+mj-lt"/>
              <a:buAutoNum type="arabicPeriod"/>
            </a:pPr>
            <a:r>
              <a:rPr lang="en-US" sz="2800" dirty="0">
                <a:solidFill>
                  <a:schemeClr val="tx1"/>
                </a:solidFill>
                <a:effectLst>
                  <a:outerShdw blurRad="38100" dist="38100" dir="2700000" algn="tl">
                    <a:srgbClr val="000000">
                      <a:alpha val="43137"/>
                    </a:srgbClr>
                  </a:outerShdw>
                </a:effectLst>
              </a:rPr>
              <a:t>bacterial conjugation in </a:t>
            </a:r>
            <a:r>
              <a:rPr lang="en-US" sz="2800" dirty="0" smtClean="0">
                <a:solidFill>
                  <a:schemeClr val="tx1"/>
                </a:solidFill>
                <a:effectLst>
                  <a:outerShdw blurRad="38100" dist="38100" dir="2700000" algn="tl">
                    <a:srgbClr val="000000">
                      <a:alpha val="43137"/>
                    </a:srgbClr>
                  </a:outerShdw>
                </a:effectLst>
              </a:rPr>
              <a:t>Nature</a:t>
            </a:r>
            <a:endParaRPr lang="en-US" sz="2800" dirty="0">
              <a:solidFill>
                <a:schemeClr val="tx1"/>
              </a:solidFill>
              <a:effectLst>
                <a:outerShdw blurRad="38100" dist="38100" dir="2700000" algn="tl">
                  <a:srgbClr val="000000">
                    <a:alpha val="43137"/>
                  </a:srgbClr>
                </a:outerShdw>
              </a:effectLst>
            </a:endParaRPr>
          </a:p>
          <a:p>
            <a:pPr marL="514350" indent="-514350" algn="l">
              <a:buFont typeface="+mj-lt"/>
              <a:buAutoNum type="arabicPeriod"/>
            </a:pPr>
            <a:r>
              <a:rPr lang="en-US" sz="2800" dirty="0" smtClean="0">
                <a:solidFill>
                  <a:schemeClr val="tx1"/>
                </a:solidFill>
                <a:effectLst>
                  <a:outerShdw blurRad="38100" dist="38100" dir="2700000" algn="tl">
                    <a:srgbClr val="000000">
                      <a:alpha val="43137"/>
                    </a:srgbClr>
                  </a:outerShdw>
                </a:effectLst>
              </a:rPr>
              <a:t>HPGA algorithm</a:t>
            </a:r>
          </a:p>
          <a:p>
            <a:pPr marL="514350" indent="-514350" algn="l">
              <a:buFont typeface="+mj-lt"/>
              <a:buAutoNum type="arabicPeriod"/>
            </a:pPr>
            <a:r>
              <a:rPr lang="en-US" sz="2800" dirty="0" smtClean="0">
                <a:solidFill>
                  <a:schemeClr val="tx1"/>
                </a:solidFill>
                <a:effectLst>
                  <a:outerShdw blurRad="38100" dist="38100" dir="2700000" algn="tl">
                    <a:srgbClr val="000000">
                      <a:alpha val="43137"/>
                    </a:srgbClr>
                  </a:outerShdw>
                </a:effectLst>
              </a:rPr>
              <a:t>Implementation of Bacterial conjugation</a:t>
            </a:r>
          </a:p>
          <a:p>
            <a:pPr marL="514350" indent="-514350" algn="l">
              <a:buFont typeface="+mj-lt"/>
              <a:buAutoNum type="arabicPeriod"/>
            </a:pPr>
            <a:r>
              <a:rPr lang="en-US" sz="2800" dirty="0" smtClean="0">
                <a:solidFill>
                  <a:schemeClr val="tx1"/>
                </a:solidFill>
                <a:effectLst>
                  <a:outerShdw blurRad="38100" dist="38100" dir="2700000" algn="tl">
                    <a:srgbClr val="000000">
                      <a:alpha val="43137"/>
                    </a:srgbClr>
                  </a:outerShdw>
                </a:effectLst>
              </a:rPr>
              <a:t>Example </a:t>
            </a:r>
            <a:endParaRPr lang="en-US" sz="2800" dirty="0">
              <a:solidFill>
                <a:schemeClr val="tx1"/>
              </a:solidFill>
              <a:effectLst>
                <a:outerShdw blurRad="38100" dist="38100" dir="2700000" algn="tl">
                  <a:srgbClr val="000000">
                    <a:alpha val="43137"/>
                  </a:srgbClr>
                </a:outerShdw>
              </a:effectLst>
            </a:endParaRPr>
          </a:p>
          <a:p>
            <a:pPr marL="514350" indent="-514350" algn="l">
              <a:buFont typeface="+mj-lt"/>
              <a:buAutoNum type="arabicPeriod"/>
            </a:pPr>
            <a:r>
              <a:rPr lang="en-US" sz="2800" dirty="0">
                <a:solidFill>
                  <a:schemeClr val="tx1"/>
                </a:solidFill>
                <a:effectLst>
                  <a:outerShdw blurRad="38100" dist="38100" dir="2700000" algn="tl">
                    <a:srgbClr val="000000">
                      <a:alpha val="43137"/>
                    </a:srgbClr>
                  </a:outerShdw>
                </a:effectLst>
              </a:rPr>
              <a:t>The advantages of the proposed algorithm </a:t>
            </a:r>
            <a:endParaRPr lang="en-US" sz="2800" dirty="0" smtClean="0">
              <a:solidFill>
                <a:schemeClr val="tx1"/>
              </a:solidFill>
              <a:effectLst>
                <a:outerShdw blurRad="38100" dist="38100" dir="2700000" algn="tl">
                  <a:srgbClr val="000000">
                    <a:alpha val="43137"/>
                  </a:srgbClr>
                </a:outerShdw>
              </a:effectLst>
            </a:endParaRPr>
          </a:p>
          <a:p>
            <a:pPr marL="514350" indent="-514350" algn="l">
              <a:buFont typeface="+mj-lt"/>
              <a:buAutoNum type="arabicPeriod"/>
            </a:pPr>
            <a:r>
              <a:rPr lang="en-US" sz="2800" dirty="0" smtClean="0">
                <a:solidFill>
                  <a:schemeClr val="tx1"/>
                </a:solidFill>
                <a:effectLst>
                  <a:outerShdw blurRad="38100" dist="38100" dir="2700000" algn="tl">
                    <a:srgbClr val="000000">
                      <a:alpha val="43137"/>
                    </a:srgbClr>
                  </a:outerShdw>
                </a:effectLst>
              </a:rPr>
              <a:t>Experiment and result</a:t>
            </a:r>
          </a:p>
          <a:p>
            <a:pPr marL="514350" indent="-514350" algn="l">
              <a:buFont typeface="+mj-lt"/>
              <a:buAutoNum type="arabicPeriod"/>
            </a:pPr>
            <a:r>
              <a:rPr lang="en-US" sz="2800" dirty="0" smtClean="0">
                <a:solidFill>
                  <a:schemeClr val="tx1"/>
                </a:solidFill>
                <a:effectLst>
                  <a:outerShdw blurRad="38100" dist="38100" dir="2700000" algn="tl">
                    <a:srgbClr val="000000">
                      <a:alpha val="43137"/>
                    </a:srgbClr>
                  </a:outerShdw>
                </a:effectLst>
              </a:rPr>
              <a:t>Conclusion</a:t>
            </a:r>
          </a:p>
          <a:p>
            <a:pPr marL="514350" indent="-514350" algn="l">
              <a:buFont typeface="+mj-lt"/>
              <a:buAutoNum type="arabicPeriod"/>
            </a:pPr>
            <a:r>
              <a:rPr lang="en-US" sz="2800" dirty="0" smtClean="0">
                <a:solidFill>
                  <a:schemeClr val="tx1"/>
                </a:solidFill>
                <a:effectLst>
                  <a:outerShdw blurRad="38100" dist="38100" dir="2700000" algn="tl">
                    <a:srgbClr val="000000">
                      <a:alpha val="43137"/>
                    </a:srgbClr>
                  </a:outerShdw>
                </a:effectLst>
              </a:rPr>
              <a:t>Reference</a:t>
            </a:r>
            <a:endParaRPr lang="en-US" sz="2800" dirty="0">
              <a:solidFill>
                <a:schemeClr val="tx1"/>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CD494DA-0DC1-43DC-B1DD-220A724D34D8}" type="slidenum">
              <a:rPr lang="en-US" smtClean="0"/>
              <a:t>2</a:t>
            </a:fld>
            <a:endParaRPr lang="en-US"/>
          </a:p>
        </p:txBody>
      </p:sp>
    </p:spTree>
    <p:extLst>
      <p:ext uri="{BB962C8B-B14F-4D97-AF65-F5344CB8AC3E}">
        <p14:creationId xmlns:p14="http://schemas.microsoft.com/office/powerpoint/2010/main" val="74188908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50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50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50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150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250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250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250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450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400"/>
          </a:xfrm>
        </p:spPr>
        <p:txBody>
          <a:bodyPr>
            <a:normAutofit/>
          </a:bodyPr>
          <a:lstStyle/>
          <a:p>
            <a:r>
              <a:rPr lang="en-US" b="1" dirty="0" smtClean="0">
                <a:solidFill>
                  <a:srgbClr val="FF0000"/>
                </a:solidFill>
                <a:effectLst>
                  <a:outerShdw blurRad="38100" dist="38100" dir="2700000" algn="tl">
                    <a:srgbClr val="000000">
                      <a:alpha val="43137"/>
                    </a:srgbClr>
                  </a:outerShdw>
                </a:effectLst>
              </a:rPr>
              <a:t>Reference</a:t>
            </a:r>
            <a:endParaRPr lang="en-US"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85800" y="1447800"/>
            <a:ext cx="7772400" cy="4876800"/>
          </a:xfrm>
        </p:spPr>
        <p:txBody>
          <a:bodyPr>
            <a:normAutofit fontScale="47500" lnSpcReduction="20000"/>
          </a:bodyPr>
          <a:lstStyle/>
          <a:p>
            <a:pPr algn="l"/>
            <a:r>
              <a:rPr lang="en-US" sz="2800" dirty="0"/>
              <a:t>1. L. Huang, L.-x. Ding, W.-w. Du, Improved self-adaptive genetic algorithm with varying population</a:t>
            </a:r>
          </a:p>
          <a:p>
            <a:pPr algn="l"/>
            <a:r>
              <a:rPr lang="en-US" sz="2800" dirty="0"/>
              <a:t>size, in Proceedings of the 2009 Fifth International Conference on MEMS NANO, and Smart Systems</a:t>
            </a:r>
          </a:p>
          <a:p>
            <a:pPr algn="l"/>
            <a:r>
              <a:rPr lang="sv-SE" sz="2800" dirty="0"/>
              <a:t>(ICMENS ’09) (2009), pp. 77–79</a:t>
            </a:r>
          </a:p>
          <a:p>
            <a:pPr algn="l"/>
            <a:r>
              <a:rPr lang="en-US" sz="2800" dirty="0"/>
              <a:t>2. R. </a:t>
            </a:r>
            <a:r>
              <a:rPr lang="en-US" sz="2800" dirty="0" err="1"/>
              <a:t>Breukelaar</a:t>
            </a:r>
            <a:r>
              <a:rPr lang="en-US" sz="2800" dirty="0"/>
              <a:t>, T. </a:t>
            </a:r>
            <a:r>
              <a:rPr lang="en-US" sz="2800" dirty="0" err="1"/>
              <a:t>Baeck</a:t>
            </a:r>
            <a:r>
              <a:rPr lang="en-US" sz="2800" dirty="0"/>
              <a:t>, Self-adaptive mutation rates in genetic algorithm for inverse design of</a:t>
            </a:r>
          </a:p>
          <a:p>
            <a:pPr algn="l"/>
            <a:r>
              <a:rPr lang="en-US" sz="2800" dirty="0"/>
              <a:t>cellular automata, in Proceedings of the 10th annual conference on Genetic and evolutionary</a:t>
            </a:r>
          </a:p>
          <a:p>
            <a:pPr algn="l"/>
            <a:r>
              <a:rPr lang="it-IT" sz="2800" dirty="0"/>
              <a:t>computation (GECCO ’08) (2008), pp. 1101–1102</a:t>
            </a:r>
          </a:p>
          <a:p>
            <a:pPr algn="l"/>
            <a:r>
              <a:rPr lang="en-US" sz="2800" dirty="0"/>
              <a:t>3. A. </a:t>
            </a:r>
            <a:r>
              <a:rPr lang="en-US" sz="2800" dirty="0" err="1"/>
              <a:t>Mehrafsa</a:t>
            </a:r>
            <a:r>
              <a:rPr lang="en-US" sz="2800" dirty="0"/>
              <a:t>, A. </a:t>
            </a:r>
            <a:r>
              <a:rPr lang="en-US" sz="2800" dirty="0" err="1"/>
              <a:t>Sokhandan</a:t>
            </a:r>
            <a:r>
              <a:rPr lang="en-US" sz="2800" dirty="0"/>
              <a:t>, G. </a:t>
            </a:r>
            <a:r>
              <a:rPr lang="en-US" sz="2800" dirty="0" err="1"/>
              <a:t>Karimian</a:t>
            </a:r>
            <a:r>
              <a:rPr lang="en-US" sz="2800" dirty="0"/>
              <a:t>, A Timed-based approach for genetic algorithm: theory and</a:t>
            </a:r>
          </a:p>
          <a:p>
            <a:pPr algn="l"/>
            <a:r>
              <a:rPr lang="fr-FR" sz="2800" dirty="0"/>
              <a:t>applications. IEICE </a:t>
            </a:r>
            <a:r>
              <a:rPr lang="fr-FR" sz="2800" dirty="0" err="1"/>
              <a:t>Trans</a:t>
            </a:r>
            <a:r>
              <a:rPr lang="fr-FR" sz="2800" dirty="0"/>
              <a:t>. Inf. </a:t>
            </a:r>
            <a:r>
              <a:rPr lang="fr-FR" sz="2800" dirty="0" err="1"/>
              <a:t>Syst</a:t>
            </a:r>
            <a:r>
              <a:rPr lang="fr-FR" sz="2800" dirty="0"/>
              <a:t>. E94-D(6), 1306–1320 (2011)</a:t>
            </a:r>
          </a:p>
          <a:p>
            <a:pPr algn="l"/>
            <a:r>
              <a:rPr lang="en-US" sz="2800" dirty="0"/>
              <a:t>4. A.J.F. Griffiths, J.H. Miller, D.T. Suzuki, R.C. </a:t>
            </a:r>
            <a:r>
              <a:rPr lang="en-US" sz="2800" dirty="0" err="1"/>
              <a:t>Lewontin</a:t>
            </a:r>
            <a:r>
              <a:rPr lang="en-US" sz="2800" dirty="0"/>
              <a:t>, W.M. </a:t>
            </a:r>
            <a:r>
              <a:rPr lang="en-US" sz="2800" dirty="0" err="1"/>
              <a:t>Gelbart</a:t>
            </a:r>
            <a:r>
              <a:rPr lang="en-US" sz="2800" dirty="0"/>
              <a:t>, An Introduction to Genetic</a:t>
            </a:r>
          </a:p>
          <a:p>
            <a:pPr algn="l"/>
            <a:r>
              <a:rPr lang="en-US" sz="2800" dirty="0"/>
              <a:t>Analysis, 8th </a:t>
            </a:r>
            <a:r>
              <a:rPr lang="en-US" sz="2800" dirty="0" err="1"/>
              <a:t>edn</a:t>
            </a:r>
            <a:r>
              <a:rPr lang="en-US" sz="2800" dirty="0"/>
              <a:t>. (W. H. Freeman, New York, 2004)</a:t>
            </a:r>
          </a:p>
          <a:p>
            <a:pPr algn="l"/>
            <a:r>
              <a:rPr lang="en-US" sz="2800" dirty="0"/>
              <a:t>5. I. Harvey, The Microbial Genetic Algorithm, Springer, Lecture Notes in Computer Science, vol.</a:t>
            </a:r>
          </a:p>
          <a:p>
            <a:pPr algn="l"/>
            <a:r>
              <a:rPr lang="en-US" sz="2800" dirty="0"/>
              <a:t>5778 (2011), pp. 126–133</a:t>
            </a:r>
          </a:p>
          <a:p>
            <a:pPr algn="l"/>
            <a:r>
              <a:rPr lang="en-US" sz="2800" dirty="0"/>
              <a:t>6. P. Smith, Conjugation—a bacterially inspired form of genetic recombination, in Proceedings of Late</a:t>
            </a:r>
          </a:p>
          <a:p>
            <a:pPr algn="l"/>
            <a:r>
              <a:rPr lang="en-US" sz="2800" dirty="0"/>
              <a:t>Breaking Papers at the Genetic Programming Conference (1996), pp. 167–176</a:t>
            </a:r>
          </a:p>
          <a:p>
            <a:pPr algn="l"/>
            <a:r>
              <a:rPr lang="en-US" sz="2800" dirty="0"/>
              <a:t>7. C. </a:t>
            </a:r>
            <a:r>
              <a:rPr lang="en-US" sz="2800" dirty="0" err="1"/>
              <a:t>Perales-Gravan</a:t>
            </a:r>
            <a:r>
              <a:rPr lang="en-US" sz="2800" dirty="0"/>
              <a:t>, R. </a:t>
            </a:r>
            <a:r>
              <a:rPr lang="en-US" sz="2800" dirty="0" err="1"/>
              <a:t>Lahoz-Beltra</a:t>
            </a:r>
            <a:r>
              <a:rPr lang="en-US" sz="2800" dirty="0"/>
              <a:t>, An AM radio receiver designed with a genetic algorithm based</a:t>
            </a:r>
          </a:p>
          <a:p>
            <a:pPr algn="l"/>
            <a:r>
              <a:rPr lang="en-US" sz="2800" dirty="0"/>
              <a:t>on a bacterial conjugation genetic operator. IEEE Trans. </a:t>
            </a:r>
            <a:r>
              <a:rPr lang="en-US" sz="2800" dirty="0" err="1"/>
              <a:t>Evol</a:t>
            </a:r>
            <a:r>
              <a:rPr lang="en-US" sz="2800" dirty="0"/>
              <a:t>. </a:t>
            </a:r>
            <a:r>
              <a:rPr lang="en-US" sz="2800" dirty="0" err="1"/>
              <a:t>Comput</a:t>
            </a:r>
            <a:r>
              <a:rPr lang="en-US" sz="2800" dirty="0"/>
              <a:t>. 12, 129–142 (2008)</a:t>
            </a:r>
          </a:p>
          <a:p>
            <a:pPr algn="l"/>
            <a:r>
              <a:rPr lang="en-US" sz="2800" dirty="0"/>
              <a:t>8. N.E. </a:t>
            </a:r>
            <a:r>
              <a:rPr lang="en-US" sz="2800" dirty="0" err="1"/>
              <a:t>Nawa</a:t>
            </a:r>
            <a:r>
              <a:rPr lang="en-US" sz="2800" dirty="0"/>
              <a:t>, T. </a:t>
            </a:r>
            <a:r>
              <a:rPr lang="en-US" sz="2800" dirty="0" err="1"/>
              <a:t>Furuhashi</a:t>
            </a:r>
            <a:r>
              <a:rPr lang="en-US" sz="2800" dirty="0"/>
              <a:t>, Fuzzy system parameters discovery by bacterial evolutionary algorithm.</a:t>
            </a:r>
          </a:p>
          <a:p>
            <a:pPr algn="l"/>
            <a:r>
              <a:rPr lang="en-US" sz="2800" dirty="0"/>
              <a:t>IEEE Trans. Fuzzy Syst. 7, 608–616 (1999)</a:t>
            </a:r>
            <a:endParaRPr lang="en-US" sz="2800" dirty="0" smtClean="0">
              <a:solidFill>
                <a:schemeClr val="tx1"/>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CD494DA-0DC1-43DC-B1DD-220A724D34D8}" type="slidenum">
              <a:rPr lang="en-US" smtClean="0"/>
              <a:t>20</a:t>
            </a:fld>
            <a:endParaRPr lang="en-US"/>
          </a:p>
        </p:txBody>
      </p:sp>
      <p:sp>
        <p:nvSpPr>
          <p:cNvPr id="6" name="Subtitle 2"/>
          <p:cNvSpPr txBox="1">
            <a:spLocks/>
          </p:cNvSpPr>
          <p:nvPr/>
        </p:nvSpPr>
        <p:spPr>
          <a:xfrm>
            <a:off x="4591050" y="4953000"/>
            <a:ext cx="7772400" cy="4876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472057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fade">
                                      <p:cBhvr>
                                        <p:cTn id="49" dur="500"/>
                                        <p:tgtEl>
                                          <p:spTgt spid="3">
                                            <p:txEl>
                                              <p:pRg st="14" end="1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500"/>
                                        <p:tgtEl>
                                          <p:spTgt spid="3">
                                            <p:txEl>
                                              <p:pRg st="15" end="1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fade">
                                      <p:cBhvr>
                                        <p:cTn id="55" dur="500"/>
                                        <p:tgtEl>
                                          <p:spTgt spid="3">
                                            <p:txEl>
                                              <p:pRg st="16" end="16"/>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fade">
                                      <p:cBhvr>
                                        <p:cTn id="58"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609600"/>
            <a:ext cx="7772400" cy="4648200"/>
          </a:xfrm>
        </p:spPr>
        <p:txBody>
          <a:bodyPr>
            <a:normAutofit/>
          </a:bodyPr>
          <a:lstStyle/>
          <a:p>
            <a:endParaRPr lang="en-US" sz="6000" b="1" dirty="0" smtClean="0">
              <a:solidFill>
                <a:srgbClr val="FF0000"/>
              </a:solidFill>
              <a:effectLst>
                <a:outerShdw blurRad="38100" dist="38100" dir="2700000" algn="tl">
                  <a:srgbClr val="000000">
                    <a:alpha val="43137"/>
                  </a:srgbClr>
                </a:outerShdw>
              </a:effectLst>
            </a:endParaRPr>
          </a:p>
          <a:p>
            <a:endParaRPr lang="en-US" sz="6000" b="1" dirty="0">
              <a:solidFill>
                <a:srgbClr val="FF0000"/>
              </a:solidFill>
              <a:effectLst>
                <a:outerShdw blurRad="38100" dist="38100" dir="2700000" algn="tl">
                  <a:srgbClr val="000000">
                    <a:alpha val="43137"/>
                  </a:srgbClr>
                </a:outerShdw>
              </a:effectLst>
            </a:endParaRPr>
          </a:p>
          <a:p>
            <a:r>
              <a:rPr lang="en-US" sz="6000" b="1" dirty="0">
                <a:solidFill>
                  <a:srgbClr val="FF0000"/>
                </a:solidFill>
                <a:effectLst>
                  <a:outerShdw blurRad="38100" dist="38100" dir="2700000" algn="tl">
                    <a:srgbClr val="000000">
                      <a:alpha val="43137"/>
                    </a:srgbClr>
                  </a:outerShdw>
                </a:effectLst>
              </a:rPr>
              <a:t>A</a:t>
            </a:r>
            <a:r>
              <a:rPr lang="en-US" sz="6000" b="1" dirty="0" smtClean="0">
                <a:solidFill>
                  <a:srgbClr val="FF0000"/>
                </a:solidFill>
                <a:effectLst>
                  <a:outerShdw blurRad="38100" dist="38100" dir="2700000" algn="tl">
                    <a:srgbClr val="000000">
                      <a:alpha val="43137"/>
                    </a:srgbClr>
                  </a:outerShdw>
                </a:effectLst>
              </a:rPr>
              <a:t>ny question ?</a:t>
            </a:r>
            <a:endParaRPr lang="en-US" sz="6000" b="1" dirty="0">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2057400" y="2819400"/>
            <a:ext cx="5105400" cy="1015663"/>
          </a:xfrm>
          <a:prstGeom prst="rect">
            <a:avLst/>
          </a:prstGeom>
          <a:noFill/>
        </p:spPr>
        <p:txBody>
          <a:bodyPr wrap="square" rtlCol="0">
            <a:spAutoFit/>
          </a:bodyPr>
          <a:lstStyle/>
          <a:p>
            <a:pPr algn="ctr"/>
            <a:r>
              <a:rPr lang="en-US" sz="6000" b="1" dirty="0" smtClean="0">
                <a:solidFill>
                  <a:srgbClr val="FF0000"/>
                </a:solidFill>
                <a:effectLst>
                  <a:outerShdw blurRad="38100" dist="38100" dir="2700000" algn="tl">
                    <a:srgbClr val="000000">
                      <a:alpha val="43137"/>
                    </a:srgbClr>
                  </a:outerShdw>
                </a:effectLst>
              </a:rPr>
              <a:t>Thank you</a:t>
            </a:r>
            <a:endParaRPr lang="en-US" sz="6000" b="1" dirty="0">
              <a:solidFill>
                <a:srgbClr val="FF0000"/>
              </a:solidFill>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2"/>
          </p:nvPr>
        </p:nvSpPr>
        <p:spPr/>
        <p:txBody>
          <a:bodyPr/>
          <a:lstStyle/>
          <a:p>
            <a:fld id="{BCD494DA-0DC1-43DC-B1DD-220A724D34D8}" type="slidenum">
              <a:rPr lang="en-US" smtClean="0"/>
              <a:t>21</a:t>
            </a:fld>
            <a:endParaRPr lang="en-US"/>
          </a:p>
        </p:txBody>
      </p:sp>
    </p:spTree>
    <p:extLst>
      <p:ext uri="{BB962C8B-B14F-4D97-AF65-F5344CB8AC3E}">
        <p14:creationId xmlns:p14="http://schemas.microsoft.com/office/powerpoint/2010/main" val="63861563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2" end="2"/>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2" end="2"/>
                                            </p:txEl>
                                          </p:spTgt>
                                        </p:tgtEl>
                                        <p:attrNameLst>
                                          <p:attrName>style.visibility</p:attrName>
                                        </p:attrNameLst>
                                      </p:cBhvr>
                                      <p:to>
                                        <p:strVal val="hidden"/>
                                      </p:to>
                                    </p:set>
                                  </p:childTnLst>
                                </p:cTn>
                              </p:par>
                              <p:par>
                                <p:cTn id="9" presetID="42"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400"/>
          </a:xfrm>
        </p:spPr>
        <p:txBody>
          <a:bodyPr/>
          <a:lstStyle/>
          <a:p>
            <a:r>
              <a:rPr lang="en-US" b="1" dirty="0" smtClean="0">
                <a:solidFill>
                  <a:srgbClr val="FF0000"/>
                </a:solidFill>
                <a:effectLst>
                  <a:outerShdw blurRad="38100" dist="38100" dir="2700000" algn="tl">
                    <a:srgbClr val="000000">
                      <a:alpha val="43137"/>
                    </a:srgbClr>
                  </a:outerShdw>
                </a:effectLst>
              </a:rPr>
              <a:t>Introduction</a:t>
            </a:r>
            <a:endParaRPr lang="en-US"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85800" y="1752600"/>
            <a:ext cx="7772400" cy="4876800"/>
          </a:xfrm>
        </p:spPr>
        <p:txBody>
          <a:bodyPr>
            <a:normAutofit/>
          </a:bodyPr>
          <a:lstStyle/>
          <a:p>
            <a:pPr algn="just"/>
            <a:r>
              <a:rPr lang="en-US" sz="2800" dirty="0">
                <a:solidFill>
                  <a:schemeClr val="tx1"/>
                </a:solidFill>
                <a:effectLst>
                  <a:outerShdw blurRad="38100" dist="38100" dir="2700000" algn="tl">
                    <a:srgbClr val="000000">
                      <a:alpha val="43137"/>
                    </a:srgbClr>
                  </a:outerShdw>
                </a:effectLst>
              </a:rPr>
              <a:t>In recent decades, the genetic algorithm (GA) has been extensively applied </a:t>
            </a:r>
            <a:r>
              <a:rPr lang="en-US" sz="2800" dirty="0" smtClean="0">
                <a:solidFill>
                  <a:schemeClr val="tx1"/>
                </a:solidFill>
                <a:effectLst>
                  <a:outerShdw blurRad="38100" dist="38100" dir="2700000" algn="tl">
                    <a:srgbClr val="000000">
                      <a:alpha val="43137"/>
                    </a:srgbClr>
                  </a:outerShdw>
                </a:effectLst>
              </a:rPr>
              <a:t>to a large </a:t>
            </a:r>
            <a:r>
              <a:rPr lang="en-US" sz="2800" dirty="0">
                <a:solidFill>
                  <a:schemeClr val="tx1"/>
                </a:solidFill>
                <a:effectLst>
                  <a:outerShdw blurRad="38100" dist="38100" dir="2700000" algn="tl">
                    <a:srgbClr val="000000">
                      <a:alpha val="43137"/>
                    </a:srgbClr>
                  </a:outerShdw>
                </a:effectLst>
              </a:rPr>
              <a:t>number of optimization problems with considerable </a:t>
            </a:r>
            <a:r>
              <a:rPr lang="en-US" sz="2800" dirty="0" smtClean="0">
                <a:solidFill>
                  <a:schemeClr val="tx1"/>
                </a:solidFill>
                <a:effectLst>
                  <a:outerShdw blurRad="38100" dist="38100" dir="2700000" algn="tl">
                    <a:srgbClr val="000000">
                      <a:alpha val="43137"/>
                    </a:srgbClr>
                  </a:outerShdw>
                </a:effectLst>
              </a:rPr>
              <a:t>success</a:t>
            </a:r>
          </a:p>
          <a:p>
            <a:pPr algn="just"/>
            <a:endParaRPr lang="en-US" sz="2800" dirty="0" smtClean="0">
              <a:solidFill>
                <a:schemeClr val="tx1"/>
              </a:solidFill>
              <a:effectLst>
                <a:outerShdw blurRad="38100" dist="38100" dir="2700000" algn="tl">
                  <a:srgbClr val="000000">
                    <a:alpha val="43137"/>
                  </a:srgbClr>
                </a:outerShdw>
              </a:effectLst>
            </a:endParaRPr>
          </a:p>
          <a:p>
            <a:pPr algn="just"/>
            <a:r>
              <a:rPr lang="en-US" sz="2800" dirty="0" smtClean="0">
                <a:solidFill>
                  <a:schemeClr val="tx1"/>
                </a:solidFill>
                <a:effectLst>
                  <a:outerShdw blurRad="38100" dist="38100" dir="2700000" algn="tl">
                    <a:srgbClr val="000000">
                      <a:alpha val="43137"/>
                    </a:srgbClr>
                  </a:outerShdw>
                </a:effectLst>
              </a:rPr>
              <a:t> </a:t>
            </a:r>
            <a:r>
              <a:rPr lang="en-US" sz="2800" dirty="0">
                <a:solidFill>
                  <a:schemeClr val="tx1"/>
                </a:solidFill>
                <a:effectLst>
                  <a:outerShdw blurRad="38100" dist="38100" dir="2700000" algn="tl">
                    <a:srgbClr val="000000">
                      <a:alpha val="43137"/>
                    </a:srgbClr>
                  </a:outerShdw>
                </a:effectLst>
              </a:rPr>
              <a:t>biological operators are the key inspiration for many operators of </a:t>
            </a:r>
            <a:r>
              <a:rPr lang="en-US" sz="2800" dirty="0" smtClean="0">
                <a:solidFill>
                  <a:schemeClr val="tx1"/>
                </a:solidFill>
                <a:effectLst>
                  <a:outerShdw blurRad="38100" dist="38100" dir="2700000" algn="tl">
                    <a:srgbClr val="000000">
                      <a:alpha val="43137"/>
                    </a:srgbClr>
                  </a:outerShdw>
                </a:effectLst>
              </a:rPr>
              <a:t>evolutionary  algorithms </a:t>
            </a:r>
            <a:r>
              <a:rPr lang="en-US" sz="2800" dirty="0">
                <a:solidFill>
                  <a:schemeClr val="tx1"/>
                </a:solidFill>
                <a:effectLst>
                  <a:outerShdw blurRad="38100" dist="38100" dir="2700000" algn="tl">
                    <a:srgbClr val="000000">
                      <a:alpha val="43137"/>
                    </a:srgbClr>
                  </a:outerShdw>
                </a:effectLst>
              </a:rPr>
              <a:t>(EAs) such as chromosome crossover and </a:t>
            </a:r>
            <a:r>
              <a:rPr lang="en-US" sz="2800" dirty="0" smtClean="0">
                <a:solidFill>
                  <a:schemeClr val="tx1"/>
                </a:solidFill>
                <a:effectLst>
                  <a:outerShdw blurRad="38100" dist="38100" dir="2700000" algn="tl">
                    <a:srgbClr val="000000">
                      <a:alpha val="43137"/>
                    </a:srgbClr>
                  </a:outerShdw>
                </a:effectLst>
              </a:rPr>
              <a:t>mutations.</a:t>
            </a:r>
          </a:p>
          <a:p>
            <a:pPr algn="just"/>
            <a:r>
              <a:rPr lang="en-US" sz="2800" dirty="0">
                <a:solidFill>
                  <a:schemeClr val="tx1"/>
                </a:solidFill>
                <a:effectLst>
                  <a:outerShdw blurRad="38100" dist="38100" dir="2700000" algn="tl">
                    <a:srgbClr val="000000">
                      <a:alpha val="43137"/>
                    </a:srgbClr>
                  </a:outerShdw>
                </a:effectLst>
              </a:rPr>
              <a:t>Most </a:t>
            </a:r>
            <a:r>
              <a:rPr lang="en-US" sz="2800" dirty="0" smtClean="0">
                <a:solidFill>
                  <a:schemeClr val="tx1"/>
                </a:solidFill>
                <a:effectLst>
                  <a:outerShdw blurRad="38100" dist="38100" dir="2700000" algn="tl">
                    <a:srgbClr val="000000">
                      <a:alpha val="43137"/>
                    </a:srgbClr>
                  </a:outerShdw>
                </a:effectLst>
              </a:rPr>
              <a:t>research related </a:t>
            </a:r>
            <a:r>
              <a:rPr lang="en-US" sz="2800" dirty="0">
                <a:solidFill>
                  <a:schemeClr val="tx1"/>
                </a:solidFill>
                <a:effectLst>
                  <a:outerShdw blurRad="38100" dist="38100" dir="2700000" algn="tl">
                    <a:srgbClr val="000000">
                      <a:alpha val="43137"/>
                    </a:srgbClr>
                  </a:outerShdw>
                </a:effectLst>
              </a:rPr>
              <a:t>to this issue focus on developing adaptive behaviors for these operators</a:t>
            </a:r>
          </a:p>
        </p:txBody>
      </p:sp>
      <p:sp>
        <p:nvSpPr>
          <p:cNvPr id="4" name="Slide Number Placeholder 3"/>
          <p:cNvSpPr>
            <a:spLocks noGrp="1"/>
          </p:cNvSpPr>
          <p:nvPr>
            <p:ph type="sldNum" sz="quarter" idx="12"/>
          </p:nvPr>
        </p:nvSpPr>
        <p:spPr/>
        <p:txBody>
          <a:bodyPr/>
          <a:lstStyle/>
          <a:p>
            <a:fld id="{BCD494DA-0DC1-43DC-B1DD-220A724D34D8}" type="slidenum">
              <a:rPr lang="en-US" smtClean="0"/>
              <a:t>3</a:t>
            </a:fld>
            <a:endParaRPr lang="en-US"/>
          </a:p>
        </p:txBody>
      </p:sp>
    </p:spTree>
    <p:extLst>
      <p:ext uri="{BB962C8B-B14F-4D97-AF65-F5344CB8AC3E}">
        <p14:creationId xmlns:p14="http://schemas.microsoft.com/office/powerpoint/2010/main" val="192095024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350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350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400"/>
          </a:xfrm>
        </p:spPr>
        <p:txBody>
          <a:bodyPr/>
          <a:lstStyle/>
          <a:p>
            <a:r>
              <a:rPr lang="en-US" b="1" dirty="0" smtClean="0">
                <a:solidFill>
                  <a:srgbClr val="FF0000"/>
                </a:solidFill>
                <a:effectLst>
                  <a:outerShdw blurRad="38100" dist="38100" dir="2700000" algn="tl">
                    <a:srgbClr val="000000">
                      <a:alpha val="43137"/>
                    </a:srgbClr>
                  </a:outerShdw>
                </a:effectLst>
              </a:rPr>
              <a:t>Introduction</a:t>
            </a:r>
            <a:endParaRPr lang="en-US"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85800" y="1752600"/>
            <a:ext cx="7772400" cy="4876800"/>
          </a:xfrm>
        </p:spPr>
        <p:txBody>
          <a:bodyPr>
            <a:normAutofit/>
          </a:bodyPr>
          <a:lstStyle/>
          <a:p>
            <a:pPr algn="just"/>
            <a:r>
              <a:rPr lang="en-US" sz="2800" dirty="0">
                <a:solidFill>
                  <a:schemeClr val="tx1"/>
                </a:solidFill>
              </a:rPr>
              <a:t>This </a:t>
            </a:r>
            <a:r>
              <a:rPr lang="en-US" sz="2800" dirty="0" smtClean="0">
                <a:solidFill>
                  <a:schemeClr val="tx1"/>
                </a:solidFill>
              </a:rPr>
              <a:t>proposes </a:t>
            </a:r>
            <a:r>
              <a:rPr lang="en-US" sz="2800" dirty="0">
                <a:solidFill>
                  <a:schemeClr val="tx1"/>
                </a:solidFill>
              </a:rPr>
              <a:t>an efficient evolutionary algorithm called </a:t>
            </a:r>
            <a:r>
              <a:rPr lang="en-US" sz="2800" dirty="0" smtClean="0">
                <a:solidFill>
                  <a:schemeClr val="tx1"/>
                </a:solidFill>
              </a:rPr>
              <a:t>HPGA</a:t>
            </a:r>
          </a:p>
          <a:p>
            <a:pPr algn="just"/>
            <a:r>
              <a:rPr lang="en-US" sz="2800" dirty="0">
                <a:solidFill>
                  <a:schemeClr val="tx1"/>
                </a:solidFill>
              </a:rPr>
              <a:t> HPGA </a:t>
            </a:r>
            <a:r>
              <a:rPr lang="en-US" sz="2800" dirty="0" smtClean="0">
                <a:solidFill>
                  <a:schemeClr val="tx1"/>
                </a:solidFill>
              </a:rPr>
              <a:t>uses another </a:t>
            </a:r>
            <a:r>
              <a:rPr lang="en-US" sz="2800" dirty="0">
                <a:solidFill>
                  <a:schemeClr val="tx1"/>
                </a:solidFill>
              </a:rPr>
              <a:t>genetic mechanism as an optimization operator called bacterial </a:t>
            </a:r>
            <a:r>
              <a:rPr lang="en-US" sz="2800" dirty="0" smtClean="0">
                <a:solidFill>
                  <a:schemeClr val="tx1"/>
                </a:solidFill>
              </a:rPr>
              <a:t>conjugation that </a:t>
            </a:r>
            <a:r>
              <a:rPr lang="en-US" sz="2800" dirty="0">
                <a:solidFill>
                  <a:schemeClr val="tx1"/>
                </a:solidFill>
              </a:rPr>
              <a:t>is the direct transfer of genes between bacterial </a:t>
            </a:r>
            <a:r>
              <a:rPr lang="en-US" sz="2800" dirty="0" err="1" smtClean="0">
                <a:solidFill>
                  <a:schemeClr val="tx1"/>
                </a:solidFill>
              </a:rPr>
              <a:t>cellsMost</a:t>
            </a:r>
            <a:r>
              <a:rPr lang="en-US" sz="2800" dirty="0" smtClean="0">
                <a:solidFill>
                  <a:schemeClr val="tx1"/>
                </a:solidFill>
              </a:rPr>
              <a:t>.</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BCD494DA-0DC1-43DC-B1DD-220A724D34D8}" type="slidenum">
              <a:rPr lang="en-US" smtClean="0"/>
              <a:t>4</a:t>
            </a:fld>
            <a:endParaRPr lang="en-US"/>
          </a:p>
        </p:txBody>
      </p:sp>
    </p:spTree>
    <p:extLst>
      <p:ext uri="{BB962C8B-B14F-4D97-AF65-F5344CB8AC3E}">
        <p14:creationId xmlns:p14="http://schemas.microsoft.com/office/powerpoint/2010/main" val="271693280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3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35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400"/>
          </a:xfrm>
        </p:spPr>
        <p:txBody>
          <a:bodyPr/>
          <a:lstStyle/>
          <a:p>
            <a:r>
              <a:rPr lang="en-US" b="1" dirty="0">
                <a:solidFill>
                  <a:srgbClr val="FF0000"/>
                </a:solidFill>
                <a:effectLst>
                  <a:outerShdw blurRad="38100" dist="38100" dir="2700000" algn="tl">
                    <a:srgbClr val="000000">
                      <a:alpha val="43137"/>
                    </a:srgbClr>
                  </a:outerShdw>
                </a:effectLst>
              </a:rPr>
              <a:t>bacterial conjugation in Nature</a:t>
            </a:r>
          </a:p>
        </p:txBody>
      </p:sp>
      <p:sp>
        <p:nvSpPr>
          <p:cNvPr id="3" name="Subtitle 2"/>
          <p:cNvSpPr>
            <a:spLocks noGrp="1"/>
          </p:cNvSpPr>
          <p:nvPr>
            <p:ph type="subTitle" idx="1"/>
          </p:nvPr>
        </p:nvSpPr>
        <p:spPr>
          <a:xfrm>
            <a:off x="685800" y="1752600"/>
            <a:ext cx="7772400" cy="4876800"/>
          </a:xfrm>
        </p:spPr>
        <p:txBody>
          <a:bodyPr>
            <a:normAutofit/>
          </a:bodyPr>
          <a:lstStyle/>
          <a:p>
            <a:pPr algn="just"/>
            <a:r>
              <a:rPr lang="en-US" sz="2800" dirty="0" smtClean="0">
                <a:solidFill>
                  <a:schemeClr val="tx1"/>
                </a:solidFill>
                <a:effectLst>
                  <a:outerShdw blurRad="38100" dist="38100" dir="2700000" algn="tl">
                    <a:srgbClr val="000000">
                      <a:alpha val="43137"/>
                    </a:srgbClr>
                  </a:outerShdw>
                </a:effectLst>
              </a:rPr>
              <a:t>Bacterial conjugation models </a:t>
            </a:r>
            <a:r>
              <a:rPr lang="en-US" sz="2800" dirty="0">
                <a:solidFill>
                  <a:schemeClr val="tx1"/>
                </a:solidFill>
                <a:effectLst>
                  <a:outerShdw blurRad="38100" dist="38100" dir="2700000" algn="tl">
                    <a:srgbClr val="000000">
                      <a:alpha val="43137"/>
                    </a:srgbClr>
                  </a:outerShdw>
                </a:effectLst>
              </a:rPr>
              <a:t>a transfer procedure of the genetic material between bacterial cells that </a:t>
            </a:r>
            <a:r>
              <a:rPr lang="en-US" sz="2800" dirty="0" smtClean="0">
                <a:solidFill>
                  <a:schemeClr val="tx1"/>
                </a:solidFill>
                <a:effectLst>
                  <a:outerShdw blurRad="38100" dist="38100" dir="2700000" algn="tl">
                    <a:srgbClr val="000000">
                      <a:alpha val="43137"/>
                    </a:srgbClr>
                  </a:outerShdw>
                </a:effectLst>
              </a:rPr>
              <a:t>are in </a:t>
            </a:r>
            <a:r>
              <a:rPr lang="en-US" sz="2800" dirty="0">
                <a:solidFill>
                  <a:schemeClr val="tx1"/>
                </a:solidFill>
                <a:effectLst>
                  <a:outerShdw blurRad="38100" dist="38100" dir="2700000" algn="tl">
                    <a:srgbClr val="000000">
                      <a:alpha val="43137"/>
                    </a:srgbClr>
                  </a:outerShdw>
                </a:effectLst>
              </a:rPr>
              <a:t>direct cell-to-cell </a:t>
            </a:r>
            <a:r>
              <a:rPr lang="en-US" sz="2800" dirty="0" smtClean="0">
                <a:solidFill>
                  <a:schemeClr val="tx1"/>
                </a:solidFill>
                <a:effectLst>
                  <a:outerShdw blurRad="38100" dist="38100" dir="2700000" algn="tl">
                    <a:srgbClr val="000000">
                      <a:alpha val="43137"/>
                    </a:srgbClr>
                  </a:outerShdw>
                </a:effectLst>
              </a:rPr>
              <a:t>connection</a:t>
            </a:r>
            <a:endParaRPr lang="en-US" sz="2800" dirty="0">
              <a:solidFill>
                <a:schemeClr val="tx1"/>
              </a:solidFill>
              <a:effectLst>
                <a:outerShdw blurRad="38100" dist="38100" dir="2700000" algn="tl">
                  <a:srgbClr val="000000">
                    <a:alpha val="43137"/>
                  </a:srgbClr>
                </a:outerShdw>
              </a:effectLst>
            </a:endParaRPr>
          </a:p>
          <a:p>
            <a:pPr algn="just"/>
            <a:r>
              <a:rPr lang="en-US" sz="2800" dirty="0">
                <a:solidFill>
                  <a:schemeClr val="tx1"/>
                </a:solidFill>
                <a:effectLst>
                  <a:outerShdw blurRad="38100" dist="38100" dir="2700000" algn="tl">
                    <a:srgbClr val="000000">
                      <a:alpha val="43137"/>
                    </a:srgbClr>
                  </a:outerShdw>
                </a:effectLst>
              </a:rPr>
              <a:t>A Conjugation is a convenient means for transferring genetic material to a variety of targets. In laboratories, successful transfers have been reported from bacteria to yeast</a:t>
            </a:r>
            <a:r>
              <a:rPr lang="en-US" sz="2800" dirty="0" smtClean="0">
                <a:solidFill>
                  <a:schemeClr val="tx1"/>
                </a:solidFill>
                <a:effectLst>
                  <a:outerShdw blurRad="38100" dist="38100" dir="2700000" algn="tl">
                    <a:srgbClr val="000000">
                      <a:alpha val="43137"/>
                    </a:srgbClr>
                  </a:outerShdw>
                </a:effectLst>
              </a:rPr>
              <a:t>, </a:t>
            </a:r>
            <a:r>
              <a:rPr lang="en-US" sz="2800" dirty="0">
                <a:solidFill>
                  <a:schemeClr val="tx1"/>
                </a:solidFill>
                <a:effectLst>
                  <a:outerShdw blurRad="38100" dist="38100" dir="2700000" algn="tl">
                    <a:srgbClr val="000000">
                      <a:alpha val="43137"/>
                    </a:srgbClr>
                  </a:outerShdw>
                </a:effectLst>
              </a:rPr>
              <a:t>plants, mammalian </a:t>
            </a:r>
            <a:r>
              <a:rPr lang="en-US" sz="2800" dirty="0" smtClean="0">
                <a:solidFill>
                  <a:schemeClr val="tx1"/>
                </a:solidFill>
                <a:effectLst>
                  <a:outerShdw blurRad="38100" dist="38100" dir="2700000" algn="tl">
                    <a:srgbClr val="000000">
                      <a:alpha val="43137"/>
                    </a:srgbClr>
                  </a:outerShdw>
                </a:effectLst>
              </a:rPr>
              <a:t>cells and </a:t>
            </a:r>
            <a:r>
              <a:rPr lang="en-US" sz="2800" dirty="0">
                <a:solidFill>
                  <a:schemeClr val="tx1"/>
                </a:solidFill>
                <a:effectLst>
                  <a:outerShdw blurRad="38100" dist="38100" dir="2700000" algn="tl">
                    <a:srgbClr val="000000">
                      <a:alpha val="43137"/>
                    </a:srgbClr>
                  </a:outerShdw>
                </a:effectLst>
              </a:rPr>
              <a:t>isolated mammalian mitochondria</a:t>
            </a:r>
            <a:r>
              <a:rPr lang="en-US" sz="2800" dirty="0" smtClean="0">
                <a:solidFill>
                  <a:schemeClr val="tx1"/>
                </a:solidFill>
                <a:effectLst>
                  <a:outerShdw blurRad="38100" dist="38100" dir="2700000" algn="tl">
                    <a:srgbClr val="000000">
                      <a:alpha val="43137"/>
                    </a:srgbClr>
                  </a:outerShdw>
                </a:effectLst>
              </a:rPr>
              <a:t>.</a:t>
            </a:r>
            <a:endParaRPr lang="en-US" sz="2800" dirty="0">
              <a:solidFill>
                <a:schemeClr val="tx1"/>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CD494DA-0DC1-43DC-B1DD-220A724D34D8}" type="slidenum">
              <a:rPr lang="en-US" smtClean="0"/>
              <a:t>5</a:t>
            </a:fld>
            <a:endParaRPr lang="en-US"/>
          </a:p>
        </p:txBody>
      </p:sp>
    </p:spTree>
    <p:extLst>
      <p:ext uri="{BB962C8B-B14F-4D97-AF65-F5344CB8AC3E}">
        <p14:creationId xmlns:p14="http://schemas.microsoft.com/office/powerpoint/2010/main" val="295340499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400"/>
          </a:xfrm>
        </p:spPr>
        <p:txBody>
          <a:bodyPr/>
          <a:lstStyle/>
          <a:p>
            <a:r>
              <a:rPr lang="en-US" b="1" dirty="0">
                <a:solidFill>
                  <a:srgbClr val="FF0000"/>
                </a:solidFill>
                <a:effectLst>
                  <a:outerShdw blurRad="38100" dist="38100" dir="2700000" algn="tl">
                    <a:srgbClr val="000000">
                      <a:alpha val="43137"/>
                    </a:srgbClr>
                  </a:outerShdw>
                </a:effectLst>
              </a:rPr>
              <a:t>bacterial conjugation in Nature</a:t>
            </a:r>
          </a:p>
        </p:txBody>
      </p:sp>
      <p:sp>
        <p:nvSpPr>
          <p:cNvPr id="3" name="Subtitle 2"/>
          <p:cNvSpPr>
            <a:spLocks noGrp="1"/>
          </p:cNvSpPr>
          <p:nvPr>
            <p:ph type="subTitle" idx="1"/>
          </p:nvPr>
        </p:nvSpPr>
        <p:spPr>
          <a:xfrm>
            <a:off x="685800" y="1752600"/>
            <a:ext cx="7772400" cy="4876800"/>
          </a:xfrm>
        </p:spPr>
        <p:txBody>
          <a:bodyPr>
            <a:normAutofit/>
          </a:bodyPr>
          <a:lstStyle/>
          <a:p>
            <a:pPr algn="just"/>
            <a:endParaRPr lang="en-US" sz="2800" dirty="0">
              <a:solidFill>
                <a:schemeClr val="tx1"/>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CD494DA-0DC1-43DC-B1DD-220A724D34D8}" type="slidenum">
              <a:rPr lang="en-US" smtClean="0"/>
              <a:t>6</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00200"/>
            <a:ext cx="7315200" cy="4876800"/>
          </a:xfrm>
          <a:prstGeom prst="rect">
            <a:avLst/>
          </a:prstGeom>
        </p:spPr>
      </p:pic>
    </p:spTree>
    <p:extLst>
      <p:ext uri="{BB962C8B-B14F-4D97-AF65-F5344CB8AC3E}">
        <p14:creationId xmlns:p14="http://schemas.microsoft.com/office/powerpoint/2010/main" val="64331748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400"/>
          </a:xfrm>
        </p:spPr>
        <p:txBody>
          <a:bodyPr/>
          <a:lstStyle/>
          <a:p>
            <a:r>
              <a:rPr lang="en-US" b="1" dirty="0">
                <a:solidFill>
                  <a:srgbClr val="FF0000"/>
                </a:solidFill>
                <a:effectLst>
                  <a:outerShdw blurRad="38100" dist="38100" dir="2700000" algn="tl">
                    <a:srgbClr val="000000">
                      <a:alpha val="43137"/>
                    </a:srgbClr>
                  </a:outerShdw>
                </a:effectLst>
              </a:rPr>
              <a:t>HPGA algorithm</a:t>
            </a:r>
          </a:p>
        </p:txBody>
      </p:sp>
      <p:sp>
        <p:nvSpPr>
          <p:cNvPr id="3" name="Subtitle 2"/>
          <p:cNvSpPr>
            <a:spLocks noGrp="1"/>
          </p:cNvSpPr>
          <p:nvPr>
            <p:ph type="subTitle" idx="1"/>
          </p:nvPr>
        </p:nvSpPr>
        <p:spPr>
          <a:xfrm>
            <a:off x="685800" y="1752600"/>
            <a:ext cx="7772400" cy="4876800"/>
          </a:xfrm>
        </p:spPr>
        <p:txBody>
          <a:bodyPr>
            <a:normAutofit/>
          </a:bodyPr>
          <a:lstStyle/>
          <a:p>
            <a:pPr algn="just"/>
            <a:r>
              <a:rPr lang="en-US" sz="2800" dirty="0" smtClean="0">
                <a:solidFill>
                  <a:schemeClr val="tx1"/>
                </a:solidFill>
                <a:effectLst>
                  <a:outerShdw blurRad="38100" dist="38100" dir="2700000" algn="tl">
                    <a:srgbClr val="000000">
                      <a:alpha val="43137"/>
                    </a:srgbClr>
                  </a:outerShdw>
                </a:effectLst>
              </a:rPr>
              <a:t>The main of this algorithm is the bacterial </a:t>
            </a:r>
            <a:r>
              <a:rPr lang="en-US" sz="2800" dirty="0" err="1" smtClean="0">
                <a:solidFill>
                  <a:schemeClr val="tx1"/>
                </a:solidFill>
                <a:effectLst>
                  <a:outerShdw blurRad="38100" dist="38100" dir="2700000" algn="tl">
                    <a:srgbClr val="000000">
                      <a:alpha val="43137"/>
                    </a:srgbClr>
                  </a:outerShdw>
                </a:effectLst>
              </a:rPr>
              <a:t>conjugacation</a:t>
            </a:r>
            <a:r>
              <a:rPr lang="en-US" sz="2800" dirty="0" smtClean="0">
                <a:solidFill>
                  <a:schemeClr val="tx1"/>
                </a:solidFill>
                <a:effectLst>
                  <a:outerShdw blurRad="38100" dist="38100" dir="2700000" algn="tl">
                    <a:srgbClr val="000000">
                      <a:alpha val="43137"/>
                    </a:srgbClr>
                  </a:outerShdw>
                </a:effectLst>
              </a:rPr>
              <a:t> (BC).</a:t>
            </a:r>
          </a:p>
          <a:p>
            <a:pPr algn="just"/>
            <a:endParaRPr lang="en-US" sz="2800" dirty="0">
              <a:solidFill>
                <a:schemeClr val="tx1"/>
              </a:solidFill>
              <a:effectLst>
                <a:outerShdw blurRad="38100" dist="38100" dir="2700000" algn="tl">
                  <a:srgbClr val="000000">
                    <a:alpha val="43137"/>
                  </a:srgbClr>
                </a:outerShdw>
              </a:effectLst>
            </a:endParaRPr>
          </a:p>
          <a:p>
            <a:pPr algn="just"/>
            <a:r>
              <a:rPr lang="en-US" sz="2800" dirty="0" smtClean="0">
                <a:solidFill>
                  <a:schemeClr val="tx1"/>
                </a:solidFill>
                <a:effectLst>
                  <a:outerShdw blurRad="38100" dist="38100" dir="2700000" algn="tl">
                    <a:srgbClr val="000000">
                      <a:alpha val="43137"/>
                    </a:srgbClr>
                  </a:outerShdw>
                </a:effectLst>
              </a:rPr>
              <a:t> BC operator </a:t>
            </a:r>
            <a:r>
              <a:rPr lang="en-US" sz="2800" dirty="0">
                <a:solidFill>
                  <a:schemeClr val="tx1"/>
                </a:solidFill>
                <a:effectLst>
                  <a:outerShdw blurRad="38100" dist="38100" dir="2700000" algn="tl">
                    <a:srgbClr val="000000">
                      <a:alpha val="43137"/>
                    </a:srgbClr>
                  </a:outerShdw>
                </a:effectLst>
              </a:rPr>
              <a:t>is divided into two main </a:t>
            </a:r>
            <a:r>
              <a:rPr lang="en-US" sz="2800" dirty="0" smtClean="0">
                <a:solidFill>
                  <a:schemeClr val="tx1"/>
                </a:solidFill>
                <a:effectLst>
                  <a:outerShdw blurRad="38100" dist="38100" dir="2700000" algn="tl">
                    <a:srgbClr val="000000">
                      <a:alpha val="43137"/>
                    </a:srgbClr>
                  </a:outerShdw>
                </a:effectLst>
              </a:rPr>
              <a:t>steps</a:t>
            </a:r>
          </a:p>
          <a:p>
            <a:pPr algn="just"/>
            <a:endParaRPr lang="en-US" sz="2800" dirty="0" smtClean="0">
              <a:solidFill>
                <a:schemeClr val="tx1"/>
              </a:solidFill>
              <a:effectLst>
                <a:outerShdw blurRad="38100" dist="38100" dir="2700000" algn="tl">
                  <a:srgbClr val="000000">
                    <a:alpha val="43137"/>
                  </a:srgbClr>
                </a:outerShdw>
              </a:effectLst>
            </a:endParaRPr>
          </a:p>
          <a:p>
            <a:pPr marL="457200" indent="-457200" algn="just">
              <a:buClr>
                <a:srgbClr val="002060"/>
              </a:buClr>
              <a:buFont typeface="Wingdings" pitchFamily="2" charset="2"/>
              <a:buChar char="§"/>
            </a:pPr>
            <a:r>
              <a:rPr lang="en-US" sz="2800" dirty="0" smtClean="0">
                <a:solidFill>
                  <a:schemeClr val="tx1"/>
                </a:solidFill>
              </a:rPr>
              <a:t>Horizontal </a:t>
            </a:r>
            <a:r>
              <a:rPr lang="en-US" sz="2800" dirty="0">
                <a:solidFill>
                  <a:schemeClr val="tx1"/>
                </a:solidFill>
              </a:rPr>
              <a:t>gene </a:t>
            </a:r>
            <a:r>
              <a:rPr lang="en-US" sz="2800" dirty="0" smtClean="0">
                <a:solidFill>
                  <a:schemeClr val="tx1"/>
                </a:solidFill>
              </a:rPr>
              <a:t>transfer</a:t>
            </a:r>
          </a:p>
          <a:p>
            <a:pPr marL="457200" indent="-457200" algn="just">
              <a:buClr>
                <a:srgbClr val="002060"/>
              </a:buClr>
              <a:buFont typeface="Wingdings" pitchFamily="2" charset="2"/>
              <a:buChar char="§"/>
            </a:pPr>
            <a:r>
              <a:rPr lang="en-US" sz="2800" dirty="0">
                <a:solidFill>
                  <a:schemeClr val="tx1"/>
                </a:solidFill>
                <a:effectLst>
                  <a:outerShdw blurRad="38100" dist="38100" dir="2700000" algn="tl">
                    <a:srgbClr val="000000">
                      <a:alpha val="43137"/>
                    </a:srgbClr>
                  </a:outerShdw>
                </a:effectLst>
              </a:rPr>
              <a:t>Competition</a:t>
            </a:r>
          </a:p>
        </p:txBody>
      </p:sp>
      <p:sp>
        <p:nvSpPr>
          <p:cNvPr id="4" name="Slide Number Placeholder 3"/>
          <p:cNvSpPr>
            <a:spLocks noGrp="1"/>
          </p:cNvSpPr>
          <p:nvPr>
            <p:ph type="sldNum" sz="quarter" idx="12"/>
          </p:nvPr>
        </p:nvSpPr>
        <p:spPr/>
        <p:txBody>
          <a:bodyPr/>
          <a:lstStyle/>
          <a:p>
            <a:fld id="{BCD494DA-0DC1-43DC-B1DD-220A724D34D8}" type="slidenum">
              <a:rPr lang="en-US" smtClean="0"/>
              <a:t>7</a:t>
            </a:fld>
            <a:endParaRPr lang="en-US"/>
          </a:p>
        </p:txBody>
      </p:sp>
    </p:spTree>
    <p:extLst>
      <p:ext uri="{BB962C8B-B14F-4D97-AF65-F5344CB8AC3E}">
        <p14:creationId xmlns:p14="http://schemas.microsoft.com/office/powerpoint/2010/main" val="49433069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150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3000"/>
                                        <p:tgtEl>
                                          <p:spTgt spid="3">
                                            <p:txEl>
                                              <p:pRg st="4" end="4"/>
                                            </p:txEl>
                                          </p:spTgt>
                                        </p:tgtEl>
                                      </p:cBhvr>
                                    </p:animEffect>
                                  </p:childTnLst>
                                </p:cTn>
                              </p:par>
                              <p:par>
                                <p:cTn id="18" presetID="16" presetClass="entr" presetSubtype="21" fill="hold" nodeType="withEffect">
                                  <p:stCondLst>
                                    <p:cond delay="150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arn(inVertical)">
                                      <p:cBhvr>
                                        <p:cTn id="20" dur="3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228600"/>
            <a:ext cx="7772400" cy="914400"/>
          </a:xfrm>
        </p:spPr>
        <p:txBody>
          <a:bodyPr>
            <a:normAutofit/>
          </a:bodyPr>
          <a:lstStyle/>
          <a:p>
            <a:r>
              <a:rPr lang="en-US" b="1" dirty="0" smtClean="0">
                <a:solidFill>
                  <a:srgbClr val="FF0000"/>
                </a:solidFill>
                <a:effectLst>
                  <a:outerShdw blurRad="38100" dist="38100" dir="2700000" algn="tl">
                    <a:srgbClr val="000000">
                      <a:alpha val="43137"/>
                    </a:srgbClr>
                  </a:outerShdw>
                </a:effectLst>
              </a:rPr>
              <a:t>Block diagram of BC </a:t>
            </a:r>
            <a:endParaRPr lang="en-US"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85800" y="1752600"/>
            <a:ext cx="7772400" cy="4876800"/>
          </a:xfrm>
        </p:spPr>
        <p:txBody>
          <a:bodyPr>
            <a:normAutofit/>
          </a:bodyPr>
          <a:lstStyle/>
          <a:p>
            <a:pPr algn="just"/>
            <a:endParaRPr lang="en-US" sz="2800" dirty="0">
              <a:solidFill>
                <a:schemeClr val="tx1"/>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CD494DA-0DC1-43DC-B1DD-220A724D34D8}" type="slidenum">
              <a:rPr lang="en-US" smtClean="0"/>
              <a:t>8</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81" y="-76200"/>
            <a:ext cx="9165981" cy="6858000"/>
          </a:xfrm>
          <a:prstGeom prst="rect">
            <a:avLst/>
          </a:prstGeom>
        </p:spPr>
      </p:pic>
    </p:spTree>
    <p:extLst>
      <p:ext uri="{BB962C8B-B14F-4D97-AF65-F5344CB8AC3E}">
        <p14:creationId xmlns:p14="http://schemas.microsoft.com/office/powerpoint/2010/main" val="103197499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200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0154" y="376616"/>
            <a:ext cx="7772400" cy="914400"/>
          </a:xfrm>
        </p:spPr>
        <p:txBody>
          <a:bodyPr/>
          <a:lstStyle/>
          <a:p>
            <a:r>
              <a:rPr lang="en-US" b="1" dirty="0">
                <a:solidFill>
                  <a:srgbClr val="FF0000"/>
                </a:solidFill>
                <a:effectLst>
                  <a:outerShdw blurRad="38100" dist="38100" dir="2700000" algn="tl">
                    <a:srgbClr val="000000">
                      <a:alpha val="43137"/>
                    </a:srgbClr>
                  </a:outerShdw>
                </a:effectLst>
              </a:rPr>
              <a:t>Horizontal gene transfer</a:t>
            </a:r>
          </a:p>
        </p:txBody>
      </p:sp>
      <p:sp>
        <p:nvSpPr>
          <p:cNvPr id="3" name="Subtitle 2"/>
          <p:cNvSpPr>
            <a:spLocks noGrp="1"/>
          </p:cNvSpPr>
          <p:nvPr>
            <p:ph type="subTitle" idx="1"/>
          </p:nvPr>
        </p:nvSpPr>
        <p:spPr>
          <a:xfrm rot="10800000" flipV="1">
            <a:off x="6116801" y="3214870"/>
            <a:ext cx="1521221" cy="808424"/>
          </a:xfrm>
        </p:spPr>
        <p:txBody>
          <a:bodyPr>
            <a:normAutofit/>
          </a:bodyPr>
          <a:lstStyle/>
          <a:p>
            <a:pPr algn="just"/>
            <a:endParaRPr lang="en-US" sz="1200" dirty="0" smtClean="0">
              <a:solidFill>
                <a:schemeClr val="tx1"/>
              </a:solidFill>
              <a:effectLst>
                <a:outerShdw blurRad="38100" dist="38100" dir="2700000" algn="tl">
                  <a:srgbClr val="000000">
                    <a:alpha val="43137"/>
                  </a:srgbClr>
                </a:outerShdw>
              </a:effectLst>
            </a:endParaRPr>
          </a:p>
          <a:p>
            <a:pPr algn="just"/>
            <a:endParaRPr lang="en-US" sz="1200" dirty="0">
              <a:solidFill>
                <a:schemeClr val="tx1"/>
              </a:solidFill>
              <a:effectLst>
                <a:outerShdw blurRad="38100" dist="38100" dir="2700000" algn="tl">
                  <a:srgbClr val="000000">
                    <a:alpha val="43137"/>
                  </a:srgbClr>
                </a:outerShdw>
              </a:effectLst>
            </a:endParaRPr>
          </a:p>
          <a:p>
            <a:r>
              <a:rPr lang="en-US" sz="1200" dirty="0" smtClean="0">
                <a:solidFill>
                  <a:schemeClr val="tx1"/>
                </a:solidFill>
                <a:effectLst>
                  <a:outerShdw blurRad="38100" dist="38100" dir="2700000" algn="tl">
                    <a:srgbClr val="000000">
                      <a:alpha val="43137"/>
                    </a:srgbClr>
                  </a:outerShdw>
                </a:effectLst>
              </a:rPr>
              <a:t>yes</a:t>
            </a:r>
            <a:endParaRPr lang="en-US" sz="2800" dirty="0">
              <a:solidFill>
                <a:schemeClr val="tx1"/>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CD494DA-0DC1-43DC-B1DD-220A724D34D8}" type="slidenum">
              <a:rPr lang="en-US" smtClean="0"/>
              <a:t>9</a:t>
            </a:fld>
            <a:endParaRPr lang="en-US"/>
          </a:p>
        </p:txBody>
      </p:sp>
      <mc:AlternateContent xmlns:mc="http://schemas.openxmlformats.org/markup-compatibility/2006" xmlns:a14="http://schemas.microsoft.com/office/drawing/2010/main">
        <mc:Choice Requires="a14">
          <p:sp>
            <p:nvSpPr>
              <p:cNvPr id="12" name="Flowchart: Process 11"/>
              <p:cNvSpPr/>
              <p:nvPr/>
            </p:nvSpPr>
            <p:spPr>
              <a:xfrm>
                <a:off x="652461" y="477774"/>
                <a:ext cx="6419850" cy="817626"/>
              </a:xfrm>
              <a:prstGeom prst="flowChartProcess">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en-US" dirty="0" smtClean="0">
                    <a:solidFill>
                      <a:schemeClr val="tx1"/>
                    </a:solidFill>
                    <a:ea typeface="Times New Roman"/>
                    <a:cs typeface="Arial"/>
                  </a:rPr>
                  <a:t>L=(</a:t>
                </a:r>
                <a:r>
                  <a:rPr lang="en-US" dirty="0">
                    <a:solidFill>
                      <a:schemeClr val="tx1"/>
                    </a:solidFill>
                    <a:ea typeface="Calibri"/>
                    <a:cs typeface="Arial"/>
                  </a:rPr>
                  <a:t> Fitness</a:t>
                </a:r>
                <a14:m>
                  <m:oMath xmlns:m="http://schemas.openxmlformats.org/officeDocument/2006/math">
                    <m:sSub>
                      <m:sSubPr>
                        <m:ctrlPr>
                          <a:rPr lang="en-US" i="1">
                            <a:solidFill>
                              <a:schemeClr val="tx1"/>
                            </a:solidFill>
                            <a:effectLst/>
                            <a:latin typeface="Cambria Math"/>
                            <a:ea typeface="Calibri"/>
                            <a:cs typeface="Arial"/>
                          </a:rPr>
                        </m:ctrlPr>
                      </m:sSubPr>
                      <m:e>
                        <m:r>
                          <a:rPr lang="en-US" i="1">
                            <a:solidFill>
                              <a:schemeClr val="tx1"/>
                            </a:solidFill>
                            <a:effectLst/>
                            <a:latin typeface="Cambria Math"/>
                            <a:ea typeface="Calibri"/>
                            <a:cs typeface="Arial"/>
                          </a:rPr>
                          <m:t>𝐶𝐻</m:t>
                        </m:r>
                      </m:e>
                      <m:sub>
                        <m:r>
                          <a:rPr lang="en-US" i="1">
                            <a:solidFill>
                              <a:schemeClr val="tx1"/>
                            </a:solidFill>
                            <a:effectLst/>
                            <a:latin typeface="Cambria Math"/>
                            <a:ea typeface="Calibri"/>
                            <a:cs typeface="Arial"/>
                          </a:rPr>
                          <m:t>𝐷𝑜𝑛𝑒𝑟</m:t>
                        </m:r>
                      </m:sub>
                    </m:sSub>
                  </m:oMath>
                </a14:m>
                <a:r>
                  <a:rPr lang="en-US" dirty="0">
                    <a:solidFill>
                      <a:schemeClr val="tx1"/>
                    </a:solidFill>
                    <a:ea typeface="Times New Roman"/>
                    <a:cs typeface="Arial"/>
                  </a:rPr>
                  <a:t>  -</a:t>
                </a:r>
                <a14:m>
                  <m:oMath xmlns:m="http://schemas.openxmlformats.org/officeDocument/2006/math">
                    <m:sSub>
                      <m:sSubPr>
                        <m:ctrlPr>
                          <a:rPr lang="en-US" i="1">
                            <a:solidFill>
                              <a:schemeClr val="tx1"/>
                            </a:solidFill>
                            <a:effectLst/>
                            <a:latin typeface="Cambria Math"/>
                            <a:ea typeface="Calibri"/>
                            <a:cs typeface="Arial"/>
                          </a:rPr>
                        </m:ctrlPr>
                      </m:sSubPr>
                      <m:e>
                        <m:r>
                          <a:rPr lang="en-US" i="1">
                            <a:solidFill>
                              <a:schemeClr val="tx1"/>
                            </a:solidFill>
                            <a:effectLst/>
                            <a:latin typeface="Cambria Math"/>
                            <a:ea typeface="Calibri"/>
                            <a:cs typeface="Arial"/>
                          </a:rPr>
                          <m:t> </m:t>
                        </m:r>
                        <m:r>
                          <a:rPr lang="en-US" i="1">
                            <a:solidFill>
                              <a:schemeClr val="tx1"/>
                            </a:solidFill>
                            <a:effectLst/>
                            <a:latin typeface="Cambria Math"/>
                            <a:ea typeface="Calibri"/>
                            <a:cs typeface="Arial"/>
                          </a:rPr>
                          <m:t>𝐶𝐻</m:t>
                        </m:r>
                      </m:e>
                      <m:sub>
                        <m:r>
                          <a:rPr lang="en-US" i="1">
                            <a:solidFill>
                              <a:schemeClr val="tx1"/>
                            </a:solidFill>
                            <a:effectLst/>
                            <a:latin typeface="Cambria Math"/>
                            <a:ea typeface="Calibri"/>
                            <a:cs typeface="Arial"/>
                          </a:rPr>
                          <m:t>𝑅𝑒𝑐𝑖𝑝𝑖𝑒𝑛𝑡</m:t>
                        </m:r>
                      </m:sub>
                    </m:sSub>
                  </m:oMath>
                </a14:m>
                <a:r>
                  <a:rPr lang="en-US" dirty="0">
                    <a:solidFill>
                      <a:schemeClr val="tx1"/>
                    </a:solidFill>
                    <a:ea typeface="Times New Roman"/>
                    <a:cs typeface="Arial"/>
                  </a:rPr>
                  <a:t>)/(</a:t>
                </a:r>
                <a14:m>
                  <m:oMath xmlns:m="http://schemas.openxmlformats.org/officeDocument/2006/math">
                    <m:r>
                      <a:rPr lang="en-US" i="1">
                        <a:solidFill>
                          <a:schemeClr val="tx1"/>
                        </a:solidFill>
                        <a:effectLst/>
                        <a:latin typeface="Cambria Math"/>
                        <a:ea typeface="Calibri"/>
                        <a:cs typeface="Arial"/>
                      </a:rPr>
                      <m:t> </m:t>
                    </m:r>
                    <m:sSub>
                      <m:sSubPr>
                        <m:ctrlPr>
                          <a:rPr lang="en-US" i="1">
                            <a:solidFill>
                              <a:schemeClr val="tx1"/>
                            </a:solidFill>
                            <a:effectLst/>
                            <a:latin typeface="Cambria Math"/>
                            <a:ea typeface="Calibri"/>
                            <a:cs typeface="Arial"/>
                          </a:rPr>
                        </m:ctrlPr>
                      </m:sSubPr>
                      <m:e>
                        <m:r>
                          <a:rPr lang="en-US" i="1">
                            <a:solidFill>
                              <a:schemeClr val="tx1"/>
                            </a:solidFill>
                            <a:effectLst/>
                            <a:latin typeface="Cambria Math"/>
                            <a:ea typeface="Calibri"/>
                            <a:cs typeface="Arial"/>
                          </a:rPr>
                          <m:t>𝐹𝑖𝑡𝑛𝑒𝑠𝑠</m:t>
                        </m:r>
                      </m:e>
                      <m:sub>
                        <m:r>
                          <a:rPr lang="en-US" i="1">
                            <a:solidFill>
                              <a:schemeClr val="tx1"/>
                            </a:solidFill>
                            <a:effectLst/>
                            <a:latin typeface="Cambria Math"/>
                            <a:ea typeface="Calibri"/>
                            <a:cs typeface="Arial"/>
                          </a:rPr>
                          <m:t>𝐵𝑒𝑠𝑡</m:t>
                        </m:r>
                      </m:sub>
                    </m:sSub>
                  </m:oMath>
                </a14:m>
                <a:r>
                  <a:rPr lang="en-US" dirty="0">
                    <a:solidFill>
                      <a:schemeClr val="tx1"/>
                    </a:solidFill>
                    <a:ea typeface="Times New Roman"/>
                    <a:cs typeface="Arial"/>
                  </a:rPr>
                  <a:t> -   </a:t>
                </a:r>
                <a14:m>
                  <m:oMath xmlns:m="http://schemas.openxmlformats.org/officeDocument/2006/math">
                    <m:sSub>
                      <m:sSubPr>
                        <m:ctrlPr>
                          <a:rPr lang="en-US" i="1">
                            <a:solidFill>
                              <a:schemeClr val="tx1"/>
                            </a:solidFill>
                            <a:effectLst/>
                            <a:latin typeface="Cambria Math"/>
                            <a:ea typeface="Calibri"/>
                            <a:cs typeface="Arial"/>
                          </a:rPr>
                        </m:ctrlPr>
                      </m:sSubPr>
                      <m:e>
                        <m:r>
                          <a:rPr lang="en-US" i="1">
                            <a:solidFill>
                              <a:schemeClr val="tx1"/>
                            </a:solidFill>
                            <a:effectLst/>
                            <a:latin typeface="Cambria Math"/>
                            <a:ea typeface="Calibri"/>
                            <a:cs typeface="Arial"/>
                          </a:rPr>
                          <m:t>𝐹𝑖𝑡𝑛𝑒𝑠𝑠</m:t>
                        </m:r>
                      </m:e>
                      <m:sub>
                        <m:r>
                          <a:rPr lang="en-US" i="1">
                            <a:solidFill>
                              <a:schemeClr val="tx1"/>
                            </a:solidFill>
                            <a:effectLst/>
                            <a:latin typeface="Cambria Math"/>
                            <a:ea typeface="Calibri"/>
                            <a:cs typeface="Arial"/>
                          </a:rPr>
                          <m:t>𝑤𝑜𝑟𝑠𝑡</m:t>
                        </m:r>
                      </m:sub>
                    </m:sSub>
                  </m:oMath>
                </a14:m>
                <a:r>
                  <a:rPr lang="en-US" dirty="0">
                    <a:solidFill>
                      <a:schemeClr val="tx1"/>
                    </a:solidFill>
                    <a:ea typeface="Times New Roman"/>
                    <a:cs typeface="Arial"/>
                  </a:rPr>
                  <a:t>)</a:t>
                </a:r>
                <a:endParaRPr lang="en-US" dirty="0">
                  <a:solidFill>
                    <a:schemeClr val="tx1"/>
                  </a:solidFill>
                  <a:ea typeface="Calibri"/>
                  <a:cs typeface="Arial"/>
                </a:endParaRPr>
              </a:p>
            </p:txBody>
          </p:sp>
        </mc:Choice>
        <mc:Fallback xmlns="">
          <p:sp>
            <p:nvSpPr>
              <p:cNvPr id="12" name="Flowchart: Process 11"/>
              <p:cNvSpPr>
                <a:spLocks noRot="1" noChangeAspect="1" noMove="1" noResize="1" noEditPoints="1" noAdjustHandles="1" noChangeArrowheads="1" noChangeShapeType="1" noTextEdit="1"/>
              </p:cNvSpPr>
              <p:nvPr/>
            </p:nvSpPr>
            <p:spPr>
              <a:xfrm>
                <a:off x="652461" y="477774"/>
                <a:ext cx="6419850" cy="817626"/>
              </a:xfrm>
              <a:prstGeom prst="flowChartProcess">
                <a:avLst/>
              </a:prstGeom>
              <a:blipFill rotWithShape="1">
                <a:blip r:embed="rId3"/>
                <a:stretch>
                  <a:fillRect l="-568"/>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Flowchart: Process 12"/>
              <p:cNvSpPr/>
              <p:nvPr/>
            </p:nvSpPr>
            <p:spPr>
              <a:xfrm>
                <a:off x="628650" y="1705737"/>
                <a:ext cx="6438900" cy="1274826"/>
              </a:xfrm>
              <a:prstGeom prst="flowChartProcess">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14:m>
                  <m:oMath xmlns:m="http://schemas.openxmlformats.org/officeDocument/2006/math">
                    <m:sSub>
                      <m:sSubPr>
                        <m:ctrlPr>
                          <a:rPr lang="en-US" i="1" smtClean="0">
                            <a:solidFill>
                              <a:schemeClr val="tx1"/>
                            </a:solidFill>
                            <a:latin typeface="Cambria Math"/>
                            <a:ea typeface="Calibri"/>
                            <a:cs typeface="Arial"/>
                          </a:rPr>
                        </m:ctrlPr>
                      </m:sSubPr>
                      <m:e>
                        <m:r>
                          <a:rPr lang="en-US" i="1">
                            <a:solidFill>
                              <a:schemeClr val="tx1"/>
                            </a:solidFill>
                            <a:effectLst/>
                            <a:latin typeface="Cambria Math"/>
                            <a:ea typeface="Calibri"/>
                            <a:cs typeface="Arial"/>
                          </a:rPr>
                          <m:t>𝐶𝐻</m:t>
                        </m:r>
                      </m:e>
                      <m:sub>
                        <m:r>
                          <a:rPr lang="en-US" i="1">
                            <a:solidFill>
                              <a:schemeClr val="tx1"/>
                            </a:solidFill>
                            <a:effectLst/>
                            <a:latin typeface="Cambria Math"/>
                            <a:ea typeface="Calibri"/>
                            <a:cs typeface="Arial"/>
                          </a:rPr>
                          <m:t>𝑁𝑒𝑤</m:t>
                        </m:r>
                      </m:sub>
                    </m:sSub>
                  </m:oMath>
                </a14:m>
                <a:r>
                  <a:rPr lang="en-US" dirty="0">
                    <a:solidFill>
                      <a:schemeClr val="tx1"/>
                    </a:solidFill>
                    <a:ea typeface="Times New Roman"/>
                    <a:cs typeface="Arial"/>
                  </a:rPr>
                  <a:t>=</a:t>
                </a:r>
                <a14:m>
                  <m:oMath xmlns:m="http://schemas.openxmlformats.org/officeDocument/2006/math">
                    <m:sSub>
                      <m:sSubPr>
                        <m:ctrlPr>
                          <a:rPr lang="en-US" i="1">
                            <a:solidFill>
                              <a:schemeClr val="tx1"/>
                            </a:solidFill>
                            <a:effectLst/>
                            <a:latin typeface="Cambria Math"/>
                            <a:ea typeface="Calibri"/>
                            <a:cs typeface="Arial"/>
                          </a:rPr>
                        </m:ctrlPr>
                      </m:sSubPr>
                      <m:e>
                        <m:r>
                          <a:rPr lang="en-US" i="1">
                            <a:solidFill>
                              <a:schemeClr val="tx1"/>
                            </a:solidFill>
                            <a:effectLst/>
                            <a:latin typeface="Cambria Math"/>
                            <a:ea typeface="Calibri"/>
                            <a:cs typeface="Arial"/>
                          </a:rPr>
                          <m:t> </m:t>
                        </m:r>
                        <m:r>
                          <a:rPr lang="en-US" i="1">
                            <a:solidFill>
                              <a:schemeClr val="tx1"/>
                            </a:solidFill>
                            <a:effectLst/>
                            <a:latin typeface="Cambria Math"/>
                            <a:ea typeface="Calibri"/>
                            <a:cs typeface="Arial"/>
                          </a:rPr>
                          <m:t>𝐶𝐻</m:t>
                        </m:r>
                      </m:e>
                      <m:sub>
                        <m:r>
                          <a:rPr lang="en-US" i="1">
                            <a:solidFill>
                              <a:schemeClr val="tx1"/>
                            </a:solidFill>
                            <a:effectLst/>
                            <a:latin typeface="Cambria Math"/>
                            <a:ea typeface="Calibri"/>
                            <a:cs typeface="Arial"/>
                          </a:rPr>
                          <m:t>𝑅𝑒𝑐𝑖𝑝𝑖𝑒𝑛𝑡</m:t>
                        </m:r>
                      </m:sub>
                    </m:sSub>
                  </m:oMath>
                </a14:m>
                <a:endParaRPr lang="en-US" dirty="0" smtClean="0">
                  <a:solidFill>
                    <a:schemeClr val="tx1"/>
                  </a:solidFill>
                  <a:ea typeface="Calibri"/>
                  <a:cs typeface="Arial"/>
                </a:endParaRPr>
              </a:p>
              <a:p>
                <a:pPr algn="ctr">
                  <a:lnSpc>
                    <a:spcPct val="115000"/>
                  </a:lnSpc>
                  <a:spcAft>
                    <a:spcPts val="1000"/>
                  </a:spcAft>
                </a:pPr>
                <a:r>
                  <a:rPr lang="en-US" dirty="0">
                    <a:solidFill>
                      <a:schemeClr val="tx1"/>
                    </a:solidFill>
                  </a:rPr>
                  <a:t>P=Random(1,Length of CH)</a:t>
                </a:r>
              </a:p>
              <a:p>
                <a:pPr algn="ctr">
                  <a:lnSpc>
                    <a:spcPct val="115000"/>
                  </a:lnSpc>
                  <a:spcAft>
                    <a:spcPts val="1000"/>
                  </a:spcAft>
                </a:pPr>
                <a:r>
                  <a:rPr lang="en-US" dirty="0" smtClean="0">
                    <a:solidFill>
                      <a:schemeClr val="tx1"/>
                    </a:solidFill>
                    <a:ea typeface="Calibri"/>
                    <a:cs typeface="Arial"/>
                  </a:rPr>
                  <a:t>Count=0;</a:t>
                </a:r>
                <a:endParaRPr lang="en-US" dirty="0">
                  <a:solidFill>
                    <a:schemeClr val="tx1"/>
                  </a:solidFill>
                  <a:ea typeface="Calibri"/>
                  <a:cs typeface="Arial"/>
                </a:endParaRPr>
              </a:p>
            </p:txBody>
          </p:sp>
        </mc:Choice>
        <mc:Fallback xmlns="">
          <p:sp>
            <p:nvSpPr>
              <p:cNvPr id="13" name="Flowchart: Process 12"/>
              <p:cNvSpPr>
                <a:spLocks noRot="1" noChangeAspect="1" noMove="1" noResize="1" noEditPoints="1" noAdjustHandles="1" noChangeArrowheads="1" noChangeShapeType="1" noTextEdit="1"/>
              </p:cNvSpPr>
              <p:nvPr/>
            </p:nvSpPr>
            <p:spPr>
              <a:xfrm>
                <a:off x="628650" y="1705737"/>
                <a:ext cx="6438900" cy="1274826"/>
              </a:xfrm>
              <a:prstGeom prst="flowChartProcess">
                <a:avLst/>
              </a:prstGeom>
              <a:blipFill rotWithShape="1">
                <a:blip r:embed="rId4"/>
                <a:stretch>
                  <a:fillRect t="-469" b="-6573"/>
                </a:stretch>
              </a:blipFill>
              <a:ln>
                <a:solidFill>
                  <a:srgbClr val="C00000"/>
                </a:solidFill>
              </a:ln>
            </p:spPr>
            <p:txBody>
              <a:bodyPr/>
              <a:lstStyle/>
              <a:p>
                <a:r>
                  <a:rPr lang="en-US">
                    <a:noFill/>
                  </a:rPr>
                  <a:t> </a:t>
                </a:r>
              </a:p>
            </p:txBody>
          </p:sp>
        </mc:Fallback>
      </mc:AlternateContent>
      <p:sp>
        <p:nvSpPr>
          <p:cNvPr id="14" name="Flowchart: Decision 13"/>
          <p:cNvSpPr/>
          <p:nvPr/>
        </p:nvSpPr>
        <p:spPr>
          <a:xfrm>
            <a:off x="1262061" y="3448050"/>
            <a:ext cx="5181600" cy="1066800"/>
          </a:xfrm>
          <a:prstGeom prst="flowChartDecision">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Count&lt;L</a:t>
            </a:r>
            <a:endParaRPr lang="en-US" dirty="0">
              <a:solidFill>
                <a:schemeClr val="tx1"/>
              </a:solidFill>
            </a:endParaRPr>
          </a:p>
        </p:txBody>
      </p:sp>
      <p:sp>
        <p:nvSpPr>
          <p:cNvPr id="15" name="Flowchart: Process 14"/>
          <p:cNvSpPr/>
          <p:nvPr/>
        </p:nvSpPr>
        <p:spPr>
          <a:xfrm>
            <a:off x="628650" y="5804916"/>
            <a:ext cx="6438899" cy="612648"/>
          </a:xfrm>
          <a:prstGeom prst="flowChartProcess">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P=(P+1)%Length CH </a:t>
            </a:r>
          </a:p>
          <a:p>
            <a:pPr algn="ctr"/>
            <a:r>
              <a:rPr lang="en-US" dirty="0" smtClean="0">
                <a:solidFill>
                  <a:schemeClr val="tx1"/>
                </a:solidFill>
              </a:rPr>
              <a:t>Count=Count+1;</a:t>
            </a:r>
            <a:endParaRPr lang="en-US" dirty="0">
              <a:solidFill>
                <a:schemeClr val="tx1"/>
              </a:solidFill>
            </a:endParaRPr>
          </a:p>
        </p:txBody>
      </p:sp>
      <mc:AlternateContent xmlns:mc="http://schemas.openxmlformats.org/markup-compatibility/2006" xmlns:a14="http://schemas.microsoft.com/office/drawing/2010/main">
        <mc:Choice Requires="a14">
          <p:sp>
            <p:nvSpPr>
              <p:cNvPr id="16" name="Flowchart: Process 15"/>
              <p:cNvSpPr/>
              <p:nvPr/>
            </p:nvSpPr>
            <p:spPr>
              <a:xfrm>
                <a:off x="633411" y="4797552"/>
                <a:ext cx="6438900" cy="612648"/>
              </a:xfrm>
              <a:prstGeom prst="flowChartProcess">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i="1" smtClean="0">
                            <a:solidFill>
                              <a:schemeClr val="tx1"/>
                            </a:solidFill>
                            <a:latin typeface="Cambria Math"/>
                          </a:rPr>
                        </m:ctrlPr>
                      </m:sSubPr>
                      <m:e>
                        <m:r>
                          <a:rPr lang="en-US" i="1">
                            <a:solidFill>
                              <a:schemeClr val="tx1"/>
                            </a:solidFill>
                            <a:latin typeface="Cambria Math"/>
                          </a:rPr>
                          <m:t>𝐶𝐻</m:t>
                        </m:r>
                      </m:e>
                      <m:sub>
                        <m:r>
                          <a:rPr lang="en-US" i="1">
                            <a:solidFill>
                              <a:schemeClr val="tx1"/>
                            </a:solidFill>
                            <a:latin typeface="Cambria Math"/>
                          </a:rPr>
                          <m:t>𝑁𝑒𝑤</m:t>
                        </m:r>
                      </m:sub>
                    </m:sSub>
                  </m:oMath>
                </a14:m>
                <a:r>
                  <a:rPr lang="en-US" dirty="0" smtClean="0">
                    <a:solidFill>
                      <a:schemeClr val="tx1"/>
                    </a:solidFill>
                  </a:rPr>
                  <a:t>[P]=</a:t>
                </a:r>
                <a14:m>
                  <m:oMath xmlns:m="http://schemas.openxmlformats.org/officeDocument/2006/math">
                    <m:sSub>
                      <m:sSubPr>
                        <m:ctrlPr>
                          <a:rPr lang="en-US" i="1">
                            <a:solidFill>
                              <a:schemeClr val="tx1"/>
                            </a:solidFill>
                            <a:latin typeface="Cambria Math"/>
                          </a:rPr>
                        </m:ctrlPr>
                      </m:sSubPr>
                      <m:e>
                        <m:r>
                          <a:rPr lang="en-US" i="1">
                            <a:solidFill>
                              <a:schemeClr val="tx1"/>
                            </a:solidFill>
                            <a:latin typeface="Cambria Math"/>
                          </a:rPr>
                          <m:t>𝐶𝐻</m:t>
                        </m:r>
                      </m:e>
                      <m:sub>
                        <m:eqArr>
                          <m:eqArrPr>
                            <m:ctrlPr>
                              <a:rPr lang="en-US" b="0" i="1" smtClean="0">
                                <a:solidFill>
                                  <a:schemeClr val="tx1"/>
                                </a:solidFill>
                                <a:latin typeface="Cambria Math"/>
                              </a:rPr>
                            </m:ctrlPr>
                          </m:eqArrPr>
                          <m:e>
                            <m:r>
                              <a:rPr lang="en-US" b="0" i="1" smtClean="0">
                                <a:solidFill>
                                  <a:schemeClr val="tx1"/>
                                </a:solidFill>
                                <a:latin typeface="Cambria Math"/>
                              </a:rPr>
                              <m:t>𝐷𝑜𝑛𝑒𝑟</m:t>
                            </m:r>
                          </m:e>
                          <m:e/>
                        </m:eqArr>
                      </m:sub>
                    </m:sSub>
                    <m:r>
                      <a:rPr lang="en-US" b="0" i="1" smtClean="0">
                        <a:solidFill>
                          <a:schemeClr val="tx1"/>
                        </a:solidFill>
                        <a:latin typeface="Cambria Math"/>
                      </a:rPr>
                      <m:t>[</m:t>
                    </m:r>
                    <m:r>
                      <a:rPr lang="en-US" b="0" i="1" smtClean="0">
                        <a:solidFill>
                          <a:schemeClr val="tx1"/>
                        </a:solidFill>
                        <a:latin typeface="Cambria Math"/>
                      </a:rPr>
                      <m:t>𝑃</m:t>
                    </m:r>
                    <m:r>
                      <a:rPr lang="en-US" b="0" i="1" smtClean="0">
                        <a:solidFill>
                          <a:schemeClr val="tx1"/>
                        </a:solidFill>
                        <a:latin typeface="Cambria Math"/>
                      </a:rPr>
                      <m:t>]</m:t>
                    </m:r>
                  </m:oMath>
                </a14:m>
                <a:endParaRPr lang="en-US" dirty="0">
                  <a:solidFill>
                    <a:schemeClr val="tx1"/>
                  </a:solidFill>
                </a:endParaRPr>
              </a:p>
            </p:txBody>
          </p:sp>
        </mc:Choice>
        <mc:Fallback xmlns="">
          <p:sp>
            <p:nvSpPr>
              <p:cNvPr id="16" name="Flowchart: Process 15"/>
              <p:cNvSpPr>
                <a:spLocks noRot="1" noChangeAspect="1" noMove="1" noResize="1" noEditPoints="1" noAdjustHandles="1" noChangeArrowheads="1" noChangeShapeType="1" noTextEdit="1"/>
              </p:cNvSpPr>
              <p:nvPr/>
            </p:nvSpPr>
            <p:spPr>
              <a:xfrm>
                <a:off x="633411" y="4797552"/>
                <a:ext cx="6438900" cy="612648"/>
              </a:xfrm>
              <a:prstGeom prst="flowChartProcess">
                <a:avLst/>
              </a:prstGeom>
              <a:blipFill rotWithShape="1">
                <a:blip r:embed="rId5"/>
                <a:stretch>
                  <a:fillRect/>
                </a:stretch>
              </a:blipFill>
              <a:ln>
                <a:solidFill>
                  <a:srgbClr val="C00000"/>
                </a:solidFill>
              </a:ln>
            </p:spPr>
            <p:txBody>
              <a:bodyPr/>
              <a:lstStyle/>
              <a:p>
                <a:r>
                  <a:rPr lang="en-US">
                    <a:noFill/>
                  </a:rPr>
                  <a:t> </a:t>
                </a:r>
              </a:p>
            </p:txBody>
          </p:sp>
        </mc:Fallback>
      </mc:AlternateContent>
      <p:cxnSp>
        <p:nvCxnSpPr>
          <p:cNvPr id="22" name="Straight Arrow Connector 21"/>
          <p:cNvCxnSpPr>
            <a:stCxn id="13" idx="2"/>
            <a:endCxn id="14" idx="0"/>
          </p:cNvCxnSpPr>
          <p:nvPr/>
        </p:nvCxnSpPr>
        <p:spPr>
          <a:xfrm>
            <a:off x="3848100" y="2980563"/>
            <a:ext cx="4761" cy="467487"/>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6" idx="0"/>
          </p:cNvCxnSpPr>
          <p:nvPr/>
        </p:nvCxnSpPr>
        <p:spPr>
          <a:xfrm>
            <a:off x="3852861" y="4514850"/>
            <a:ext cx="0" cy="2827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2"/>
            <a:endCxn id="15" idx="0"/>
          </p:cNvCxnSpPr>
          <p:nvPr/>
        </p:nvCxnSpPr>
        <p:spPr>
          <a:xfrm flipH="1">
            <a:off x="3848100" y="5410200"/>
            <a:ext cx="4761" cy="39471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3833813" y="1291016"/>
            <a:ext cx="14286" cy="410337"/>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5943600" y="2743200"/>
            <a:ext cx="2700339" cy="1238250"/>
          </a:xfrm>
          <a:prstGeom prst="bentConnector3">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970548" y="4538144"/>
            <a:ext cx="365806" cy="276999"/>
          </a:xfrm>
          <a:prstGeom prst="rect">
            <a:avLst/>
          </a:prstGeom>
        </p:spPr>
        <p:txBody>
          <a:bodyPr wrap="none">
            <a:spAutoFit/>
          </a:bodyPr>
          <a:lstStyle/>
          <a:p>
            <a:r>
              <a:rPr lang="en-US" sz="1200" dirty="0" smtClean="0">
                <a:effectLst>
                  <a:outerShdw blurRad="38100" dist="38100" dir="2700000" algn="tl">
                    <a:srgbClr val="000000">
                      <a:alpha val="43137"/>
                    </a:srgbClr>
                  </a:outerShdw>
                </a:effectLst>
              </a:rPr>
              <a:t>No</a:t>
            </a:r>
            <a:endParaRPr lang="en-US" sz="1200" dirty="0"/>
          </a:p>
        </p:txBody>
      </p:sp>
      <p:cxnSp>
        <p:nvCxnSpPr>
          <p:cNvPr id="43" name="Straight Arrow Connector 42"/>
          <p:cNvCxnSpPr/>
          <p:nvPr/>
        </p:nvCxnSpPr>
        <p:spPr>
          <a:xfrm>
            <a:off x="3833813" y="0"/>
            <a:ext cx="0" cy="47777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7790360" y="2182594"/>
            <a:ext cx="1353640" cy="646331"/>
          </a:xfrm>
          <a:prstGeom prst="rect">
            <a:avLst/>
          </a:prstGeom>
        </p:spPr>
        <p:txBody>
          <a:bodyPr wrap="none">
            <a:spAutoFit/>
          </a:bodyPr>
          <a:lstStyle/>
          <a:p>
            <a:r>
              <a:rPr lang="en-US" dirty="0" smtClean="0"/>
              <a:t>Competition</a:t>
            </a:r>
          </a:p>
          <a:p>
            <a:r>
              <a:rPr lang="en-US" dirty="0" smtClean="0"/>
              <a:t>step</a:t>
            </a:r>
            <a:endParaRPr lang="en-US" dirty="0"/>
          </a:p>
        </p:txBody>
      </p:sp>
      <p:cxnSp>
        <p:nvCxnSpPr>
          <p:cNvPr id="59" name="Elbow Connector 58"/>
          <p:cNvCxnSpPr/>
          <p:nvPr/>
        </p:nvCxnSpPr>
        <p:spPr>
          <a:xfrm rot="10800000" flipH="1">
            <a:off x="785813" y="3345048"/>
            <a:ext cx="3028950" cy="2663190"/>
          </a:xfrm>
          <a:prstGeom prst="bentConnector3">
            <a:avLst>
              <a:gd name="adj1" fmla="val -7547"/>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43799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5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circle(in)">
                                      <p:cBhvr>
                                        <p:cTn id="11" dur="2000"/>
                                        <p:tgtEl>
                                          <p:spTgt spid="12"/>
                                        </p:tgtEl>
                                      </p:cBhvr>
                                    </p:animEffect>
                                  </p:childTnLst>
                                </p:cTn>
                              </p:par>
                              <p:par>
                                <p:cTn id="12" presetID="1" presetClass="entr" presetSubtype="0" fill="hold" grpId="0" nodeType="withEffect">
                                  <p:stCondLst>
                                    <p:cond delay="1500"/>
                                  </p:stCondLst>
                                  <p:childTnLst>
                                    <p:set>
                                      <p:cBhvr>
                                        <p:cTn id="13" dur="1" fill="hold">
                                          <p:stCondLst>
                                            <p:cond delay="0"/>
                                          </p:stCondLst>
                                        </p:cTn>
                                        <p:tgtEl>
                                          <p:spTgt spid="13"/>
                                        </p:tgtEl>
                                        <p:attrNameLst>
                                          <p:attrName>style.visibility</p:attrName>
                                        </p:attrNameLst>
                                      </p:cBhvr>
                                      <p:to>
                                        <p:strVal val="visible"/>
                                      </p:to>
                                    </p:set>
                                  </p:childTnLst>
                                </p:cTn>
                              </p:par>
                              <p:par>
                                <p:cTn id="14" presetID="1"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childTnLst>
                                </p:cTn>
                              </p:par>
                              <p:par>
                                <p:cTn id="16" presetID="1" presetClass="entr" presetSubtype="0" fill="hold" grpId="0" nodeType="withEffect">
                                  <p:stCondLst>
                                    <p:cond delay="1500"/>
                                  </p:stCondLst>
                                  <p:childTnLst>
                                    <p:set>
                                      <p:cBhvr>
                                        <p:cTn id="17" dur="1" fill="hold">
                                          <p:stCondLst>
                                            <p:cond delay="0"/>
                                          </p:stCondLst>
                                        </p:cTn>
                                        <p:tgtEl>
                                          <p:spTgt spid="15"/>
                                        </p:tgtEl>
                                        <p:attrNameLst>
                                          <p:attrName>style.visibility</p:attrName>
                                        </p:attrNameLst>
                                      </p:cBhvr>
                                      <p:to>
                                        <p:strVal val="visible"/>
                                      </p:to>
                                    </p:set>
                                  </p:childTnLst>
                                </p:cTn>
                              </p:par>
                              <p:par>
                                <p:cTn id="18" presetID="1" presetClass="entr" presetSubtype="0" fill="hold" grpId="0" nodeType="withEffect">
                                  <p:stCondLst>
                                    <p:cond delay="150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nodeType="withEffect">
                                  <p:stCondLst>
                                    <p:cond delay="150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nodeType="withEffect">
                                  <p:stCondLst>
                                    <p:cond delay="1500"/>
                                  </p:stCondLst>
                                  <p:childTnLst>
                                    <p:set>
                                      <p:cBhvr>
                                        <p:cTn id="23" dur="1" fill="hold">
                                          <p:stCondLst>
                                            <p:cond delay="0"/>
                                          </p:stCondLst>
                                        </p:cTn>
                                        <p:tgtEl>
                                          <p:spTgt spid="29"/>
                                        </p:tgtEl>
                                        <p:attrNameLst>
                                          <p:attrName>style.visibility</p:attrName>
                                        </p:attrNameLst>
                                      </p:cBhvr>
                                      <p:to>
                                        <p:strVal val="visible"/>
                                      </p:to>
                                    </p:set>
                                  </p:childTnLst>
                                </p:cTn>
                              </p:par>
                              <p:par>
                                <p:cTn id="24" presetID="1" presetClass="entr" presetSubtype="0" fill="hold" nodeType="withEffect">
                                  <p:stCondLst>
                                    <p:cond delay="1500"/>
                                  </p:stCondLst>
                                  <p:childTnLst>
                                    <p:set>
                                      <p:cBhvr>
                                        <p:cTn id="25" dur="1" fill="hold">
                                          <p:stCondLst>
                                            <p:cond delay="0"/>
                                          </p:stCondLst>
                                        </p:cTn>
                                        <p:tgtEl>
                                          <p:spTgt spid="31"/>
                                        </p:tgtEl>
                                        <p:attrNameLst>
                                          <p:attrName>style.visibility</p:attrName>
                                        </p:attrNameLst>
                                      </p:cBhvr>
                                      <p:to>
                                        <p:strVal val="visible"/>
                                      </p:to>
                                    </p:set>
                                  </p:childTnLst>
                                </p:cTn>
                              </p:par>
                              <p:par>
                                <p:cTn id="26" presetID="1" presetClass="entr" presetSubtype="0" fill="hold" nodeType="withEffect">
                                  <p:stCondLst>
                                    <p:cond delay="1500"/>
                                  </p:stCondLst>
                                  <p:childTnLst>
                                    <p:set>
                                      <p:cBhvr>
                                        <p:cTn id="27" dur="1" fill="hold">
                                          <p:stCondLst>
                                            <p:cond delay="0"/>
                                          </p:stCondLst>
                                        </p:cTn>
                                        <p:tgtEl>
                                          <p:spTgt spid="36"/>
                                        </p:tgtEl>
                                        <p:attrNameLst>
                                          <p:attrName>style.visibility</p:attrName>
                                        </p:attrNameLst>
                                      </p:cBhvr>
                                      <p:to>
                                        <p:strVal val="visible"/>
                                      </p:to>
                                    </p:set>
                                  </p:childTnLst>
                                </p:cTn>
                              </p:par>
                              <p:par>
                                <p:cTn id="28" presetID="1" presetClass="entr" presetSubtype="0" fill="hold" nodeType="withEffect">
                                  <p:stCondLst>
                                    <p:cond delay="1500"/>
                                  </p:stCondLst>
                                  <p:childTnLst>
                                    <p:set>
                                      <p:cBhvr>
                                        <p:cTn id="29" dur="1" fill="hold">
                                          <p:stCondLst>
                                            <p:cond delay="0"/>
                                          </p:stCondLst>
                                        </p:cTn>
                                        <p:tgtEl>
                                          <p:spTgt spid="40"/>
                                        </p:tgtEl>
                                        <p:attrNameLst>
                                          <p:attrName>style.visibility</p:attrName>
                                        </p:attrNameLst>
                                      </p:cBhvr>
                                      <p:to>
                                        <p:strVal val="visible"/>
                                      </p:to>
                                    </p:set>
                                  </p:childTnLst>
                                </p:cTn>
                              </p:par>
                              <p:par>
                                <p:cTn id="30" presetID="1" presetClass="entr" presetSubtype="0" fill="hold" grpId="0" nodeType="withEffect">
                                  <p:stCondLst>
                                    <p:cond delay="1500"/>
                                  </p:stCondLst>
                                  <p:childTnLst>
                                    <p:set>
                                      <p:cBhvr>
                                        <p:cTn id="31" dur="1" fill="hold">
                                          <p:stCondLst>
                                            <p:cond delay="0"/>
                                          </p:stCondLst>
                                        </p:cTn>
                                        <p:tgtEl>
                                          <p:spTgt spid="41"/>
                                        </p:tgtEl>
                                        <p:attrNameLst>
                                          <p:attrName>style.visibility</p:attrName>
                                        </p:attrNameLst>
                                      </p:cBhvr>
                                      <p:to>
                                        <p:strVal val="visible"/>
                                      </p:to>
                                    </p:set>
                                  </p:childTnLst>
                                </p:cTn>
                              </p:par>
                              <p:par>
                                <p:cTn id="32" presetID="1" presetClass="entr" presetSubtype="0" fill="hold" nodeType="withEffect">
                                  <p:stCondLst>
                                    <p:cond delay="1500"/>
                                  </p:stCondLst>
                                  <p:childTnLst>
                                    <p:set>
                                      <p:cBhvr>
                                        <p:cTn id="33" dur="1" fill="hold">
                                          <p:stCondLst>
                                            <p:cond delay="0"/>
                                          </p:stCondLst>
                                        </p:cTn>
                                        <p:tgtEl>
                                          <p:spTgt spid="43"/>
                                        </p:tgtEl>
                                        <p:attrNameLst>
                                          <p:attrName>style.visibility</p:attrName>
                                        </p:attrNameLst>
                                      </p:cBhvr>
                                      <p:to>
                                        <p:strVal val="visible"/>
                                      </p:to>
                                    </p:set>
                                  </p:childTnLst>
                                </p:cTn>
                              </p:par>
                              <p:par>
                                <p:cTn id="34" presetID="1" presetClass="entr" presetSubtype="0" fill="hold" grpId="0" nodeType="withEffect">
                                  <p:stCondLst>
                                    <p:cond delay="1500"/>
                                  </p:stCondLst>
                                  <p:childTnLst>
                                    <p:set>
                                      <p:cBhvr>
                                        <p:cTn id="35" dur="1" fill="hold">
                                          <p:stCondLst>
                                            <p:cond delay="0"/>
                                          </p:stCondLst>
                                        </p:cTn>
                                        <p:tgtEl>
                                          <p:spTgt spid="44"/>
                                        </p:tgtEl>
                                        <p:attrNameLst>
                                          <p:attrName>style.visibility</p:attrName>
                                        </p:attrNameLst>
                                      </p:cBhvr>
                                      <p:to>
                                        <p:strVal val="visible"/>
                                      </p:to>
                                    </p:set>
                                  </p:childTnLst>
                                </p:cTn>
                              </p:par>
                              <p:par>
                                <p:cTn id="36" presetID="1" presetClass="entr" presetSubtype="0" fill="hold" nodeType="withEffect">
                                  <p:stCondLst>
                                    <p:cond delay="1500"/>
                                  </p:stCondLst>
                                  <p:childTnLst>
                                    <p:set>
                                      <p:cBhvr>
                                        <p:cTn id="37" dur="1" fill="hold">
                                          <p:stCondLst>
                                            <p:cond delay="0"/>
                                          </p:stCondLst>
                                        </p:cTn>
                                        <p:tgtEl>
                                          <p:spTgt spid="59"/>
                                        </p:tgtEl>
                                        <p:attrNameLst>
                                          <p:attrName>style.visibility</p:attrName>
                                        </p:attrNameLst>
                                      </p:cBhvr>
                                      <p:to>
                                        <p:strVal val="visible"/>
                                      </p:to>
                                    </p:set>
                                  </p:childTnLst>
                                </p:cTn>
                              </p:par>
                            </p:childTnLst>
                          </p:cTn>
                        </p:par>
                        <p:par>
                          <p:cTn id="38" fill="hold">
                            <p:stCondLst>
                              <p:cond delay="2000"/>
                            </p:stCondLst>
                            <p:childTnLst>
                              <p:par>
                                <p:cTn id="39" presetID="42" presetClass="entr" presetSubtype="0" fill="hold" nodeType="after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anim calcmode="lin" valueType="num">
                                      <p:cBhvr>
                                        <p:cTn id="4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animBg="1"/>
      <p:bldP spid="13" grpId="0" animBg="1"/>
      <p:bldP spid="14" grpId="0" animBg="1"/>
      <p:bldP spid="15" grpId="0" animBg="1"/>
      <p:bldP spid="16" grpId="0" animBg="1"/>
      <p:bldP spid="41" grpId="0"/>
      <p:bldP spid="4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3576</TotalTime>
  <Words>1242</Words>
  <Application>Microsoft Office PowerPoint</Application>
  <PresentationFormat>On-screen Show (4:3)</PresentationFormat>
  <Paragraphs>153</Paragraphs>
  <Slides>21</Slides>
  <Notes>19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 high performance geneticalgorithm using bacterial conjugation operator (HPGA)</vt:lpstr>
      <vt:lpstr>contents</vt:lpstr>
      <vt:lpstr>Introduction</vt:lpstr>
      <vt:lpstr>Introduction</vt:lpstr>
      <vt:lpstr>bacterial conjugation in Nature</vt:lpstr>
      <vt:lpstr>bacterial conjugation in Nature</vt:lpstr>
      <vt:lpstr>HPGA algorithm</vt:lpstr>
      <vt:lpstr>Block diagram of BC </vt:lpstr>
      <vt:lpstr>Horizontal gene transfer</vt:lpstr>
      <vt:lpstr>Competition  </vt:lpstr>
      <vt:lpstr>Example of Horizontal transfer</vt:lpstr>
      <vt:lpstr>Example of Competion</vt:lpstr>
      <vt:lpstr>Example BC</vt:lpstr>
      <vt:lpstr>Block diagram of HPGA</vt:lpstr>
      <vt:lpstr>The advantages of the proposed algorithm (1)</vt:lpstr>
      <vt:lpstr>The advantages of the proposed algorithm (2)</vt:lpstr>
      <vt:lpstr>The advantages of the proposed algorithm (3)</vt:lpstr>
      <vt:lpstr>Experiments and results</vt:lpstr>
      <vt:lpstr>Conclusion</vt:lpstr>
      <vt:lpstr>Reference</vt:lpstr>
      <vt:lpstr>PowerPoint Presentation</vt:lpstr>
    </vt:vector>
  </TitlesOfParts>
  <Company>MRT www.Win2Farsi.com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MRT</dc:creator>
  <cp:lastModifiedBy>Good boy</cp:lastModifiedBy>
  <cp:revision>148</cp:revision>
  <dcterms:created xsi:type="dcterms:W3CDTF">2013-04-05T07:32:56Z</dcterms:created>
  <dcterms:modified xsi:type="dcterms:W3CDTF">2014-12-21T02:36:07Z</dcterms:modified>
</cp:coreProperties>
</file>