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87E75-99FC-435C-A770-829DF59AC09D}" type="datetimeFigureOut">
              <a:rPr lang="en-GB" smtClean="0"/>
              <a:t>20/04/2022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8E07C-1CE7-437D-B18C-941A80F1E6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2638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87E75-99FC-435C-A770-829DF59AC09D}" type="datetimeFigureOut">
              <a:rPr lang="en-GB" smtClean="0"/>
              <a:t>20/04/2022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8E07C-1CE7-437D-B18C-941A80F1E6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6685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87E75-99FC-435C-A770-829DF59AC09D}" type="datetimeFigureOut">
              <a:rPr lang="en-GB" smtClean="0"/>
              <a:t>20/04/2022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8E07C-1CE7-437D-B18C-941A80F1E6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7178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87E75-99FC-435C-A770-829DF59AC09D}" type="datetimeFigureOut">
              <a:rPr lang="en-GB" smtClean="0"/>
              <a:t>20/04/2022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8E07C-1CE7-437D-B18C-941A80F1E6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3353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87E75-99FC-435C-A770-829DF59AC09D}" type="datetimeFigureOut">
              <a:rPr lang="en-GB" smtClean="0"/>
              <a:t>20/04/2022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8E07C-1CE7-437D-B18C-941A80F1E6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7014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87E75-99FC-435C-A770-829DF59AC09D}" type="datetimeFigureOut">
              <a:rPr lang="en-GB" smtClean="0"/>
              <a:t>20/04/2022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8E07C-1CE7-437D-B18C-941A80F1E6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8579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87E75-99FC-435C-A770-829DF59AC09D}" type="datetimeFigureOut">
              <a:rPr lang="en-GB" smtClean="0"/>
              <a:t>20/04/2022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8E07C-1CE7-437D-B18C-941A80F1E6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5374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87E75-99FC-435C-A770-829DF59AC09D}" type="datetimeFigureOut">
              <a:rPr lang="en-GB" smtClean="0"/>
              <a:t>20/04/2022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8E07C-1CE7-437D-B18C-941A80F1E6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9289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87E75-99FC-435C-A770-829DF59AC09D}" type="datetimeFigureOut">
              <a:rPr lang="en-GB" smtClean="0"/>
              <a:t>20/04/2022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8E07C-1CE7-437D-B18C-941A80F1E6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978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87E75-99FC-435C-A770-829DF59AC09D}" type="datetimeFigureOut">
              <a:rPr lang="en-GB" smtClean="0"/>
              <a:t>20/04/2022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8E07C-1CE7-437D-B18C-941A80F1E6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9514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87E75-99FC-435C-A770-829DF59AC09D}" type="datetimeFigureOut">
              <a:rPr lang="en-GB" smtClean="0"/>
              <a:t>20/04/2022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8E07C-1CE7-437D-B18C-941A80F1E6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4806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987E75-99FC-435C-A770-829DF59AC09D}" type="datetimeFigureOut">
              <a:rPr lang="en-GB" smtClean="0"/>
              <a:t>20/04/2022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8E07C-1CE7-437D-B18C-941A80F1E6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3476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3169"/>
          </a:xfrm>
        </p:spPr>
        <p:txBody>
          <a:bodyPr>
            <a:normAutofit/>
          </a:bodyPr>
          <a:lstStyle/>
          <a:p>
            <a:r>
              <a:rPr lang="en-GB" sz="1800" dirty="0" smtClean="0">
                <a:solidFill>
                  <a:schemeClr val="bg1"/>
                </a:solidFill>
                <a:latin typeface="+mn-lt"/>
              </a:rPr>
              <a:t>Welcome to the experiment!</a:t>
            </a:r>
            <a:endParaRPr lang="en-GB" sz="18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509935"/>
            <a:ext cx="10515600" cy="36670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600" dirty="0" smtClean="0">
                <a:solidFill>
                  <a:schemeClr val="bg1"/>
                </a:solidFill>
              </a:rPr>
              <a:t>First we will give you some instructions and begin with some practice blocks to help familiarise yourself with the tasks.</a:t>
            </a:r>
          </a:p>
          <a:p>
            <a:pPr marL="0" indent="0">
              <a:buNone/>
            </a:pPr>
            <a:endParaRPr lang="en-GB" sz="16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GB" sz="16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GB" sz="16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GB" sz="16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GB" sz="1600" dirty="0" smtClean="0">
                <a:solidFill>
                  <a:schemeClr val="bg1"/>
                </a:solidFill>
              </a:rPr>
              <a:t>Please press any key to continue…</a:t>
            </a:r>
            <a:endParaRPr lang="en-GB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032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0289" y="138284"/>
            <a:ext cx="10515600" cy="671971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2000" dirty="0" smtClean="0">
                <a:solidFill>
                  <a:schemeClr val="bg1"/>
                </a:solidFill>
              </a:rPr>
              <a:t>You will be presented a screen like this and you will be asked to stare at the </a:t>
            </a:r>
          </a:p>
          <a:p>
            <a:pPr marL="0" indent="0">
              <a:buNone/>
            </a:pPr>
            <a:r>
              <a:rPr lang="en-GB" sz="2000" dirty="0" smtClean="0">
                <a:solidFill>
                  <a:schemeClr val="bg1"/>
                </a:solidFill>
              </a:rPr>
              <a:t>cross in the centre. Some of the time you will be looking at this cross and</a:t>
            </a:r>
          </a:p>
          <a:p>
            <a:pPr marL="0" indent="0">
              <a:buNone/>
            </a:pPr>
            <a:r>
              <a:rPr lang="en-GB" sz="2000" dirty="0" smtClean="0">
                <a:solidFill>
                  <a:schemeClr val="bg1"/>
                </a:solidFill>
              </a:rPr>
              <a:t>not moving your eyes at all! (Maintaining fixation).</a:t>
            </a:r>
          </a:p>
          <a:p>
            <a:pPr marL="0" indent="0">
              <a:buNone/>
            </a:pPr>
            <a:endParaRPr lang="en-GB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GB" sz="20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GB" sz="20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GB" sz="2000" dirty="0" smtClean="0">
                <a:solidFill>
                  <a:schemeClr val="bg1"/>
                </a:solidFill>
              </a:rPr>
              <a:t>You will see a white circle appear around the cross on a lot of trials that will </a:t>
            </a:r>
          </a:p>
          <a:p>
            <a:pPr marL="0" indent="0">
              <a:buNone/>
            </a:pPr>
            <a:r>
              <a:rPr lang="en-GB" sz="2000" dirty="0" smtClean="0">
                <a:solidFill>
                  <a:schemeClr val="bg1"/>
                </a:solidFill>
              </a:rPr>
              <a:t>indicate that this is an eye-movement trial! On these trials you will need to</a:t>
            </a:r>
          </a:p>
          <a:p>
            <a:pPr marL="0" indent="0">
              <a:buNone/>
            </a:pPr>
            <a:r>
              <a:rPr lang="en-GB" sz="2000" dirty="0" smtClean="0">
                <a:solidFill>
                  <a:schemeClr val="bg1"/>
                </a:solidFill>
              </a:rPr>
              <a:t>make an eye-movement to a specific location (indicated by an arrow) at the</a:t>
            </a:r>
          </a:p>
          <a:p>
            <a:pPr marL="0" indent="0">
              <a:buNone/>
            </a:pPr>
            <a:r>
              <a:rPr lang="en-GB" sz="2000" dirty="0" smtClean="0">
                <a:solidFill>
                  <a:schemeClr val="bg1"/>
                </a:solidFill>
              </a:rPr>
              <a:t>sound of a beep. You should make your eye-movement your main priority!</a:t>
            </a:r>
          </a:p>
          <a:p>
            <a:pPr marL="0" indent="0">
              <a:buNone/>
            </a:pPr>
            <a:endParaRPr lang="en-GB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GB" sz="20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GB" sz="2000" dirty="0" smtClean="0">
                <a:solidFill>
                  <a:schemeClr val="bg1"/>
                </a:solidFill>
              </a:rPr>
              <a:t>At the end of each trial, you will be asked to say whether you</a:t>
            </a:r>
          </a:p>
          <a:p>
            <a:pPr marL="0" indent="0">
              <a:buNone/>
            </a:pPr>
            <a:r>
              <a:rPr lang="en-GB" sz="2000" dirty="0" smtClean="0">
                <a:solidFill>
                  <a:schemeClr val="bg1"/>
                </a:solidFill>
              </a:rPr>
              <a:t>saw an E or a Ǝ at one of the 4 locations. So for example, in this image, the </a:t>
            </a:r>
          </a:p>
          <a:p>
            <a:pPr marL="0" indent="0">
              <a:buNone/>
            </a:pPr>
            <a:r>
              <a:rPr lang="en-GB" sz="2000" dirty="0" smtClean="0">
                <a:solidFill>
                  <a:schemeClr val="bg1"/>
                </a:solidFill>
              </a:rPr>
              <a:t>correct answer is a Ǝ. You would indicate this with a left arrow at the end of </a:t>
            </a:r>
          </a:p>
          <a:p>
            <a:pPr marL="0" indent="0">
              <a:buNone/>
            </a:pPr>
            <a:r>
              <a:rPr lang="en-GB" sz="2000" dirty="0" smtClean="0">
                <a:solidFill>
                  <a:schemeClr val="bg1"/>
                </a:solidFill>
              </a:rPr>
              <a:t>the round. You always choose the direction that the E or Ǝ is facing as your</a:t>
            </a:r>
          </a:p>
          <a:p>
            <a:pPr marL="0" indent="0">
              <a:buNone/>
            </a:pPr>
            <a:r>
              <a:rPr lang="en-GB" sz="2000" dirty="0" smtClean="0">
                <a:solidFill>
                  <a:schemeClr val="bg1"/>
                </a:solidFill>
              </a:rPr>
              <a:t>response. The other 2s and 5s are distractors.</a:t>
            </a:r>
          </a:p>
          <a:p>
            <a:pPr marL="0" indent="0">
              <a:buNone/>
            </a:pPr>
            <a:r>
              <a:rPr lang="en-GB" sz="2000" dirty="0" smtClean="0">
                <a:solidFill>
                  <a:schemeClr val="bg1"/>
                </a:solidFill>
              </a:rPr>
              <a:t>Press any key to continue…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8649147" y="138284"/>
            <a:ext cx="2827174" cy="1928310"/>
            <a:chOff x="5859624" y="2037200"/>
            <a:chExt cx="4739951" cy="3928188"/>
          </a:xfrm>
        </p:grpSpPr>
        <p:grpSp>
          <p:nvGrpSpPr>
            <p:cNvPr id="17" name="Group 16"/>
            <p:cNvGrpSpPr/>
            <p:nvPr/>
          </p:nvGrpSpPr>
          <p:grpSpPr>
            <a:xfrm>
              <a:off x="5859624" y="2037200"/>
              <a:ext cx="4739951" cy="3928188"/>
              <a:chOff x="3629608" y="1996751"/>
              <a:chExt cx="4739951" cy="3928188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4329403" y="2491274"/>
                <a:ext cx="625152" cy="730559"/>
                <a:chOff x="3564293" y="1082351"/>
                <a:chExt cx="625152" cy="730559"/>
              </a:xfrm>
              <a:noFill/>
            </p:grpSpPr>
            <p:sp>
              <p:nvSpPr>
                <p:cNvPr id="4" name="Rectangle 3"/>
                <p:cNvSpPr/>
                <p:nvPr/>
              </p:nvSpPr>
              <p:spPr>
                <a:xfrm>
                  <a:off x="3564294" y="1082351"/>
                  <a:ext cx="625151" cy="363894"/>
                </a:xfrm>
                <a:prstGeom prst="rect">
                  <a:avLst/>
                </a:prstGeom>
                <a:grpFill/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" name="Rectangle 4"/>
                <p:cNvSpPr/>
                <p:nvPr/>
              </p:nvSpPr>
              <p:spPr>
                <a:xfrm>
                  <a:off x="3564293" y="1449016"/>
                  <a:ext cx="625151" cy="363894"/>
                </a:xfrm>
                <a:prstGeom prst="rect">
                  <a:avLst/>
                </a:prstGeom>
                <a:grpFill/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7" name="Group 6"/>
              <p:cNvGrpSpPr/>
              <p:nvPr/>
            </p:nvGrpSpPr>
            <p:grpSpPr>
              <a:xfrm>
                <a:off x="7092817" y="2489888"/>
                <a:ext cx="625152" cy="730559"/>
                <a:chOff x="3564293" y="1082351"/>
                <a:chExt cx="625152" cy="730559"/>
              </a:xfrm>
              <a:noFill/>
            </p:grpSpPr>
            <p:sp>
              <p:nvSpPr>
                <p:cNvPr id="8" name="Rectangle 7"/>
                <p:cNvSpPr/>
                <p:nvPr/>
              </p:nvSpPr>
              <p:spPr>
                <a:xfrm>
                  <a:off x="3564294" y="1082351"/>
                  <a:ext cx="625151" cy="363894"/>
                </a:xfrm>
                <a:prstGeom prst="rect">
                  <a:avLst/>
                </a:prstGeom>
                <a:grpFill/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9" name="Rectangle 8"/>
                <p:cNvSpPr/>
                <p:nvPr/>
              </p:nvSpPr>
              <p:spPr>
                <a:xfrm>
                  <a:off x="3564293" y="1449016"/>
                  <a:ext cx="625151" cy="363894"/>
                </a:xfrm>
                <a:prstGeom prst="rect">
                  <a:avLst/>
                </a:prstGeom>
                <a:grpFill/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10" name="Group 9"/>
              <p:cNvGrpSpPr/>
              <p:nvPr/>
            </p:nvGrpSpPr>
            <p:grpSpPr>
              <a:xfrm>
                <a:off x="4329403" y="4508410"/>
                <a:ext cx="625152" cy="730559"/>
                <a:chOff x="3564293" y="1082351"/>
                <a:chExt cx="625152" cy="730559"/>
              </a:xfrm>
              <a:noFill/>
            </p:grpSpPr>
            <p:sp>
              <p:nvSpPr>
                <p:cNvPr id="11" name="Rectangle 10"/>
                <p:cNvSpPr/>
                <p:nvPr/>
              </p:nvSpPr>
              <p:spPr>
                <a:xfrm>
                  <a:off x="3564294" y="1082351"/>
                  <a:ext cx="625151" cy="363894"/>
                </a:xfrm>
                <a:prstGeom prst="rect">
                  <a:avLst/>
                </a:prstGeom>
                <a:grpFill/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2" name="Rectangle 11"/>
                <p:cNvSpPr/>
                <p:nvPr/>
              </p:nvSpPr>
              <p:spPr>
                <a:xfrm>
                  <a:off x="3564293" y="1449016"/>
                  <a:ext cx="625151" cy="363894"/>
                </a:xfrm>
                <a:prstGeom prst="rect">
                  <a:avLst/>
                </a:prstGeom>
                <a:grpFill/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13" name="Group 12"/>
              <p:cNvGrpSpPr/>
              <p:nvPr/>
            </p:nvGrpSpPr>
            <p:grpSpPr>
              <a:xfrm>
                <a:off x="7092817" y="4519126"/>
                <a:ext cx="625152" cy="730559"/>
                <a:chOff x="3564293" y="1082351"/>
                <a:chExt cx="625152" cy="730559"/>
              </a:xfrm>
              <a:noFill/>
            </p:grpSpPr>
            <p:sp>
              <p:nvSpPr>
                <p:cNvPr id="14" name="Rectangle 13"/>
                <p:cNvSpPr/>
                <p:nvPr/>
              </p:nvSpPr>
              <p:spPr>
                <a:xfrm>
                  <a:off x="3564294" y="1082351"/>
                  <a:ext cx="625151" cy="363894"/>
                </a:xfrm>
                <a:prstGeom prst="rect">
                  <a:avLst/>
                </a:prstGeom>
                <a:grpFill/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5" name="Rectangle 14"/>
                <p:cNvSpPr/>
                <p:nvPr/>
              </p:nvSpPr>
              <p:spPr>
                <a:xfrm>
                  <a:off x="3564293" y="1449016"/>
                  <a:ext cx="625151" cy="363894"/>
                </a:xfrm>
                <a:prstGeom prst="rect">
                  <a:avLst/>
                </a:prstGeom>
                <a:grpFill/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sp>
            <p:nvSpPr>
              <p:cNvPr id="16" name="Rectangle 15"/>
              <p:cNvSpPr/>
              <p:nvPr/>
            </p:nvSpPr>
            <p:spPr>
              <a:xfrm>
                <a:off x="3629608" y="1996751"/>
                <a:ext cx="4739951" cy="3928188"/>
              </a:xfrm>
              <a:prstGeom prst="rect">
                <a:avLst/>
              </a:prstGeom>
              <a:noFill/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9" name="Plus 18"/>
            <p:cNvSpPr/>
            <p:nvPr/>
          </p:nvSpPr>
          <p:spPr>
            <a:xfrm>
              <a:off x="8042988" y="3582956"/>
              <a:ext cx="503853" cy="653142"/>
            </a:xfrm>
            <a:prstGeom prst="mathPlus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8636143" y="2394107"/>
            <a:ext cx="2827174" cy="1928310"/>
            <a:chOff x="3629608" y="1996751"/>
            <a:chExt cx="4739951" cy="3928188"/>
          </a:xfrm>
        </p:grpSpPr>
        <p:grpSp>
          <p:nvGrpSpPr>
            <p:cNvPr id="24" name="Group 23"/>
            <p:cNvGrpSpPr/>
            <p:nvPr/>
          </p:nvGrpSpPr>
          <p:grpSpPr>
            <a:xfrm>
              <a:off x="4329403" y="2491274"/>
              <a:ext cx="625152" cy="730559"/>
              <a:chOff x="3564293" y="1082351"/>
              <a:chExt cx="625152" cy="730559"/>
            </a:xfrm>
            <a:noFill/>
          </p:grpSpPr>
          <p:sp>
            <p:nvSpPr>
              <p:cNvPr id="35" name="Rectangle 34"/>
              <p:cNvSpPr/>
              <p:nvPr/>
            </p:nvSpPr>
            <p:spPr>
              <a:xfrm>
                <a:off x="3564294" y="1082351"/>
                <a:ext cx="625151" cy="363894"/>
              </a:xfrm>
              <a:prstGeom prst="rect">
                <a:avLst/>
              </a:prstGeom>
              <a:grpFill/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3564293" y="1449016"/>
                <a:ext cx="625151" cy="363894"/>
              </a:xfrm>
              <a:prstGeom prst="rect">
                <a:avLst/>
              </a:prstGeom>
              <a:grpFill/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>
              <a:off x="7092817" y="2489888"/>
              <a:ext cx="625152" cy="730559"/>
              <a:chOff x="3564293" y="1082351"/>
              <a:chExt cx="625152" cy="730559"/>
            </a:xfrm>
            <a:noFill/>
          </p:grpSpPr>
          <p:sp>
            <p:nvSpPr>
              <p:cNvPr id="33" name="Rectangle 32"/>
              <p:cNvSpPr/>
              <p:nvPr/>
            </p:nvSpPr>
            <p:spPr>
              <a:xfrm>
                <a:off x="3564294" y="1082351"/>
                <a:ext cx="625151" cy="363894"/>
              </a:xfrm>
              <a:prstGeom prst="rect">
                <a:avLst/>
              </a:prstGeom>
              <a:grpFill/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3564293" y="1449016"/>
                <a:ext cx="625151" cy="363894"/>
              </a:xfrm>
              <a:prstGeom prst="rect">
                <a:avLst/>
              </a:prstGeom>
              <a:grpFill/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4329403" y="4508410"/>
              <a:ext cx="625152" cy="730559"/>
              <a:chOff x="3564293" y="1082351"/>
              <a:chExt cx="625152" cy="730559"/>
            </a:xfrm>
            <a:noFill/>
          </p:grpSpPr>
          <p:sp>
            <p:nvSpPr>
              <p:cNvPr id="31" name="Rectangle 30"/>
              <p:cNvSpPr/>
              <p:nvPr/>
            </p:nvSpPr>
            <p:spPr>
              <a:xfrm>
                <a:off x="3564294" y="1082351"/>
                <a:ext cx="625151" cy="363894"/>
              </a:xfrm>
              <a:prstGeom prst="rect">
                <a:avLst/>
              </a:prstGeom>
              <a:grpFill/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3564293" y="1449016"/>
                <a:ext cx="625151" cy="363894"/>
              </a:xfrm>
              <a:prstGeom prst="rect">
                <a:avLst/>
              </a:prstGeom>
              <a:grpFill/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7092817" y="4519126"/>
              <a:ext cx="625152" cy="730559"/>
              <a:chOff x="3564293" y="1082351"/>
              <a:chExt cx="625152" cy="730559"/>
            </a:xfrm>
            <a:noFill/>
          </p:grpSpPr>
          <p:sp>
            <p:nvSpPr>
              <p:cNvPr id="29" name="Rectangle 28"/>
              <p:cNvSpPr/>
              <p:nvPr/>
            </p:nvSpPr>
            <p:spPr>
              <a:xfrm>
                <a:off x="3564294" y="1082351"/>
                <a:ext cx="625151" cy="363894"/>
              </a:xfrm>
              <a:prstGeom prst="rect">
                <a:avLst/>
              </a:prstGeom>
              <a:grpFill/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3564293" y="1449016"/>
                <a:ext cx="625151" cy="363894"/>
              </a:xfrm>
              <a:prstGeom prst="rect">
                <a:avLst/>
              </a:prstGeom>
              <a:grpFill/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28" name="Rectangle 27"/>
            <p:cNvSpPr/>
            <p:nvPr/>
          </p:nvSpPr>
          <p:spPr>
            <a:xfrm>
              <a:off x="3629608" y="1996751"/>
              <a:ext cx="4739951" cy="3928188"/>
            </a:xfrm>
            <a:prstGeom prst="rect">
              <a:avLst/>
            </a:pr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38" name="Straight Connector 37"/>
          <p:cNvCxnSpPr/>
          <p:nvPr/>
        </p:nvCxnSpPr>
        <p:spPr>
          <a:xfrm flipV="1">
            <a:off x="0" y="2255294"/>
            <a:ext cx="12192000" cy="65314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9888740" y="3131486"/>
            <a:ext cx="389383" cy="363455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Down Arrow 39"/>
          <p:cNvSpPr/>
          <p:nvPr/>
        </p:nvSpPr>
        <p:spPr>
          <a:xfrm rot="13780867">
            <a:off x="9953826" y="3196803"/>
            <a:ext cx="300961" cy="238284"/>
          </a:xfrm>
          <a:prstGeom prst="down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3977" y="2780495"/>
            <a:ext cx="197515" cy="243172"/>
          </a:xfrm>
          <a:prstGeom prst="rect">
            <a:avLst/>
          </a:prstGeom>
        </p:spPr>
      </p:pic>
      <p:grpSp>
        <p:nvGrpSpPr>
          <p:cNvPr id="42" name="Group 41"/>
          <p:cNvGrpSpPr/>
          <p:nvPr/>
        </p:nvGrpSpPr>
        <p:grpSpPr>
          <a:xfrm>
            <a:off x="8636143" y="4775183"/>
            <a:ext cx="2827174" cy="1928310"/>
            <a:chOff x="5859624" y="2037200"/>
            <a:chExt cx="4739951" cy="3928188"/>
          </a:xfrm>
        </p:grpSpPr>
        <p:grpSp>
          <p:nvGrpSpPr>
            <p:cNvPr id="43" name="Group 42"/>
            <p:cNvGrpSpPr/>
            <p:nvPr/>
          </p:nvGrpSpPr>
          <p:grpSpPr>
            <a:xfrm>
              <a:off x="5859624" y="2037200"/>
              <a:ext cx="4739951" cy="3928188"/>
              <a:chOff x="3629608" y="1996751"/>
              <a:chExt cx="4739951" cy="3928188"/>
            </a:xfrm>
          </p:grpSpPr>
          <p:grpSp>
            <p:nvGrpSpPr>
              <p:cNvPr id="45" name="Group 44"/>
              <p:cNvGrpSpPr/>
              <p:nvPr/>
            </p:nvGrpSpPr>
            <p:grpSpPr>
              <a:xfrm>
                <a:off x="4329403" y="2491274"/>
                <a:ext cx="625152" cy="730559"/>
                <a:chOff x="3564293" y="1082351"/>
                <a:chExt cx="625152" cy="730559"/>
              </a:xfrm>
              <a:noFill/>
            </p:grpSpPr>
            <p:sp>
              <p:nvSpPr>
                <p:cNvPr id="56" name="Rectangle 55"/>
                <p:cNvSpPr/>
                <p:nvPr/>
              </p:nvSpPr>
              <p:spPr>
                <a:xfrm>
                  <a:off x="3564294" y="1082351"/>
                  <a:ext cx="625151" cy="363894"/>
                </a:xfrm>
                <a:prstGeom prst="rect">
                  <a:avLst/>
                </a:prstGeom>
                <a:grpFill/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7" name="Rectangle 56"/>
                <p:cNvSpPr/>
                <p:nvPr/>
              </p:nvSpPr>
              <p:spPr>
                <a:xfrm>
                  <a:off x="3564293" y="1449016"/>
                  <a:ext cx="625151" cy="363894"/>
                </a:xfrm>
                <a:prstGeom prst="rect">
                  <a:avLst/>
                </a:prstGeom>
                <a:grpFill/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46" name="Group 45"/>
              <p:cNvGrpSpPr/>
              <p:nvPr/>
            </p:nvGrpSpPr>
            <p:grpSpPr>
              <a:xfrm>
                <a:off x="7092817" y="2489888"/>
                <a:ext cx="625152" cy="730559"/>
                <a:chOff x="3564293" y="1082351"/>
                <a:chExt cx="625152" cy="730559"/>
              </a:xfrm>
              <a:noFill/>
            </p:grpSpPr>
            <p:sp>
              <p:nvSpPr>
                <p:cNvPr id="54" name="Rectangle 53"/>
                <p:cNvSpPr/>
                <p:nvPr/>
              </p:nvSpPr>
              <p:spPr>
                <a:xfrm>
                  <a:off x="3564294" y="1082351"/>
                  <a:ext cx="625151" cy="363894"/>
                </a:xfrm>
                <a:prstGeom prst="rect">
                  <a:avLst/>
                </a:prstGeom>
                <a:grpFill/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5" name="Rectangle 54"/>
                <p:cNvSpPr/>
                <p:nvPr/>
              </p:nvSpPr>
              <p:spPr>
                <a:xfrm>
                  <a:off x="3564293" y="1449016"/>
                  <a:ext cx="625151" cy="363894"/>
                </a:xfrm>
                <a:prstGeom prst="rect">
                  <a:avLst/>
                </a:prstGeom>
                <a:grpFill/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47" name="Group 46"/>
              <p:cNvGrpSpPr/>
              <p:nvPr/>
            </p:nvGrpSpPr>
            <p:grpSpPr>
              <a:xfrm>
                <a:off x="4329403" y="4508410"/>
                <a:ext cx="625152" cy="730559"/>
                <a:chOff x="3564293" y="1082351"/>
                <a:chExt cx="625152" cy="730559"/>
              </a:xfrm>
              <a:noFill/>
            </p:grpSpPr>
            <p:sp>
              <p:nvSpPr>
                <p:cNvPr id="52" name="Rectangle 51"/>
                <p:cNvSpPr/>
                <p:nvPr/>
              </p:nvSpPr>
              <p:spPr>
                <a:xfrm>
                  <a:off x="3564294" y="1082351"/>
                  <a:ext cx="625151" cy="363894"/>
                </a:xfrm>
                <a:prstGeom prst="rect">
                  <a:avLst/>
                </a:prstGeom>
                <a:grpFill/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3" name="Rectangle 52"/>
                <p:cNvSpPr/>
                <p:nvPr/>
              </p:nvSpPr>
              <p:spPr>
                <a:xfrm>
                  <a:off x="3564293" y="1449016"/>
                  <a:ext cx="625151" cy="363894"/>
                </a:xfrm>
                <a:prstGeom prst="rect">
                  <a:avLst/>
                </a:prstGeom>
                <a:grpFill/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48" name="Group 47"/>
              <p:cNvGrpSpPr/>
              <p:nvPr/>
            </p:nvGrpSpPr>
            <p:grpSpPr>
              <a:xfrm>
                <a:off x="7092817" y="4519126"/>
                <a:ext cx="625152" cy="730559"/>
                <a:chOff x="3564293" y="1082351"/>
                <a:chExt cx="625152" cy="730559"/>
              </a:xfrm>
              <a:noFill/>
            </p:grpSpPr>
            <p:sp>
              <p:nvSpPr>
                <p:cNvPr id="50" name="Rectangle 49"/>
                <p:cNvSpPr/>
                <p:nvPr/>
              </p:nvSpPr>
              <p:spPr>
                <a:xfrm>
                  <a:off x="3564294" y="1082351"/>
                  <a:ext cx="625151" cy="363894"/>
                </a:xfrm>
                <a:prstGeom prst="rect">
                  <a:avLst/>
                </a:prstGeom>
                <a:grpFill/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1" name="Rectangle 50"/>
                <p:cNvSpPr/>
                <p:nvPr/>
              </p:nvSpPr>
              <p:spPr>
                <a:xfrm>
                  <a:off x="3564293" y="1449016"/>
                  <a:ext cx="625151" cy="363894"/>
                </a:xfrm>
                <a:prstGeom prst="rect">
                  <a:avLst/>
                </a:prstGeom>
                <a:grpFill/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sp>
            <p:nvSpPr>
              <p:cNvPr id="49" name="Rectangle 48"/>
              <p:cNvSpPr/>
              <p:nvPr/>
            </p:nvSpPr>
            <p:spPr>
              <a:xfrm>
                <a:off x="3629608" y="1996751"/>
                <a:ext cx="4739951" cy="3928188"/>
              </a:xfrm>
              <a:prstGeom prst="rect">
                <a:avLst/>
              </a:prstGeom>
              <a:noFill/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44" name="Plus 43"/>
            <p:cNvSpPr/>
            <p:nvPr/>
          </p:nvSpPr>
          <p:spPr>
            <a:xfrm>
              <a:off x="8042988" y="3582956"/>
              <a:ext cx="503853" cy="653142"/>
            </a:xfrm>
            <a:prstGeom prst="mathPlus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58" name="Straight Connector 57"/>
          <p:cNvCxnSpPr/>
          <p:nvPr/>
        </p:nvCxnSpPr>
        <p:spPr>
          <a:xfrm flipV="1">
            <a:off x="0" y="4450393"/>
            <a:ext cx="12192000" cy="65314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10557144" y="5038725"/>
            <a:ext cx="344093" cy="13988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Rectangle 59"/>
          <p:cNvSpPr/>
          <p:nvPr/>
        </p:nvSpPr>
        <p:spPr>
          <a:xfrm>
            <a:off x="10896118" y="5219700"/>
            <a:ext cx="344093" cy="13754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Rectangle 60"/>
          <p:cNvSpPr/>
          <p:nvPr/>
        </p:nvSpPr>
        <p:spPr>
          <a:xfrm>
            <a:off x="9352271" y="5038725"/>
            <a:ext cx="344093" cy="13988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Rectangle 61"/>
          <p:cNvSpPr/>
          <p:nvPr/>
        </p:nvSpPr>
        <p:spPr>
          <a:xfrm>
            <a:off x="8912494" y="5219700"/>
            <a:ext cx="344093" cy="13754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Rectangle 62"/>
          <p:cNvSpPr/>
          <p:nvPr/>
        </p:nvSpPr>
        <p:spPr>
          <a:xfrm>
            <a:off x="10873842" y="6034859"/>
            <a:ext cx="344093" cy="13734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Rectangle 63"/>
          <p:cNvSpPr/>
          <p:nvPr/>
        </p:nvSpPr>
        <p:spPr>
          <a:xfrm>
            <a:off x="10499192" y="6215834"/>
            <a:ext cx="344093" cy="13734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Rectangle 64"/>
          <p:cNvSpPr/>
          <p:nvPr/>
        </p:nvSpPr>
        <p:spPr>
          <a:xfrm>
            <a:off x="8860134" y="6028777"/>
            <a:ext cx="344093" cy="13870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Rectangle 65"/>
          <p:cNvSpPr/>
          <p:nvPr/>
        </p:nvSpPr>
        <p:spPr>
          <a:xfrm>
            <a:off x="8852710" y="6208769"/>
            <a:ext cx="344093" cy="13734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1446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1135"/>
            <a:ext cx="10515600" cy="54958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dirty="0" smtClean="0">
                <a:solidFill>
                  <a:schemeClr val="bg1"/>
                </a:solidFill>
              </a:rPr>
              <a:t>The most important task is making sure that your eye-movements are quick and accurate and that they land at the intended location as soon as you hear the beep. You may also see an arrow on trials without a circle or a beep. Try your best to maintain fixation on these trials because otherwise they will have to be removed from the dataset.</a:t>
            </a:r>
          </a:p>
          <a:p>
            <a:pPr marL="0" indent="0">
              <a:buNone/>
            </a:pPr>
            <a:endParaRPr lang="en-GB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GB" sz="2000" dirty="0" smtClean="0">
                <a:solidFill>
                  <a:schemeClr val="bg1"/>
                </a:solidFill>
              </a:rPr>
              <a:t>Mixed in with these eye-movement trials will be regular trials where you should just maintain fixation at the centre. We will do some practice trials now and afterwards you can discuss any questions/concerns with the researcher.</a:t>
            </a:r>
          </a:p>
          <a:p>
            <a:pPr marL="0" indent="0">
              <a:buNone/>
            </a:pPr>
            <a:endParaRPr lang="en-GB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GB" sz="2000" dirty="0" smtClean="0">
                <a:solidFill>
                  <a:schemeClr val="bg1"/>
                </a:solidFill>
              </a:rPr>
              <a:t>You may see some other things on the screen that have not been discussed here. They will not impact your responses in any way.</a:t>
            </a:r>
          </a:p>
          <a:p>
            <a:pPr marL="0" indent="0">
              <a:buNone/>
            </a:pPr>
            <a:endParaRPr lang="en-GB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GB" sz="2000" dirty="0" smtClean="0">
                <a:solidFill>
                  <a:schemeClr val="bg1"/>
                </a:solidFill>
              </a:rPr>
              <a:t>Press any key to begin the practice experiment!</a:t>
            </a:r>
            <a:endParaRPr lang="en-GB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6615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1135"/>
            <a:ext cx="10515600" cy="54958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dirty="0" smtClean="0">
                <a:solidFill>
                  <a:schemeClr val="bg1"/>
                </a:solidFill>
              </a:rPr>
              <a:t>You will now practice making eye movements to the correct location as quickly as possible.</a:t>
            </a:r>
          </a:p>
          <a:p>
            <a:pPr marL="0" indent="0">
              <a:buNone/>
            </a:pPr>
            <a:endParaRPr lang="en-GB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GB" sz="2000" dirty="0" smtClean="0">
                <a:solidFill>
                  <a:schemeClr val="bg1"/>
                </a:solidFill>
              </a:rPr>
              <a:t>Please prepare </a:t>
            </a:r>
            <a:r>
              <a:rPr lang="en-GB" sz="2000" dirty="0">
                <a:solidFill>
                  <a:schemeClr val="bg1"/>
                </a:solidFill>
              </a:rPr>
              <a:t>your eye movements </a:t>
            </a:r>
            <a:r>
              <a:rPr lang="en-GB" sz="2000" dirty="0" smtClean="0">
                <a:solidFill>
                  <a:schemeClr val="bg1"/>
                </a:solidFill>
              </a:rPr>
              <a:t>in the direction that the arrow points. At the sound of the beep, </a:t>
            </a:r>
            <a:r>
              <a:rPr lang="en-GB" sz="2000" dirty="0">
                <a:solidFill>
                  <a:schemeClr val="bg1"/>
                </a:solidFill>
              </a:rPr>
              <a:t>perform your eye </a:t>
            </a:r>
            <a:r>
              <a:rPr lang="en-GB" sz="2000" dirty="0" smtClean="0">
                <a:solidFill>
                  <a:schemeClr val="bg1"/>
                </a:solidFill>
              </a:rPr>
              <a:t>movement </a:t>
            </a:r>
            <a:r>
              <a:rPr lang="en-GB" sz="2000" dirty="0">
                <a:solidFill>
                  <a:schemeClr val="bg1"/>
                </a:solidFill>
              </a:rPr>
              <a:t>as </a:t>
            </a:r>
            <a:r>
              <a:rPr lang="en-GB" sz="2000" dirty="0" smtClean="0">
                <a:solidFill>
                  <a:schemeClr val="bg1"/>
                </a:solidFill>
              </a:rPr>
              <a:t>quickly and accurately as possible! We are aiming to keep </a:t>
            </a:r>
            <a:r>
              <a:rPr lang="en-GB" sz="2000" dirty="0" smtClean="0">
                <a:solidFill>
                  <a:schemeClr val="bg1"/>
                </a:solidFill>
              </a:rPr>
              <a:t>this as </a:t>
            </a:r>
            <a:r>
              <a:rPr lang="en-GB" sz="2000" dirty="0" smtClean="0">
                <a:solidFill>
                  <a:schemeClr val="bg1"/>
                </a:solidFill>
              </a:rPr>
              <a:t>accurate and consistent as possible. You will not need to make any response on these trials, just focus on the eye movement.</a:t>
            </a:r>
            <a:endParaRPr lang="en-GB" sz="2000" dirty="0">
              <a:solidFill>
                <a:schemeClr val="bg1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434877" y="3479157"/>
            <a:ext cx="494564" cy="497771"/>
            <a:chOff x="3564293" y="1082351"/>
            <a:chExt cx="625152" cy="730559"/>
          </a:xfrm>
          <a:noFill/>
        </p:grpSpPr>
        <p:sp>
          <p:nvSpPr>
            <p:cNvPr id="16" name="Rectangle 15"/>
            <p:cNvSpPr/>
            <p:nvPr/>
          </p:nvSpPr>
          <p:spPr>
            <a:xfrm>
              <a:off x="3564294" y="1082351"/>
              <a:ext cx="625151" cy="363894"/>
            </a:xfrm>
            <a:prstGeom prst="rect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564293" y="1449016"/>
              <a:ext cx="625151" cy="363894"/>
            </a:xfrm>
            <a:prstGeom prst="rect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6621040" y="3478213"/>
            <a:ext cx="494564" cy="497771"/>
            <a:chOff x="3564293" y="1082351"/>
            <a:chExt cx="625152" cy="730559"/>
          </a:xfrm>
          <a:noFill/>
        </p:grpSpPr>
        <p:sp>
          <p:nvSpPr>
            <p:cNvPr id="14" name="Rectangle 13"/>
            <p:cNvSpPr/>
            <p:nvPr/>
          </p:nvSpPr>
          <p:spPr>
            <a:xfrm>
              <a:off x="3564294" y="1082351"/>
              <a:ext cx="625151" cy="363894"/>
            </a:xfrm>
            <a:prstGeom prst="rect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564293" y="1449016"/>
              <a:ext cx="625151" cy="363894"/>
            </a:xfrm>
            <a:prstGeom prst="rect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434877" y="4853546"/>
            <a:ext cx="494564" cy="497771"/>
            <a:chOff x="3564293" y="1082351"/>
            <a:chExt cx="625152" cy="730559"/>
          </a:xfrm>
          <a:noFill/>
        </p:grpSpPr>
        <p:sp>
          <p:nvSpPr>
            <p:cNvPr id="12" name="Rectangle 11"/>
            <p:cNvSpPr/>
            <p:nvPr/>
          </p:nvSpPr>
          <p:spPr>
            <a:xfrm>
              <a:off x="3564294" y="1082351"/>
              <a:ext cx="625151" cy="363894"/>
            </a:xfrm>
            <a:prstGeom prst="rect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564293" y="1449016"/>
              <a:ext cx="625151" cy="363894"/>
            </a:xfrm>
            <a:prstGeom prst="rect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621040" y="4860847"/>
            <a:ext cx="494564" cy="497771"/>
            <a:chOff x="3564293" y="1082351"/>
            <a:chExt cx="625152" cy="730559"/>
          </a:xfrm>
          <a:noFill/>
        </p:grpSpPr>
        <p:sp>
          <p:nvSpPr>
            <p:cNvPr id="10" name="Rectangle 9"/>
            <p:cNvSpPr/>
            <p:nvPr/>
          </p:nvSpPr>
          <p:spPr>
            <a:xfrm>
              <a:off x="3564294" y="1082351"/>
              <a:ext cx="625151" cy="363894"/>
            </a:xfrm>
            <a:prstGeom prst="rect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564293" y="1449016"/>
              <a:ext cx="625151" cy="363894"/>
            </a:xfrm>
            <a:prstGeom prst="rect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9" name="Rectangle 8"/>
          <p:cNvSpPr/>
          <p:nvPr/>
        </p:nvSpPr>
        <p:spPr>
          <a:xfrm>
            <a:off x="3881262" y="3142211"/>
            <a:ext cx="3749821" cy="2676496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/>
          <p:cNvSpPr/>
          <p:nvPr/>
        </p:nvSpPr>
        <p:spPr>
          <a:xfrm>
            <a:off x="5475771" y="4426474"/>
            <a:ext cx="516458" cy="504476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Down Arrow 18"/>
          <p:cNvSpPr/>
          <p:nvPr/>
        </p:nvSpPr>
        <p:spPr>
          <a:xfrm rot="13780867">
            <a:off x="5547305" y="4529950"/>
            <a:ext cx="417734" cy="316048"/>
          </a:xfrm>
          <a:prstGeom prst="down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6925" y="3975984"/>
            <a:ext cx="274151" cy="337523"/>
          </a:xfrm>
          <a:prstGeom prst="rect">
            <a:avLst/>
          </a:prstGeom>
        </p:spPr>
      </p:pic>
      <p:cxnSp>
        <p:nvCxnSpPr>
          <p:cNvPr id="21" name="Straight Arrow Connector 20"/>
          <p:cNvCxnSpPr>
            <a:stCxn id="18" idx="7"/>
            <a:endCxn id="15" idx="0"/>
          </p:cNvCxnSpPr>
          <p:nvPr/>
        </p:nvCxnSpPr>
        <p:spPr>
          <a:xfrm flipV="1">
            <a:off x="5916595" y="3728043"/>
            <a:ext cx="951727" cy="77231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9515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1316"/>
            <a:ext cx="10515600" cy="66003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dirty="0" smtClean="0">
                <a:solidFill>
                  <a:schemeClr val="bg1"/>
                </a:solidFill>
              </a:rPr>
              <a:t>You will now put both of those skills together and practice them.</a:t>
            </a:r>
          </a:p>
          <a:p>
            <a:pPr marL="0" indent="0">
              <a:buNone/>
            </a:pPr>
            <a:endParaRPr lang="en-GB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GB" sz="20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GB" sz="2000" dirty="0" smtClean="0">
                <a:solidFill>
                  <a:schemeClr val="bg1"/>
                </a:solidFill>
              </a:rPr>
              <a:t>You will now see the circle on some trials, indicating that you should</a:t>
            </a:r>
          </a:p>
          <a:p>
            <a:pPr marL="0" indent="0">
              <a:buNone/>
            </a:pPr>
            <a:r>
              <a:rPr lang="en-GB" sz="2000" dirty="0" smtClean="0">
                <a:solidFill>
                  <a:schemeClr val="bg1"/>
                </a:solidFill>
              </a:rPr>
              <a:t>make an eye movement.</a:t>
            </a:r>
          </a:p>
          <a:p>
            <a:pPr marL="0" indent="0">
              <a:buNone/>
            </a:pPr>
            <a:endParaRPr lang="en-GB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GB" sz="20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GB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GB" sz="2000" dirty="0" smtClean="0">
                <a:solidFill>
                  <a:schemeClr val="bg1"/>
                </a:solidFill>
              </a:rPr>
              <a:t>And no circle on other trials, indicating that you should maintain</a:t>
            </a:r>
          </a:p>
          <a:p>
            <a:pPr marL="0" indent="0">
              <a:buNone/>
            </a:pPr>
            <a:r>
              <a:rPr lang="en-GB" sz="2000" dirty="0" smtClean="0">
                <a:solidFill>
                  <a:schemeClr val="bg1"/>
                </a:solidFill>
              </a:rPr>
              <a:t>fixated at the centre of the screen and ignore the arrow.</a:t>
            </a:r>
          </a:p>
          <a:p>
            <a:pPr marL="0" indent="0">
              <a:buNone/>
            </a:pPr>
            <a:endParaRPr lang="en-GB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GB" sz="20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GB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GB" sz="2000" dirty="0" smtClean="0">
                <a:solidFill>
                  <a:schemeClr val="bg1"/>
                </a:solidFill>
              </a:rPr>
              <a:t>But for both types of trial, you will need to make the same decision</a:t>
            </a:r>
          </a:p>
          <a:p>
            <a:pPr marL="0" indent="0">
              <a:buNone/>
            </a:pPr>
            <a:r>
              <a:rPr lang="en-GB" sz="2000" dirty="0" smtClean="0">
                <a:solidFill>
                  <a:schemeClr val="bg1"/>
                </a:solidFill>
              </a:rPr>
              <a:t>about whether you saw an E or </a:t>
            </a:r>
            <a:r>
              <a:rPr lang="en-GB" sz="2000" dirty="0">
                <a:solidFill>
                  <a:schemeClr val="bg1"/>
                </a:solidFill>
              </a:rPr>
              <a:t>a Ǝ</a:t>
            </a:r>
            <a:endParaRPr lang="en-GB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GB" sz="2000" dirty="0">
              <a:solidFill>
                <a:schemeClr val="bg1"/>
              </a:solidFill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8524837" y="635730"/>
            <a:ext cx="2827174" cy="1928310"/>
            <a:chOff x="3629608" y="1996751"/>
            <a:chExt cx="4739951" cy="3928188"/>
          </a:xfrm>
        </p:grpSpPr>
        <p:grpSp>
          <p:nvGrpSpPr>
            <p:cNvPr id="23" name="Group 22"/>
            <p:cNvGrpSpPr/>
            <p:nvPr/>
          </p:nvGrpSpPr>
          <p:grpSpPr>
            <a:xfrm>
              <a:off x="4329403" y="2491274"/>
              <a:ext cx="625152" cy="730559"/>
              <a:chOff x="3564293" y="1082351"/>
              <a:chExt cx="625152" cy="730559"/>
            </a:xfrm>
            <a:noFill/>
          </p:grpSpPr>
          <p:sp>
            <p:nvSpPr>
              <p:cNvPr id="34" name="Rectangle 33"/>
              <p:cNvSpPr/>
              <p:nvPr/>
            </p:nvSpPr>
            <p:spPr>
              <a:xfrm>
                <a:off x="3564294" y="1082351"/>
                <a:ext cx="625151" cy="363894"/>
              </a:xfrm>
              <a:prstGeom prst="rect">
                <a:avLst/>
              </a:prstGeom>
              <a:grpFill/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3564293" y="1449016"/>
                <a:ext cx="625151" cy="363894"/>
              </a:xfrm>
              <a:prstGeom prst="rect">
                <a:avLst/>
              </a:prstGeom>
              <a:grpFill/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7092817" y="2489888"/>
              <a:ext cx="625152" cy="730559"/>
              <a:chOff x="3564293" y="1082351"/>
              <a:chExt cx="625152" cy="730559"/>
            </a:xfrm>
            <a:noFill/>
          </p:grpSpPr>
          <p:sp>
            <p:nvSpPr>
              <p:cNvPr id="32" name="Rectangle 31"/>
              <p:cNvSpPr/>
              <p:nvPr/>
            </p:nvSpPr>
            <p:spPr>
              <a:xfrm>
                <a:off x="3564294" y="1082351"/>
                <a:ext cx="625151" cy="363894"/>
              </a:xfrm>
              <a:prstGeom prst="rect">
                <a:avLst/>
              </a:prstGeom>
              <a:grpFill/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3564293" y="1449016"/>
                <a:ext cx="625151" cy="363894"/>
              </a:xfrm>
              <a:prstGeom prst="rect">
                <a:avLst/>
              </a:prstGeom>
              <a:grpFill/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>
              <a:off x="4329403" y="4508410"/>
              <a:ext cx="625152" cy="730559"/>
              <a:chOff x="3564293" y="1082351"/>
              <a:chExt cx="625152" cy="730559"/>
            </a:xfrm>
            <a:noFill/>
          </p:grpSpPr>
          <p:sp>
            <p:nvSpPr>
              <p:cNvPr id="30" name="Rectangle 29"/>
              <p:cNvSpPr/>
              <p:nvPr/>
            </p:nvSpPr>
            <p:spPr>
              <a:xfrm>
                <a:off x="3564294" y="1082351"/>
                <a:ext cx="625151" cy="363894"/>
              </a:xfrm>
              <a:prstGeom prst="rect">
                <a:avLst/>
              </a:prstGeom>
              <a:grpFill/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3564293" y="1449016"/>
                <a:ext cx="625151" cy="363894"/>
              </a:xfrm>
              <a:prstGeom prst="rect">
                <a:avLst/>
              </a:prstGeom>
              <a:grpFill/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7092817" y="4519126"/>
              <a:ext cx="625152" cy="730559"/>
              <a:chOff x="3564293" y="1082351"/>
              <a:chExt cx="625152" cy="730559"/>
            </a:xfrm>
            <a:noFill/>
          </p:grpSpPr>
          <p:sp>
            <p:nvSpPr>
              <p:cNvPr id="28" name="Rectangle 27"/>
              <p:cNvSpPr/>
              <p:nvPr/>
            </p:nvSpPr>
            <p:spPr>
              <a:xfrm>
                <a:off x="3564294" y="1082351"/>
                <a:ext cx="625151" cy="363894"/>
              </a:xfrm>
              <a:prstGeom prst="rect">
                <a:avLst/>
              </a:prstGeom>
              <a:grpFill/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3564293" y="1449016"/>
                <a:ext cx="625151" cy="363894"/>
              </a:xfrm>
              <a:prstGeom prst="rect">
                <a:avLst/>
              </a:prstGeom>
              <a:grpFill/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27" name="Rectangle 26"/>
            <p:cNvSpPr/>
            <p:nvPr/>
          </p:nvSpPr>
          <p:spPr>
            <a:xfrm>
              <a:off x="3629608" y="1996751"/>
              <a:ext cx="4739951" cy="3928188"/>
            </a:xfrm>
            <a:prstGeom prst="rect">
              <a:avLst/>
            </a:pr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36" name="Oval 35"/>
          <p:cNvSpPr/>
          <p:nvPr/>
        </p:nvSpPr>
        <p:spPr>
          <a:xfrm>
            <a:off x="9756970" y="1455287"/>
            <a:ext cx="389383" cy="363455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Down Arrow 36"/>
          <p:cNvSpPr/>
          <p:nvPr/>
        </p:nvSpPr>
        <p:spPr>
          <a:xfrm rot="13780867">
            <a:off x="9835177" y="1526332"/>
            <a:ext cx="300961" cy="238284"/>
          </a:xfrm>
          <a:prstGeom prst="down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4303" y="1143635"/>
            <a:ext cx="197515" cy="243172"/>
          </a:xfrm>
          <a:prstGeom prst="rect">
            <a:avLst/>
          </a:prstGeom>
        </p:spPr>
      </p:pic>
      <p:cxnSp>
        <p:nvCxnSpPr>
          <p:cNvPr id="4" name="Straight Arrow Connector 3"/>
          <p:cNvCxnSpPr>
            <a:stCxn id="36" idx="7"/>
            <a:endCxn id="33" idx="0"/>
          </p:cNvCxnSpPr>
          <p:nvPr/>
        </p:nvCxnSpPr>
        <p:spPr>
          <a:xfrm flipV="1">
            <a:off x="10089329" y="1057798"/>
            <a:ext cx="687599" cy="450716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/>
          <p:cNvGrpSpPr/>
          <p:nvPr/>
        </p:nvGrpSpPr>
        <p:grpSpPr>
          <a:xfrm>
            <a:off x="8524837" y="2701000"/>
            <a:ext cx="2827174" cy="1928310"/>
            <a:chOff x="3629608" y="1996751"/>
            <a:chExt cx="4739951" cy="3928188"/>
          </a:xfrm>
        </p:grpSpPr>
        <p:grpSp>
          <p:nvGrpSpPr>
            <p:cNvPr id="45" name="Group 44"/>
            <p:cNvGrpSpPr/>
            <p:nvPr/>
          </p:nvGrpSpPr>
          <p:grpSpPr>
            <a:xfrm>
              <a:off x="4329403" y="2491274"/>
              <a:ext cx="625152" cy="730559"/>
              <a:chOff x="3564293" y="1082351"/>
              <a:chExt cx="625152" cy="730559"/>
            </a:xfrm>
            <a:noFill/>
          </p:grpSpPr>
          <p:sp>
            <p:nvSpPr>
              <p:cNvPr id="56" name="Rectangle 55"/>
              <p:cNvSpPr/>
              <p:nvPr/>
            </p:nvSpPr>
            <p:spPr>
              <a:xfrm>
                <a:off x="3564294" y="1082351"/>
                <a:ext cx="625151" cy="363894"/>
              </a:xfrm>
              <a:prstGeom prst="rect">
                <a:avLst/>
              </a:prstGeom>
              <a:grpFill/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3564293" y="1449016"/>
                <a:ext cx="625151" cy="363894"/>
              </a:xfrm>
              <a:prstGeom prst="rect">
                <a:avLst/>
              </a:prstGeom>
              <a:grpFill/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46" name="Group 45"/>
            <p:cNvGrpSpPr/>
            <p:nvPr/>
          </p:nvGrpSpPr>
          <p:grpSpPr>
            <a:xfrm>
              <a:off x="7092817" y="2489888"/>
              <a:ext cx="625152" cy="730559"/>
              <a:chOff x="3564293" y="1082351"/>
              <a:chExt cx="625152" cy="730559"/>
            </a:xfrm>
            <a:noFill/>
          </p:grpSpPr>
          <p:sp>
            <p:nvSpPr>
              <p:cNvPr id="54" name="Rectangle 53"/>
              <p:cNvSpPr/>
              <p:nvPr/>
            </p:nvSpPr>
            <p:spPr>
              <a:xfrm>
                <a:off x="3564294" y="1082351"/>
                <a:ext cx="625151" cy="363894"/>
              </a:xfrm>
              <a:prstGeom prst="rect">
                <a:avLst/>
              </a:prstGeom>
              <a:grpFill/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3564293" y="1449016"/>
                <a:ext cx="625151" cy="363894"/>
              </a:xfrm>
              <a:prstGeom prst="rect">
                <a:avLst/>
              </a:prstGeom>
              <a:grpFill/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47" name="Group 46"/>
            <p:cNvGrpSpPr/>
            <p:nvPr/>
          </p:nvGrpSpPr>
          <p:grpSpPr>
            <a:xfrm>
              <a:off x="4329403" y="4508410"/>
              <a:ext cx="625152" cy="730559"/>
              <a:chOff x="3564293" y="1082351"/>
              <a:chExt cx="625152" cy="730559"/>
            </a:xfrm>
            <a:noFill/>
          </p:grpSpPr>
          <p:sp>
            <p:nvSpPr>
              <p:cNvPr id="52" name="Rectangle 51"/>
              <p:cNvSpPr/>
              <p:nvPr/>
            </p:nvSpPr>
            <p:spPr>
              <a:xfrm>
                <a:off x="3564294" y="1082351"/>
                <a:ext cx="625151" cy="363894"/>
              </a:xfrm>
              <a:prstGeom prst="rect">
                <a:avLst/>
              </a:prstGeom>
              <a:grpFill/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3564293" y="1449016"/>
                <a:ext cx="625151" cy="363894"/>
              </a:xfrm>
              <a:prstGeom prst="rect">
                <a:avLst/>
              </a:prstGeom>
              <a:grpFill/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48" name="Group 47"/>
            <p:cNvGrpSpPr/>
            <p:nvPr/>
          </p:nvGrpSpPr>
          <p:grpSpPr>
            <a:xfrm>
              <a:off x="7092817" y="4519126"/>
              <a:ext cx="625152" cy="730559"/>
              <a:chOff x="3564293" y="1082351"/>
              <a:chExt cx="625152" cy="730559"/>
            </a:xfrm>
            <a:noFill/>
          </p:grpSpPr>
          <p:sp>
            <p:nvSpPr>
              <p:cNvPr id="50" name="Rectangle 49"/>
              <p:cNvSpPr/>
              <p:nvPr/>
            </p:nvSpPr>
            <p:spPr>
              <a:xfrm>
                <a:off x="3564294" y="1082351"/>
                <a:ext cx="625151" cy="363894"/>
              </a:xfrm>
              <a:prstGeom prst="rect">
                <a:avLst/>
              </a:prstGeom>
              <a:grpFill/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3564293" y="1449016"/>
                <a:ext cx="625151" cy="363894"/>
              </a:xfrm>
              <a:prstGeom prst="rect">
                <a:avLst/>
              </a:prstGeom>
              <a:grpFill/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49" name="Rectangle 48"/>
            <p:cNvSpPr/>
            <p:nvPr/>
          </p:nvSpPr>
          <p:spPr>
            <a:xfrm>
              <a:off x="3629608" y="1996751"/>
              <a:ext cx="4739951" cy="3928188"/>
            </a:xfrm>
            <a:prstGeom prst="rect">
              <a:avLst/>
            </a:pr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74" name="Rectangle 73"/>
          <p:cNvSpPr/>
          <p:nvPr/>
        </p:nvSpPr>
        <p:spPr>
          <a:xfrm>
            <a:off x="10557144" y="5038725"/>
            <a:ext cx="344093" cy="13988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5" name="Rectangle 74"/>
          <p:cNvSpPr/>
          <p:nvPr/>
        </p:nvSpPr>
        <p:spPr>
          <a:xfrm>
            <a:off x="10896118" y="5219700"/>
            <a:ext cx="344093" cy="13754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Rectangle 75"/>
          <p:cNvSpPr/>
          <p:nvPr/>
        </p:nvSpPr>
        <p:spPr>
          <a:xfrm>
            <a:off x="9352271" y="5038725"/>
            <a:ext cx="344093" cy="13988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7" name="Rectangle 76"/>
          <p:cNvSpPr/>
          <p:nvPr/>
        </p:nvSpPr>
        <p:spPr>
          <a:xfrm>
            <a:off x="8912494" y="5219700"/>
            <a:ext cx="344093" cy="13754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Rectangle 77"/>
          <p:cNvSpPr/>
          <p:nvPr/>
        </p:nvSpPr>
        <p:spPr>
          <a:xfrm>
            <a:off x="10873842" y="6034859"/>
            <a:ext cx="344093" cy="13734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9" name="Rectangle 78"/>
          <p:cNvSpPr/>
          <p:nvPr/>
        </p:nvSpPr>
        <p:spPr>
          <a:xfrm>
            <a:off x="10499192" y="6215834"/>
            <a:ext cx="344093" cy="13734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Rectangle 79"/>
          <p:cNvSpPr/>
          <p:nvPr/>
        </p:nvSpPr>
        <p:spPr>
          <a:xfrm>
            <a:off x="8860134" y="6028777"/>
            <a:ext cx="344093" cy="13870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Rectangle 80"/>
          <p:cNvSpPr/>
          <p:nvPr/>
        </p:nvSpPr>
        <p:spPr>
          <a:xfrm>
            <a:off x="8852710" y="6208769"/>
            <a:ext cx="344093" cy="13734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3" name="Picture 8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3734" y="4755352"/>
            <a:ext cx="2991911" cy="2102648"/>
          </a:xfrm>
          <a:prstGeom prst="rect">
            <a:avLst/>
          </a:prstGeom>
        </p:spPr>
      </p:pic>
      <p:sp>
        <p:nvSpPr>
          <p:cNvPr id="87" name="Down Arrow 86"/>
          <p:cNvSpPr/>
          <p:nvPr/>
        </p:nvSpPr>
        <p:spPr>
          <a:xfrm rot="13780867">
            <a:off x="9835175" y="3514151"/>
            <a:ext cx="300961" cy="238284"/>
          </a:xfrm>
          <a:prstGeom prst="down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1220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525</Words>
  <Application>Microsoft Office PowerPoint</Application>
  <PresentationFormat>Widescreen</PresentationFormat>
  <Paragraphs>50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Welcome to the experiment!</vt:lpstr>
      <vt:lpstr>PowerPoint Presentation</vt:lpstr>
      <vt:lpstr>PowerPoint Presentation</vt:lpstr>
      <vt:lpstr>PowerPoint Presentation</vt:lpstr>
      <vt:lpstr>PowerPoint Presentation</vt:lpstr>
    </vt:vector>
  </TitlesOfParts>
  <Company>Leibniz-Rechenzentrum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ru64gis</dc:creator>
  <cp:lastModifiedBy>ru64gis</cp:lastModifiedBy>
  <cp:revision>6</cp:revision>
  <dcterms:created xsi:type="dcterms:W3CDTF">2022-03-21T13:46:18Z</dcterms:created>
  <dcterms:modified xsi:type="dcterms:W3CDTF">2022-04-20T14:31:59Z</dcterms:modified>
</cp:coreProperties>
</file>