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theme/themeOverride7.xml" ContentType="application/vnd.openxmlformats-officedocument.themeOverride+xml"/>
  <Override PartName="/ppt/notesSlides/notesSlide8.xml" ContentType="application/vnd.openxmlformats-officedocument.presentationml.notesSlide+xml"/>
  <Override PartName="/ppt/theme/themeOverride8.xml" ContentType="application/vnd.openxmlformats-officedocument.themeOverride+xml"/>
  <Override PartName="/ppt/notesSlides/notesSlide9.xml" ContentType="application/vnd.openxmlformats-officedocument.presentationml.notesSlide+xml"/>
  <Override PartName="/ppt/theme/themeOverride9.xml" ContentType="application/vnd.openxmlformats-officedocument.themeOverride+xml"/>
  <Override PartName="/ppt/notesSlides/notesSlide10.xml" ContentType="application/vnd.openxmlformats-officedocument.presentationml.notesSlide+xml"/>
  <Override PartName="/ppt/theme/themeOverride10.xml" ContentType="application/vnd.openxmlformats-officedocument.themeOverr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8" r:id="rId3"/>
    <p:sldId id="264" r:id="rId4"/>
    <p:sldId id="259" r:id="rId5"/>
    <p:sldId id="260" r:id="rId6"/>
    <p:sldId id="261" r:id="rId7"/>
    <p:sldId id="262" r:id="rId8"/>
    <p:sldId id="265" r:id="rId9"/>
    <p:sldId id="266" r:id="rId10"/>
    <p:sldId id="267" r:id="rId11"/>
    <p:sldId id="268" r:id="rId12"/>
    <p:sldId id="257" r:id="rId13"/>
    <p:sldId id="269"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u Castells" initials="PC" lastIdx="2" clrIdx="0">
    <p:extLst>
      <p:ext uri="{19B8F6BF-5375-455C-9EA6-DF929625EA0E}">
        <p15:presenceInfo xmlns:p15="http://schemas.microsoft.com/office/powerpoint/2012/main" userId="0949bb19063539a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4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968" autoAdjust="0"/>
  </p:normalViewPr>
  <p:slideViewPr>
    <p:cSldViewPr snapToGrid="0">
      <p:cViewPr varScale="1">
        <p:scale>
          <a:sx n="88" d="100"/>
          <a:sy n="88" d="100"/>
        </p:scale>
        <p:origin x="1470" y="78"/>
      </p:cViewPr>
      <p:guideLst/>
    </p:cSldViewPr>
  </p:slideViewPr>
  <p:notesTextViewPr>
    <p:cViewPr>
      <p:scale>
        <a:sx n="1" d="1"/>
        <a:sy n="1" d="1"/>
      </p:scale>
      <p:origin x="0" y="0"/>
    </p:cViewPr>
  </p:notesTextViewPr>
  <p:notesViewPr>
    <p:cSldViewPr snapToGrid="0">
      <p:cViewPr varScale="1">
        <p:scale>
          <a:sx n="87" d="100"/>
          <a:sy n="87" d="100"/>
        </p:scale>
        <p:origin x="2988"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53C4F7-53F6-4B1B-8EB6-47EADB76C532}" type="datetimeFigureOut">
              <a:rPr lang="es-ES" smtClean="0"/>
              <a:t>06/02/2020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3ADA00-5B67-4B9C-89ED-1E9D7FAFE259}" type="slidenum">
              <a:rPr lang="es-ES" smtClean="0"/>
              <a:t>‹Nº›</a:t>
            </a:fld>
            <a:endParaRPr lang="es-ES"/>
          </a:p>
        </p:txBody>
      </p:sp>
    </p:spTree>
    <p:extLst>
      <p:ext uri="{BB962C8B-B14F-4D97-AF65-F5344CB8AC3E}">
        <p14:creationId xmlns:p14="http://schemas.microsoft.com/office/powerpoint/2010/main" val="3165049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Presentation layer</a:t>
            </a:r>
          </a:p>
          <a:p>
            <a:pPr fontAlgn="base"/>
            <a:r>
              <a:rPr lang="en-US" sz="1200" b="0" i="0" kern="1200" dirty="0">
                <a:solidFill>
                  <a:schemeClr val="tx1"/>
                </a:solidFill>
                <a:effectLst/>
                <a:latin typeface="+mn-lt"/>
                <a:ea typeface="+mn-ea"/>
                <a:cs typeface="+mn-cs"/>
              </a:rPr>
              <a:t>Let’s start analyzing our system break-down from the presentation layer. This is the place where all our Angular components live. The only responsibilities of this layer are to </a:t>
            </a:r>
            <a:r>
              <a:rPr lang="en-US" sz="1200" b="1" i="0" kern="1200" dirty="0">
                <a:solidFill>
                  <a:schemeClr val="tx1"/>
                </a:solidFill>
                <a:effectLst/>
                <a:latin typeface="+mn-lt"/>
                <a:ea typeface="+mn-ea"/>
                <a:cs typeface="+mn-cs"/>
              </a:rPr>
              <a:t>present</a:t>
            </a:r>
            <a:r>
              <a:rPr lang="en-US" sz="1200" b="0" i="0" kern="1200" dirty="0">
                <a:solidFill>
                  <a:schemeClr val="tx1"/>
                </a:solidFill>
                <a:effectLst/>
                <a:latin typeface="+mn-lt"/>
                <a:ea typeface="+mn-ea"/>
                <a:cs typeface="+mn-cs"/>
              </a:rPr>
              <a:t> and to </a:t>
            </a:r>
            <a:r>
              <a:rPr lang="en-US" sz="1200" b="1" i="0" kern="1200" dirty="0">
                <a:solidFill>
                  <a:schemeClr val="tx1"/>
                </a:solidFill>
                <a:effectLst/>
                <a:latin typeface="+mn-lt"/>
                <a:ea typeface="+mn-ea"/>
                <a:cs typeface="+mn-cs"/>
              </a:rPr>
              <a:t>delegate</a:t>
            </a:r>
            <a:r>
              <a:rPr lang="en-US" sz="1200" b="0" i="0" kern="1200" dirty="0">
                <a:solidFill>
                  <a:schemeClr val="tx1"/>
                </a:solidFill>
                <a:effectLst/>
                <a:latin typeface="+mn-lt"/>
                <a:ea typeface="+mn-ea"/>
                <a:cs typeface="+mn-cs"/>
              </a:rPr>
              <a:t>. In other words, it presents the UI and delegates user’s actions to the core layer, through the abstraction layer. It knows </a:t>
            </a:r>
            <a:r>
              <a:rPr lang="en-US" sz="1200" b="1" i="0" kern="1200" dirty="0">
                <a:solidFill>
                  <a:schemeClr val="tx1"/>
                </a:solidFill>
                <a:effectLst/>
                <a:latin typeface="+mn-lt"/>
                <a:ea typeface="+mn-ea"/>
                <a:cs typeface="+mn-cs"/>
              </a:rPr>
              <a:t>what</a:t>
            </a:r>
            <a:r>
              <a:rPr lang="en-US" sz="1200" b="0" i="0" kern="1200" dirty="0">
                <a:solidFill>
                  <a:schemeClr val="tx1"/>
                </a:solidFill>
                <a:effectLst/>
                <a:latin typeface="+mn-lt"/>
                <a:ea typeface="+mn-ea"/>
                <a:cs typeface="+mn-cs"/>
              </a:rPr>
              <a:t> to display and </a:t>
            </a:r>
            <a:r>
              <a:rPr lang="en-US" sz="1200" b="1" i="0" kern="1200" dirty="0">
                <a:solidFill>
                  <a:schemeClr val="tx1"/>
                </a:solidFill>
                <a:effectLst/>
                <a:latin typeface="+mn-lt"/>
                <a:ea typeface="+mn-ea"/>
                <a:cs typeface="+mn-cs"/>
              </a:rPr>
              <a:t>what</a:t>
            </a:r>
            <a:r>
              <a:rPr lang="en-US" sz="1200" b="0" i="0" kern="1200" dirty="0">
                <a:solidFill>
                  <a:schemeClr val="tx1"/>
                </a:solidFill>
                <a:effectLst/>
                <a:latin typeface="+mn-lt"/>
                <a:ea typeface="+mn-ea"/>
                <a:cs typeface="+mn-cs"/>
              </a:rPr>
              <a:t> to do, but it does not know </a:t>
            </a:r>
            <a:r>
              <a:rPr lang="en-US" sz="1200" b="1" i="0" kern="1200" dirty="0">
                <a:solidFill>
                  <a:schemeClr val="tx1"/>
                </a:solidFill>
                <a:effectLst/>
                <a:latin typeface="+mn-lt"/>
                <a:ea typeface="+mn-ea"/>
                <a:cs typeface="+mn-cs"/>
              </a:rPr>
              <a:t>how</a:t>
            </a:r>
            <a:r>
              <a:rPr lang="en-US" sz="1200" b="0" i="0" kern="1200" dirty="0">
                <a:solidFill>
                  <a:schemeClr val="tx1"/>
                </a:solidFill>
                <a:effectLst/>
                <a:latin typeface="+mn-lt"/>
                <a:ea typeface="+mn-ea"/>
                <a:cs typeface="+mn-cs"/>
              </a:rPr>
              <a:t> the user’s interactions should be handled.</a:t>
            </a:r>
          </a:p>
          <a:p>
            <a:endParaRPr lang="es-ES" dirty="0"/>
          </a:p>
          <a:p>
            <a:pPr fontAlgn="base"/>
            <a:r>
              <a:rPr lang="en-US" sz="1200" b="1" i="0" kern="1200" dirty="0">
                <a:solidFill>
                  <a:schemeClr val="tx1"/>
                </a:solidFill>
                <a:effectLst/>
                <a:latin typeface="+mn-lt"/>
                <a:ea typeface="+mn-ea"/>
                <a:cs typeface="+mn-cs"/>
              </a:rPr>
              <a:t>Abstraction layer</a:t>
            </a:r>
          </a:p>
          <a:p>
            <a:pPr fontAlgn="base"/>
            <a:r>
              <a:rPr lang="en-US" sz="1200" b="0" i="0" kern="1200" dirty="0">
                <a:solidFill>
                  <a:schemeClr val="tx1"/>
                </a:solidFill>
                <a:effectLst/>
                <a:latin typeface="+mn-lt"/>
                <a:ea typeface="+mn-ea"/>
                <a:cs typeface="+mn-cs"/>
              </a:rPr>
              <a:t>The abstraction layer decouples the presentation layer from the core layer and also has it’s very own defined responsibilities. This layer exposes the </a:t>
            </a:r>
            <a:r>
              <a:rPr lang="en-US" sz="1200" b="1" i="0" kern="1200" dirty="0">
                <a:solidFill>
                  <a:schemeClr val="tx1"/>
                </a:solidFill>
                <a:effectLst/>
                <a:latin typeface="+mn-lt"/>
                <a:ea typeface="+mn-ea"/>
                <a:cs typeface="+mn-cs"/>
              </a:rPr>
              <a:t>streams of state</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interface</a:t>
            </a:r>
            <a:r>
              <a:rPr lang="en-US" sz="1200" b="0" i="0" kern="1200" dirty="0">
                <a:solidFill>
                  <a:schemeClr val="tx1"/>
                </a:solidFill>
                <a:effectLst/>
                <a:latin typeface="+mn-lt"/>
                <a:ea typeface="+mn-ea"/>
                <a:cs typeface="+mn-cs"/>
              </a:rPr>
              <a:t> for the components in the presentation layer, playing the role of the </a:t>
            </a:r>
            <a:r>
              <a:rPr lang="en-US" sz="1200" b="1" i="0" kern="1200" dirty="0">
                <a:solidFill>
                  <a:schemeClr val="tx1"/>
                </a:solidFill>
                <a:effectLst/>
                <a:latin typeface="+mn-lt"/>
                <a:ea typeface="+mn-ea"/>
                <a:cs typeface="+mn-cs"/>
              </a:rPr>
              <a:t>facade</a:t>
            </a:r>
            <a:r>
              <a:rPr lang="en-US" sz="1200" b="0" i="0" kern="1200" dirty="0">
                <a:solidFill>
                  <a:schemeClr val="tx1"/>
                </a:solidFill>
                <a:effectLst/>
                <a:latin typeface="+mn-lt"/>
                <a:ea typeface="+mn-ea"/>
                <a:cs typeface="+mn-cs"/>
              </a:rPr>
              <a:t>. This kind of facade </a:t>
            </a:r>
            <a:r>
              <a:rPr lang="en-US" sz="1200" b="0" i="1" kern="1200" dirty="0">
                <a:solidFill>
                  <a:schemeClr val="tx1"/>
                </a:solidFill>
                <a:effectLst/>
                <a:latin typeface="+mn-lt"/>
                <a:ea typeface="+mn-ea"/>
                <a:cs typeface="+mn-cs"/>
              </a:rPr>
              <a:t>sandboxes</a:t>
            </a:r>
            <a:r>
              <a:rPr lang="en-US" sz="1200" b="0" i="0" kern="1200" dirty="0">
                <a:solidFill>
                  <a:schemeClr val="tx1"/>
                </a:solidFill>
                <a:effectLst/>
                <a:latin typeface="+mn-lt"/>
                <a:ea typeface="+mn-ea"/>
                <a:cs typeface="+mn-cs"/>
              </a:rPr>
              <a:t> what components can see and do in the system. We can implement facades by simply using Angular class providers.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expose methods for the components in which we:</a:t>
            </a:r>
          </a:p>
          <a:p>
            <a:pPr lvl="1" fontAlgn="base"/>
            <a:r>
              <a:rPr lang="en-US" sz="1200" b="0" i="0" kern="1200" dirty="0">
                <a:solidFill>
                  <a:schemeClr val="tx1"/>
                </a:solidFill>
                <a:effectLst/>
                <a:latin typeface="+mn-lt"/>
                <a:ea typeface="+mn-ea"/>
                <a:cs typeface="+mn-cs"/>
              </a:rPr>
              <a:t>delegate logic execution to the core layer,</a:t>
            </a:r>
          </a:p>
          <a:p>
            <a:pPr lvl="1" fontAlgn="base"/>
            <a:r>
              <a:rPr lang="en-US" sz="1200" b="0" i="0" kern="1200" dirty="0">
                <a:solidFill>
                  <a:schemeClr val="tx1"/>
                </a:solidFill>
                <a:effectLst/>
                <a:latin typeface="+mn-lt"/>
                <a:ea typeface="+mn-ea"/>
                <a:cs typeface="+mn-cs"/>
              </a:rPr>
              <a:t>decide about data synchronization strategy (optimistic vs. pessimistic),</a:t>
            </a:r>
          </a:p>
          <a:p>
            <a:pPr fontAlgn="base"/>
            <a:r>
              <a:rPr lang="en-US" sz="1200" b="0" i="0" kern="1200" dirty="0">
                <a:solidFill>
                  <a:schemeClr val="tx1"/>
                </a:solidFill>
                <a:effectLst/>
                <a:latin typeface="+mn-lt"/>
                <a:ea typeface="+mn-ea"/>
                <a:cs typeface="+mn-cs"/>
              </a:rPr>
              <a:t>expose streams of state for the components:</a:t>
            </a:r>
          </a:p>
          <a:p>
            <a:pPr lvl="1" fontAlgn="base"/>
            <a:r>
              <a:rPr lang="en-US" sz="1200" b="0" i="0" kern="1200" dirty="0">
                <a:solidFill>
                  <a:schemeClr val="tx1"/>
                </a:solidFill>
                <a:effectLst/>
                <a:latin typeface="+mn-lt"/>
                <a:ea typeface="+mn-ea"/>
                <a:cs typeface="+mn-cs"/>
              </a:rPr>
              <a:t>pick one or more streams of UI state (and combine them if necessary),</a:t>
            </a:r>
          </a:p>
          <a:p>
            <a:pPr lvl="1" fontAlgn="base"/>
            <a:r>
              <a:rPr lang="en-US" sz="1200" b="0" i="0" kern="1200" dirty="0">
                <a:solidFill>
                  <a:schemeClr val="tx1"/>
                </a:solidFill>
                <a:effectLst/>
                <a:latin typeface="+mn-lt"/>
                <a:ea typeface="+mn-ea"/>
                <a:cs typeface="+mn-cs"/>
              </a:rPr>
              <a:t>cache data from external API.</a:t>
            </a:r>
          </a:p>
          <a:p>
            <a:pPr fontAlgn="base"/>
            <a:endParaRPr lang="en-US" sz="1200" b="0" i="0" kern="1200" dirty="0">
              <a:solidFill>
                <a:schemeClr val="tx1"/>
              </a:solidFill>
              <a:effectLst/>
              <a:latin typeface="+mn-lt"/>
              <a:ea typeface="+mn-ea"/>
              <a:cs typeface="+mn-cs"/>
            </a:endParaRPr>
          </a:p>
          <a:p>
            <a:endParaRPr lang="es-ES" dirty="0"/>
          </a:p>
          <a:p>
            <a:pPr fontAlgn="base"/>
            <a:r>
              <a:rPr lang="en-US" sz="1200" b="1" i="0" kern="1200" dirty="0">
                <a:solidFill>
                  <a:schemeClr val="tx1"/>
                </a:solidFill>
                <a:effectLst/>
                <a:latin typeface="+mn-lt"/>
                <a:ea typeface="+mn-ea"/>
                <a:cs typeface="+mn-cs"/>
              </a:rPr>
              <a:t>Core layer</a:t>
            </a:r>
          </a:p>
          <a:p>
            <a:pPr fontAlgn="base"/>
            <a:r>
              <a:rPr lang="en-US" sz="1200" b="0" i="0" kern="1200" dirty="0">
                <a:solidFill>
                  <a:schemeClr val="tx1"/>
                </a:solidFill>
                <a:effectLst/>
                <a:latin typeface="+mn-lt"/>
                <a:ea typeface="+mn-ea"/>
                <a:cs typeface="+mn-cs"/>
              </a:rPr>
              <a:t>The last layer is the core layer. Here is where core application logic is implemented. All </a:t>
            </a:r>
            <a:r>
              <a:rPr lang="en-US" sz="1200" b="1" i="0" kern="1200" dirty="0">
                <a:solidFill>
                  <a:schemeClr val="tx1"/>
                </a:solidFill>
                <a:effectLst/>
                <a:latin typeface="+mn-lt"/>
                <a:ea typeface="+mn-ea"/>
                <a:cs typeface="+mn-cs"/>
              </a:rPr>
              <a:t>data manipulation</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outside world communication</a:t>
            </a:r>
            <a:r>
              <a:rPr lang="en-US" sz="1200" b="0" i="0" kern="1200" dirty="0">
                <a:solidFill>
                  <a:schemeClr val="tx1"/>
                </a:solidFill>
                <a:effectLst/>
                <a:latin typeface="+mn-lt"/>
                <a:ea typeface="+mn-ea"/>
                <a:cs typeface="+mn-cs"/>
              </a:rPr>
              <a:t> happen here. If for state management, we were using a solution like </a:t>
            </a:r>
            <a:r>
              <a:rPr lang="en-US" sz="1200" b="0" i="0" kern="1200" dirty="0" err="1">
                <a:solidFill>
                  <a:schemeClr val="tx1"/>
                </a:solidFill>
                <a:effectLst/>
                <a:latin typeface="+mn-lt"/>
                <a:ea typeface="+mn-ea"/>
                <a:cs typeface="+mn-cs"/>
              </a:rPr>
              <a:t>NgRx</a:t>
            </a:r>
            <a:r>
              <a:rPr lang="en-US" sz="1200" b="0" i="0" kern="1200" dirty="0">
                <a:solidFill>
                  <a:schemeClr val="tx1"/>
                </a:solidFill>
                <a:effectLst/>
                <a:latin typeface="+mn-lt"/>
                <a:ea typeface="+mn-ea"/>
                <a:cs typeface="+mn-cs"/>
              </a:rPr>
              <a:t>, here is a place to put our state definition, actions and reducers. </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Sync strategy</a:t>
            </a:r>
          </a:p>
          <a:p>
            <a:pPr fontAlgn="base"/>
            <a:r>
              <a:rPr lang="en-US" sz="1200" b="1" i="0" kern="1200" dirty="0">
                <a:solidFill>
                  <a:schemeClr val="tx1"/>
                </a:solidFill>
                <a:effectLst/>
                <a:latin typeface="+mn-lt"/>
                <a:ea typeface="+mn-ea"/>
                <a:cs typeface="+mn-cs"/>
              </a:rPr>
              <a:t>Optimistic update</a:t>
            </a:r>
            <a:r>
              <a:rPr lang="en-US" sz="1200" b="0" i="0" kern="1200" dirty="0">
                <a:solidFill>
                  <a:schemeClr val="tx1"/>
                </a:solidFill>
                <a:effectLst/>
                <a:latin typeface="+mn-lt"/>
                <a:ea typeface="+mn-ea"/>
                <a:cs typeface="+mn-cs"/>
              </a:rPr>
              <a:t> changes the UI state first and attempts to update the backend state. This provides a user with a better experience, as he does not see any delays, because of network latency. If backend update fails, then UI change has to be rolled back.</a:t>
            </a:r>
            <a:br>
              <a:rPr lang="en-US" dirty="0"/>
            </a:br>
            <a:r>
              <a:rPr lang="en-US" sz="1200" b="1" i="0" kern="1200" dirty="0">
                <a:solidFill>
                  <a:schemeClr val="tx1"/>
                </a:solidFill>
                <a:effectLst/>
                <a:latin typeface="+mn-lt"/>
                <a:ea typeface="+mn-ea"/>
                <a:cs typeface="+mn-cs"/>
              </a:rPr>
              <a:t>Pessimistic update</a:t>
            </a:r>
            <a:r>
              <a:rPr lang="en-US" sz="1200" b="0" i="0" kern="1200" dirty="0">
                <a:solidFill>
                  <a:schemeClr val="tx1"/>
                </a:solidFill>
                <a:effectLst/>
                <a:latin typeface="+mn-lt"/>
                <a:ea typeface="+mn-ea"/>
                <a:cs typeface="+mn-cs"/>
              </a:rPr>
              <a:t> changes the backend state first and only in case of success updates the UI state. Usually, it is necessary to show some kind of spinner or loading bar during the execution of backend request, because of network latency.</a:t>
            </a:r>
            <a:endParaRPr lang="en-US" sz="1200" b="1" i="0" kern="1200" dirty="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5"/>
          </p:nvPr>
        </p:nvSpPr>
        <p:spPr/>
        <p:txBody>
          <a:bodyPr/>
          <a:lstStyle/>
          <a:p>
            <a:fld id="{8B3ADA00-5B67-4B9C-89ED-1E9D7FAFE259}" type="slidenum">
              <a:rPr lang="es-ES" smtClean="0"/>
              <a:t>2</a:t>
            </a:fld>
            <a:endParaRPr lang="es-ES"/>
          </a:p>
        </p:txBody>
      </p:sp>
    </p:spTree>
    <p:extLst>
      <p:ext uri="{BB962C8B-B14F-4D97-AF65-F5344CB8AC3E}">
        <p14:creationId xmlns:p14="http://schemas.microsoft.com/office/powerpoint/2010/main" val="35136104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fontAlgn="base"/>
            <a:r>
              <a:rPr lang="en-US" sz="1200" b="1" i="0" kern="1200" dirty="0" err="1">
                <a:solidFill>
                  <a:schemeClr val="tx1"/>
                </a:solidFill>
                <a:effectLst/>
                <a:latin typeface="+mn-lt"/>
                <a:ea typeface="+mn-ea"/>
                <a:cs typeface="+mn-cs"/>
              </a:rPr>
              <a:t>Asynchronicity</a:t>
            </a:r>
            <a:r>
              <a:rPr lang="en-US" sz="1200" b="1" i="0" kern="1200" dirty="0">
                <a:solidFill>
                  <a:schemeClr val="tx1"/>
                </a:solidFill>
                <a:effectLst/>
                <a:latin typeface="+mn-lt"/>
                <a:ea typeface="+mn-ea"/>
                <a:cs typeface="+mn-cs"/>
              </a:rPr>
              <a:t> of the </a:t>
            </a:r>
            <a:r>
              <a:rPr lang="en-US" sz="1200" b="1" i="0" kern="1200" dirty="0" err="1">
                <a:solidFill>
                  <a:schemeClr val="tx1"/>
                </a:solidFill>
                <a:effectLst/>
                <a:latin typeface="+mn-lt"/>
                <a:ea typeface="+mn-ea"/>
                <a:cs typeface="+mn-cs"/>
              </a:rPr>
              <a:t>api</a:t>
            </a:r>
            <a:r>
              <a:rPr lang="en-US" sz="1200" b="1" i="0" kern="1200" dirty="0">
                <a:solidFill>
                  <a:schemeClr val="tx1"/>
                </a:solidFill>
                <a:effectLst/>
                <a:latin typeface="+mn-lt"/>
                <a:ea typeface="+mn-ea"/>
                <a:cs typeface="+mn-cs"/>
              </a:rPr>
              <a:t> calls presents a problem when we have to decide how to maintain the sync between the UI state and the back-end</a:t>
            </a:r>
          </a:p>
          <a:p>
            <a:pPr fontAlgn="base"/>
            <a:endParaRPr lang="en-US" sz="1200" b="1" i="0" kern="1200" dirty="0">
              <a:solidFill>
                <a:schemeClr val="tx1"/>
              </a:solidFill>
              <a:effectLst/>
              <a:latin typeface="+mn-lt"/>
              <a:ea typeface="+mn-ea"/>
              <a:cs typeface="+mn-cs"/>
            </a:endParaRPr>
          </a:p>
          <a:p>
            <a:pPr fontAlgn="base"/>
            <a:r>
              <a:rPr lang="en-US" sz="1200" b="1" i="0" u="sng" kern="1200" dirty="0">
                <a:solidFill>
                  <a:schemeClr val="tx1"/>
                </a:solidFill>
                <a:effectLst/>
                <a:latin typeface="+mn-lt"/>
                <a:ea typeface="+mn-ea"/>
                <a:cs typeface="+mn-cs"/>
              </a:rPr>
              <a:t>Sync strategy</a:t>
            </a:r>
          </a:p>
          <a:p>
            <a:pPr fontAlgn="base"/>
            <a:endParaRPr lang="en-US" sz="1200" b="1"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Optimistic update</a:t>
            </a:r>
            <a:r>
              <a:rPr lang="en-US" sz="1200" b="0" i="0" kern="1200" dirty="0">
                <a:solidFill>
                  <a:schemeClr val="tx1"/>
                </a:solidFill>
                <a:effectLst/>
                <a:latin typeface="+mn-lt"/>
                <a:ea typeface="+mn-ea"/>
                <a:cs typeface="+mn-cs"/>
              </a:rPr>
              <a:t> changes the UI state first and attempts to update the backend state. This provides a user with a better experience, as he does not see any delays, because of network latency. If backend update fails, then UI change has to be rolled back.</a:t>
            </a:r>
          </a:p>
          <a:p>
            <a:pPr fontAlgn="base"/>
            <a:br>
              <a:rPr lang="en-US" dirty="0"/>
            </a:br>
            <a:r>
              <a:rPr lang="en-US" sz="1200" b="1" i="0" kern="1200" dirty="0">
                <a:solidFill>
                  <a:schemeClr val="tx1"/>
                </a:solidFill>
                <a:effectLst/>
                <a:latin typeface="+mn-lt"/>
                <a:ea typeface="+mn-ea"/>
                <a:cs typeface="+mn-cs"/>
              </a:rPr>
              <a:t>Pessimistic update</a:t>
            </a:r>
            <a:r>
              <a:rPr lang="en-US" sz="1200" b="0" i="0" kern="1200" dirty="0">
                <a:solidFill>
                  <a:schemeClr val="tx1"/>
                </a:solidFill>
                <a:effectLst/>
                <a:latin typeface="+mn-lt"/>
                <a:ea typeface="+mn-ea"/>
                <a:cs typeface="+mn-cs"/>
              </a:rPr>
              <a:t> changes the backend state first and only in case of success updates the UI state. Usually, it is necessary to show some kind of spinner or loading bar during the execution of backend request, because of network latency.</a:t>
            </a:r>
            <a:endParaRPr lang="en-US" sz="1200" b="1" i="0" kern="1200" dirty="0">
              <a:solidFill>
                <a:schemeClr val="tx1"/>
              </a:solidFill>
              <a:effectLst/>
              <a:latin typeface="+mn-lt"/>
              <a:ea typeface="+mn-ea"/>
              <a:cs typeface="+mn-cs"/>
            </a:endParaRPr>
          </a:p>
          <a:p>
            <a:pPr fontAlgn="base"/>
            <a:endParaRPr lang="es-ES" dirty="0"/>
          </a:p>
        </p:txBody>
      </p:sp>
      <p:sp>
        <p:nvSpPr>
          <p:cNvPr id="4" name="Marcador de número de diapositiva 3"/>
          <p:cNvSpPr>
            <a:spLocks noGrp="1"/>
          </p:cNvSpPr>
          <p:nvPr>
            <p:ph type="sldNum" sz="quarter" idx="5"/>
          </p:nvPr>
        </p:nvSpPr>
        <p:spPr/>
        <p:txBody>
          <a:bodyPr/>
          <a:lstStyle/>
          <a:p>
            <a:fld id="{8B3ADA00-5B67-4B9C-89ED-1E9D7FAFE259}" type="slidenum">
              <a:rPr lang="es-ES" smtClean="0"/>
              <a:t>11</a:t>
            </a:fld>
            <a:endParaRPr lang="es-ES"/>
          </a:p>
        </p:txBody>
      </p:sp>
    </p:spTree>
    <p:extLst>
      <p:ext uri="{BB962C8B-B14F-4D97-AF65-F5344CB8AC3E}">
        <p14:creationId xmlns:p14="http://schemas.microsoft.com/office/powerpoint/2010/main" val="1160420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8B3ADA00-5B67-4B9C-89ED-1E9D7FAFE259}" type="slidenum">
              <a:rPr lang="es-ES" smtClean="0"/>
              <a:t>14</a:t>
            </a:fld>
            <a:endParaRPr lang="es-ES"/>
          </a:p>
        </p:txBody>
      </p:sp>
    </p:spTree>
    <p:extLst>
      <p:ext uri="{BB962C8B-B14F-4D97-AF65-F5344CB8AC3E}">
        <p14:creationId xmlns:p14="http://schemas.microsoft.com/office/powerpoint/2010/main" val="1920950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Presentation layer</a:t>
            </a:r>
          </a:p>
          <a:p>
            <a:pPr fontAlgn="base"/>
            <a:r>
              <a:rPr lang="en-US" sz="1200" b="0" i="0" kern="1200" dirty="0">
                <a:solidFill>
                  <a:schemeClr val="tx1"/>
                </a:solidFill>
                <a:effectLst/>
                <a:latin typeface="+mn-lt"/>
                <a:ea typeface="+mn-ea"/>
                <a:cs typeface="+mn-cs"/>
              </a:rPr>
              <a:t>Let’s start analyzing our system break-down from the presentation layer. This is the place where all our Angular components live. The only responsibilities of this layer are to </a:t>
            </a:r>
            <a:r>
              <a:rPr lang="en-US" sz="1200" b="1" i="0" kern="1200" dirty="0">
                <a:solidFill>
                  <a:schemeClr val="tx1"/>
                </a:solidFill>
                <a:effectLst/>
                <a:latin typeface="+mn-lt"/>
                <a:ea typeface="+mn-ea"/>
                <a:cs typeface="+mn-cs"/>
              </a:rPr>
              <a:t>present</a:t>
            </a:r>
            <a:r>
              <a:rPr lang="en-US" sz="1200" b="0" i="0" kern="1200" dirty="0">
                <a:solidFill>
                  <a:schemeClr val="tx1"/>
                </a:solidFill>
                <a:effectLst/>
                <a:latin typeface="+mn-lt"/>
                <a:ea typeface="+mn-ea"/>
                <a:cs typeface="+mn-cs"/>
              </a:rPr>
              <a:t> and to </a:t>
            </a:r>
            <a:r>
              <a:rPr lang="en-US" sz="1200" b="1" i="0" kern="1200" dirty="0">
                <a:solidFill>
                  <a:schemeClr val="tx1"/>
                </a:solidFill>
                <a:effectLst/>
                <a:latin typeface="+mn-lt"/>
                <a:ea typeface="+mn-ea"/>
                <a:cs typeface="+mn-cs"/>
              </a:rPr>
              <a:t>delegate</a:t>
            </a:r>
            <a:r>
              <a:rPr lang="en-US" sz="1200" b="0" i="0" kern="1200" dirty="0">
                <a:solidFill>
                  <a:schemeClr val="tx1"/>
                </a:solidFill>
                <a:effectLst/>
                <a:latin typeface="+mn-lt"/>
                <a:ea typeface="+mn-ea"/>
                <a:cs typeface="+mn-cs"/>
              </a:rPr>
              <a:t>. In other words, it presents the UI and delegates user’s actions to the core layer, through the abstraction layer. It knows </a:t>
            </a:r>
            <a:r>
              <a:rPr lang="en-US" sz="1200" b="1" i="0" kern="1200" dirty="0">
                <a:solidFill>
                  <a:schemeClr val="tx1"/>
                </a:solidFill>
                <a:effectLst/>
                <a:latin typeface="+mn-lt"/>
                <a:ea typeface="+mn-ea"/>
                <a:cs typeface="+mn-cs"/>
              </a:rPr>
              <a:t>what</a:t>
            </a:r>
            <a:r>
              <a:rPr lang="en-US" sz="1200" b="0" i="0" kern="1200" dirty="0">
                <a:solidFill>
                  <a:schemeClr val="tx1"/>
                </a:solidFill>
                <a:effectLst/>
                <a:latin typeface="+mn-lt"/>
                <a:ea typeface="+mn-ea"/>
                <a:cs typeface="+mn-cs"/>
              </a:rPr>
              <a:t> to display and </a:t>
            </a:r>
            <a:r>
              <a:rPr lang="en-US" sz="1200" b="1" i="0" kern="1200" dirty="0">
                <a:solidFill>
                  <a:schemeClr val="tx1"/>
                </a:solidFill>
                <a:effectLst/>
                <a:latin typeface="+mn-lt"/>
                <a:ea typeface="+mn-ea"/>
                <a:cs typeface="+mn-cs"/>
              </a:rPr>
              <a:t>what</a:t>
            </a:r>
            <a:r>
              <a:rPr lang="en-US" sz="1200" b="0" i="0" kern="1200" dirty="0">
                <a:solidFill>
                  <a:schemeClr val="tx1"/>
                </a:solidFill>
                <a:effectLst/>
                <a:latin typeface="+mn-lt"/>
                <a:ea typeface="+mn-ea"/>
                <a:cs typeface="+mn-cs"/>
              </a:rPr>
              <a:t> to do, but it does not know </a:t>
            </a:r>
            <a:r>
              <a:rPr lang="en-US" sz="1200" b="1" i="0" kern="1200" dirty="0">
                <a:solidFill>
                  <a:schemeClr val="tx1"/>
                </a:solidFill>
                <a:effectLst/>
                <a:latin typeface="+mn-lt"/>
                <a:ea typeface="+mn-ea"/>
                <a:cs typeface="+mn-cs"/>
              </a:rPr>
              <a:t>how</a:t>
            </a:r>
            <a:r>
              <a:rPr lang="en-US" sz="1200" b="0" i="0" kern="1200" dirty="0">
                <a:solidFill>
                  <a:schemeClr val="tx1"/>
                </a:solidFill>
                <a:effectLst/>
                <a:latin typeface="+mn-lt"/>
                <a:ea typeface="+mn-ea"/>
                <a:cs typeface="+mn-cs"/>
              </a:rPr>
              <a:t> the user’s interactions should be handled.</a:t>
            </a:r>
          </a:p>
          <a:p>
            <a:endParaRPr lang="es-ES" dirty="0"/>
          </a:p>
          <a:p>
            <a:pPr fontAlgn="base"/>
            <a:r>
              <a:rPr lang="en-US" sz="1200" b="1" i="0" kern="1200" dirty="0">
                <a:solidFill>
                  <a:schemeClr val="tx1"/>
                </a:solidFill>
                <a:effectLst/>
                <a:latin typeface="+mn-lt"/>
                <a:ea typeface="+mn-ea"/>
                <a:cs typeface="+mn-cs"/>
              </a:rPr>
              <a:t>Abstraction layer</a:t>
            </a:r>
          </a:p>
          <a:p>
            <a:pPr fontAlgn="base"/>
            <a:r>
              <a:rPr lang="en-US" sz="1200" b="0" i="0" kern="1200" dirty="0">
                <a:solidFill>
                  <a:schemeClr val="tx1"/>
                </a:solidFill>
                <a:effectLst/>
                <a:latin typeface="+mn-lt"/>
                <a:ea typeface="+mn-ea"/>
                <a:cs typeface="+mn-cs"/>
              </a:rPr>
              <a:t>The abstraction layer decouples the presentation layer from the core layer and also has it’s very own defined responsibilities. This layer exposes the </a:t>
            </a:r>
            <a:r>
              <a:rPr lang="en-US" sz="1200" b="1" i="0" kern="1200" dirty="0">
                <a:solidFill>
                  <a:schemeClr val="tx1"/>
                </a:solidFill>
                <a:effectLst/>
                <a:latin typeface="+mn-lt"/>
                <a:ea typeface="+mn-ea"/>
                <a:cs typeface="+mn-cs"/>
              </a:rPr>
              <a:t>streams of state</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interface</a:t>
            </a:r>
            <a:r>
              <a:rPr lang="en-US" sz="1200" b="0" i="0" kern="1200" dirty="0">
                <a:solidFill>
                  <a:schemeClr val="tx1"/>
                </a:solidFill>
                <a:effectLst/>
                <a:latin typeface="+mn-lt"/>
                <a:ea typeface="+mn-ea"/>
                <a:cs typeface="+mn-cs"/>
              </a:rPr>
              <a:t> for the components in the presentation layer, playing the role of the </a:t>
            </a:r>
            <a:r>
              <a:rPr lang="en-US" sz="1200" b="1" i="0" kern="1200" dirty="0">
                <a:solidFill>
                  <a:schemeClr val="tx1"/>
                </a:solidFill>
                <a:effectLst/>
                <a:latin typeface="+mn-lt"/>
                <a:ea typeface="+mn-ea"/>
                <a:cs typeface="+mn-cs"/>
              </a:rPr>
              <a:t>facade</a:t>
            </a:r>
            <a:r>
              <a:rPr lang="en-US" sz="1200" b="0" i="0" kern="1200" dirty="0">
                <a:solidFill>
                  <a:schemeClr val="tx1"/>
                </a:solidFill>
                <a:effectLst/>
                <a:latin typeface="+mn-lt"/>
                <a:ea typeface="+mn-ea"/>
                <a:cs typeface="+mn-cs"/>
              </a:rPr>
              <a:t>. This kind of facade </a:t>
            </a:r>
            <a:r>
              <a:rPr lang="en-US" sz="1200" b="0" i="1" kern="1200" dirty="0">
                <a:solidFill>
                  <a:schemeClr val="tx1"/>
                </a:solidFill>
                <a:effectLst/>
                <a:latin typeface="+mn-lt"/>
                <a:ea typeface="+mn-ea"/>
                <a:cs typeface="+mn-cs"/>
              </a:rPr>
              <a:t>sandboxes</a:t>
            </a:r>
            <a:r>
              <a:rPr lang="en-US" sz="1200" b="0" i="0" kern="1200" dirty="0">
                <a:solidFill>
                  <a:schemeClr val="tx1"/>
                </a:solidFill>
                <a:effectLst/>
                <a:latin typeface="+mn-lt"/>
                <a:ea typeface="+mn-ea"/>
                <a:cs typeface="+mn-cs"/>
              </a:rPr>
              <a:t> what components can see and do in the system. We can implement facades by simply using Angular class providers.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expose methods for the components in which we:</a:t>
            </a:r>
          </a:p>
          <a:p>
            <a:pPr lvl="1" fontAlgn="base"/>
            <a:r>
              <a:rPr lang="en-US" sz="1200" b="0" i="0" kern="1200" dirty="0">
                <a:solidFill>
                  <a:schemeClr val="tx1"/>
                </a:solidFill>
                <a:effectLst/>
                <a:latin typeface="+mn-lt"/>
                <a:ea typeface="+mn-ea"/>
                <a:cs typeface="+mn-cs"/>
              </a:rPr>
              <a:t>delegate logic execution to the core layer,</a:t>
            </a:r>
          </a:p>
          <a:p>
            <a:pPr lvl="1" fontAlgn="base"/>
            <a:r>
              <a:rPr lang="en-US" sz="1200" b="0" i="0" kern="1200" dirty="0">
                <a:solidFill>
                  <a:schemeClr val="tx1"/>
                </a:solidFill>
                <a:effectLst/>
                <a:latin typeface="+mn-lt"/>
                <a:ea typeface="+mn-ea"/>
                <a:cs typeface="+mn-cs"/>
              </a:rPr>
              <a:t>decide about data synchronization strategy (optimistic vs. pessimistic),</a:t>
            </a:r>
          </a:p>
          <a:p>
            <a:pPr fontAlgn="base"/>
            <a:r>
              <a:rPr lang="en-US" sz="1200" b="0" i="0" kern="1200" dirty="0">
                <a:solidFill>
                  <a:schemeClr val="tx1"/>
                </a:solidFill>
                <a:effectLst/>
                <a:latin typeface="+mn-lt"/>
                <a:ea typeface="+mn-ea"/>
                <a:cs typeface="+mn-cs"/>
              </a:rPr>
              <a:t>expose streams of state for the components:</a:t>
            </a:r>
          </a:p>
          <a:p>
            <a:pPr lvl="1" fontAlgn="base"/>
            <a:r>
              <a:rPr lang="en-US" sz="1200" b="0" i="0" kern="1200" dirty="0">
                <a:solidFill>
                  <a:schemeClr val="tx1"/>
                </a:solidFill>
                <a:effectLst/>
                <a:latin typeface="+mn-lt"/>
                <a:ea typeface="+mn-ea"/>
                <a:cs typeface="+mn-cs"/>
              </a:rPr>
              <a:t>pick one or more streams of UI state (and combine them if necessary),</a:t>
            </a:r>
          </a:p>
          <a:p>
            <a:pPr lvl="1" fontAlgn="base"/>
            <a:r>
              <a:rPr lang="en-US" sz="1200" b="0" i="0" kern="1200" dirty="0">
                <a:solidFill>
                  <a:schemeClr val="tx1"/>
                </a:solidFill>
                <a:effectLst/>
                <a:latin typeface="+mn-lt"/>
                <a:ea typeface="+mn-ea"/>
                <a:cs typeface="+mn-cs"/>
              </a:rPr>
              <a:t>cache data from external API.</a:t>
            </a:r>
          </a:p>
          <a:p>
            <a:pPr fontAlgn="base"/>
            <a:endParaRPr lang="en-US" sz="1200" b="0" i="0" kern="1200" dirty="0">
              <a:solidFill>
                <a:schemeClr val="tx1"/>
              </a:solidFill>
              <a:effectLst/>
              <a:latin typeface="+mn-lt"/>
              <a:ea typeface="+mn-ea"/>
              <a:cs typeface="+mn-cs"/>
            </a:endParaRPr>
          </a:p>
          <a:p>
            <a:endParaRPr lang="es-ES" dirty="0"/>
          </a:p>
          <a:p>
            <a:pPr fontAlgn="base"/>
            <a:r>
              <a:rPr lang="en-US" sz="1200" b="1" i="0" kern="1200" dirty="0">
                <a:solidFill>
                  <a:schemeClr val="tx1"/>
                </a:solidFill>
                <a:effectLst/>
                <a:latin typeface="+mn-lt"/>
                <a:ea typeface="+mn-ea"/>
                <a:cs typeface="+mn-cs"/>
              </a:rPr>
              <a:t>Core layer</a:t>
            </a:r>
          </a:p>
          <a:p>
            <a:pPr fontAlgn="base"/>
            <a:r>
              <a:rPr lang="en-US" sz="1200" b="0" i="0" kern="1200" dirty="0">
                <a:solidFill>
                  <a:schemeClr val="tx1"/>
                </a:solidFill>
                <a:effectLst/>
                <a:latin typeface="+mn-lt"/>
                <a:ea typeface="+mn-ea"/>
                <a:cs typeface="+mn-cs"/>
              </a:rPr>
              <a:t>The last layer is the core layer. Here is where core application logic is implemented. All </a:t>
            </a:r>
            <a:r>
              <a:rPr lang="en-US" sz="1200" b="1" i="0" kern="1200" dirty="0">
                <a:solidFill>
                  <a:schemeClr val="tx1"/>
                </a:solidFill>
                <a:effectLst/>
                <a:latin typeface="+mn-lt"/>
                <a:ea typeface="+mn-ea"/>
                <a:cs typeface="+mn-cs"/>
              </a:rPr>
              <a:t>data manipulation</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outside world communication</a:t>
            </a:r>
            <a:r>
              <a:rPr lang="en-US" sz="1200" b="0" i="0" kern="1200" dirty="0">
                <a:solidFill>
                  <a:schemeClr val="tx1"/>
                </a:solidFill>
                <a:effectLst/>
                <a:latin typeface="+mn-lt"/>
                <a:ea typeface="+mn-ea"/>
                <a:cs typeface="+mn-cs"/>
              </a:rPr>
              <a:t> happen here. If for state management, we were using a solution like </a:t>
            </a:r>
            <a:r>
              <a:rPr lang="en-US" sz="1200" b="0" i="0" kern="1200" dirty="0" err="1">
                <a:solidFill>
                  <a:schemeClr val="tx1"/>
                </a:solidFill>
                <a:effectLst/>
                <a:latin typeface="+mn-lt"/>
                <a:ea typeface="+mn-ea"/>
                <a:cs typeface="+mn-cs"/>
              </a:rPr>
              <a:t>NgRx</a:t>
            </a:r>
            <a:r>
              <a:rPr lang="en-US" sz="1200" b="0" i="0" kern="1200" dirty="0">
                <a:solidFill>
                  <a:schemeClr val="tx1"/>
                </a:solidFill>
                <a:effectLst/>
                <a:latin typeface="+mn-lt"/>
                <a:ea typeface="+mn-ea"/>
                <a:cs typeface="+mn-cs"/>
              </a:rPr>
              <a:t>, here is a place to put our state definition, actions and reducers. </a:t>
            </a:r>
          </a:p>
          <a:p>
            <a:pPr fontAlgn="base"/>
            <a:endParaRPr lang="en-US" sz="1200" b="0" i="0" kern="1200" dirty="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5"/>
          </p:nvPr>
        </p:nvSpPr>
        <p:spPr/>
        <p:txBody>
          <a:bodyPr/>
          <a:lstStyle/>
          <a:p>
            <a:fld id="{8B3ADA00-5B67-4B9C-89ED-1E9D7FAFE259}" type="slidenum">
              <a:rPr lang="es-ES" smtClean="0"/>
              <a:t>3</a:t>
            </a:fld>
            <a:endParaRPr lang="es-ES"/>
          </a:p>
        </p:txBody>
      </p:sp>
    </p:spTree>
    <p:extLst>
      <p:ext uri="{BB962C8B-B14F-4D97-AF65-F5344CB8AC3E}">
        <p14:creationId xmlns:p14="http://schemas.microsoft.com/office/powerpoint/2010/main" val="400649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200" b="0" i="0" kern="1200" dirty="0">
                <a:solidFill>
                  <a:schemeClr val="tx1"/>
                </a:solidFill>
                <a:effectLst/>
                <a:latin typeface="+mn-lt"/>
                <a:ea typeface="+mn-ea"/>
                <a:cs typeface="+mn-cs"/>
              </a:rPr>
              <a:t>We have covered the horizontal division in our system and the communication patterns across it. Now we are going to introduce a vertical separation into feature modules. The idea is to slice the application into </a:t>
            </a:r>
            <a:r>
              <a:rPr lang="en-US" sz="1200" b="1" i="0" kern="1200" dirty="0">
                <a:solidFill>
                  <a:schemeClr val="tx1"/>
                </a:solidFill>
                <a:effectLst/>
                <a:latin typeface="+mn-lt"/>
                <a:ea typeface="+mn-ea"/>
                <a:cs typeface="+mn-cs"/>
              </a:rPr>
              <a:t>feature modules</a:t>
            </a:r>
            <a:r>
              <a:rPr lang="en-US" sz="1200" b="0" i="0" kern="1200" dirty="0">
                <a:solidFill>
                  <a:schemeClr val="tx1"/>
                </a:solidFill>
                <a:effectLst/>
                <a:latin typeface="+mn-lt"/>
                <a:ea typeface="+mn-ea"/>
                <a:cs typeface="+mn-cs"/>
              </a:rPr>
              <a:t> representing different business functionalities. This is yet another step to deconstruct the system into smaller pieces for better maintainability. Each of the features modules share the same horizontal separation of the core, abstraction, and presentation layer. It is important to note, that these modules could be lazily loaded (and preloaded) into the browser increasing the initial load time of the application.</a:t>
            </a:r>
            <a:endParaRPr lang="es-ES" dirty="0"/>
          </a:p>
        </p:txBody>
      </p:sp>
      <p:sp>
        <p:nvSpPr>
          <p:cNvPr id="4" name="Marcador de número de diapositiva 3"/>
          <p:cNvSpPr>
            <a:spLocks noGrp="1"/>
          </p:cNvSpPr>
          <p:nvPr>
            <p:ph type="sldNum" sz="quarter" idx="5"/>
          </p:nvPr>
        </p:nvSpPr>
        <p:spPr/>
        <p:txBody>
          <a:bodyPr/>
          <a:lstStyle/>
          <a:p>
            <a:fld id="{8B3ADA00-5B67-4B9C-89ED-1E9D7FAFE259}" type="slidenum">
              <a:rPr lang="es-ES" smtClean="0"/>
              <a:t>4</a:t>
            </a:fld>
            <a:endParaRPr lang="es-ES"/>
          </a:p>
        </p:txBody>
      </p:sp>
    </p:spTree>
    <p:extLst>
      <p:ext uri="{BB962C8B-B14F-4D97-AF65-F5344CB8AC3E}">
        <p14:creationId xmlns:p14="http://schemas.microsoft.com/office/powerpoint/2010/main" val="1051870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First, are the </a:t>
            </a:r>
            <a:r>
              <a:rPr lang="en-US" sz="1200" b="1" i="0" kern="1200" dirty="0">
                <a:solidFill>
                  <a:schemeClr val="tx1"/>
                </a:solidFill>
                <a:effectLst/>
                <a:latin typeface="+mn-lt"/>
                <a:ea typeface="+mn-ea"/>
                <a:cs typeface="+mn-cs"/>
              </a:rPr>
              <a:t>smart components</a:t>
            </a:r>
            <a:r>
              <a:rPr lang="en-US" sz="1200" b="0" i="0" kern="1200" dirty="0">
                <a:solidFill>
                  <a:schemeClr val="tx1"/>
                </a:solidFill>
                <a:effectLst/>
                <a:latin typeface="+mn-lt"/>
                <a:ea typeface="+mn-ea"/>
                <a:cs typeface="+mn-cs"/>
              </a:rPr>
              <a:t> (aka containers). These components usually:</a:t>
            </a:r>
          </a:p>
          <a:p>
            <a:pPr fontAlgn="base"/>
            <a:r>
              <a:rPr lang="en-US" sz="1200" b="0" i="0" kern="1200" dirty="0">
                <a:solidFill>
                  <a:schemeClr val="tx1"/>
                </a:solidFill>
                <a:effectLst/>
                <a:latin typeface="+mn-lt"/>
                <a:ea typeface="+mn-ea"/>
                <a:cs typeface="+mn-cs"/>
              </a:rPr>
              <a:t>have facade/s and other services injected,</a:t>
            </a:r>
          </a:p>
          <a:p>
            <a:pPr fontAlgn="base"/>
            <a:r>
              <a:rPr lang="en-US" sz="1200" b="0" i="0" kern="1200" dirty="0">
                <a:solidFill>
                  <a:schemeClr val="tx1"/>
                </a:solidFill>
                <a:effectLst/>
                <a:latin typeface="+mn-lt"/>
                <a:ea typeface="+mn-ea"/>
                <a:cs typeface="+mn-cs"/>
              </a:rPr>
              <a:t>communicate with the core layer,</a:t>
            </a:r>
          </a:p>
          <a:p>
            <a:pPr fontAlgn="base"/>
            <a:r>
              <a:rPr lang="en-US" sz="1200" b="0" i="0" kern="1200" dirty="0">
                <a:solidFill>
                  <a:schemeClr val="tx1"/>
                </a:solidFill>
                <a:effectLst/>
                <a:latin typeface="+mn-lt"/>
                <a:ea typeface="+mn-ea"/>
                <a:cs typeface="+mn-cs"/>
              </a:rPr>
              <a:t>pass data to the dumb components,</a:t>
            </a:r>
          </a:p>
          <a:p>
            <a:pPr fontAlgn="base"/>
            <a:r>
              <a:rPr lang="en-US" sz="1200" b="0" i="0" kern="1200" dirty="0">
                <a:solidFill>
                  <a:schemeClr val="tx1"/>
                </a:solidFill>
                <a:effectLst/>
                <a:latin typeface="+mn-lt"/>
                <a:ea typeface="+mn-ea"/>
                <a:cs typeface="+mn-cs"/>
              </a:rPr>
              <a:t>react to the events from dumb components,</a:t>
            </a:r>
          </a:p>
          <a:p>
            <a:pPr fontAlgn="base"/>
            <a:r>
              <a:rPr lang="en-US" sz="1200" b="0" i="0" kern="1200" dirty="0">
                <a:solidFill>
                  <a:schemeClr val="tx1"/>
                </a:solidFill>
                <a:effectLst/>
                <a:latin typeface="+mn-lt"/>
                <a:ea typeface="+mn-ea"/>
                <a:cs typeface="+mn-cs"/>
              </a:rPr>
              <a:t>are top-level routable components (but not always!).</a:t>
            </a:r>
          </a:p>
          <a:p>
            <a:endParaRPr lang="es-ES" dirty="0"/>
          </a:p>
          <a:p>
            <a:r>
              <a:rPr lang="en-US" sz="1200" b="0" i="0" kern="1200" dirty="0">
                <a:solidFill>
                  <a:schemeClr val="tx1"/>
                </a:solidFill>
                <a:effectLst/>
                <a:latin typeface="+mn-lt"/>
                <a:ea typeface="+mn-ea"/>
                <a:cs typeface="+mn-cs"/>
              </a:rPr>
              <a:t>In the second category, there are </a:t>
            </a:r>
            <a:r>
              <a:rPr lang="en-US" sz="1200" b="1" i="0" kern="1200" dirty="0">
                <a:solidFill>
                  <a:schemeClr val="tx1"/>
                </a:solidFill>
                <a:effectLst/>
                <a:latin typeface="+mn-lt"/>
                <a:ea typeface="+mn-ea"/>
                <a:cs typeface="+mn-cs"/>
              </a:rPr>
              <a:t>dumb components</a:t>
            </a:r>
            <a:r>
              <a:rPr lang="en-US" sz="1200" b="0" i="0" kern="1200" dirty="0">
                <a:solidFill>
                  <a:schemeClr val="tx1"/>
                </a:solidFill>
                <a:effectLst/>
                <a:latin typeface="+mn-lt"/>
                <a:ea typeface="+mn-ea"/>
                <a:cs typeface="+mn-cs"/>
              </a:rPr>
              <a:t> (aka presentational). Their only responsibilities are to present UI element and to delegate user interaction “up” to the smart components via events.</a:t>
            </a:r>
            <a:endParaRPr lang="es-ES" dirty="0"/>
          </a:p>
          <a:p>
            <a:pPr fontAlgn="base"/>
            <a:endParaRPr lang="es-ES" dirty="0"/>
          </a:p>
          <a:p>
            <a:pPr fontAlgn="base"/>
            <a:r>
              <a:rPr lang="es-ES" b="1" dirty="0" err="1"/>
              <a:t>Explain</a:t>
            </a:r>
            <a:r>
              <a:rPr lang="es-ES" b="1" dirty="0"/>
              <a:t> </a:t>
            </a:r>
            <a:r>
              <a:rPr lang="es-ES" b="1" dirty="0" err="1"/>
              <a:t>change</a:t>
            </a:r>
            <a:r>
              <a:rPr lang="es-ES" b="1" dirty="0"/>
              <a:t> </a:t>
            </a:r>
            <a:r>
              <a:rPr lang="es-ES" b="1" dirty="0" err="1"/>
              <a:t>detection</a:t>
            </a:r>
            <a:r>
              <a:rPr lang="es-ES" b="1" dirty="0"/>
              <a:t> </a:t>
            </a:r>
            <a:r>
              <a:rPr lang="es-ES" b="1" dirty="0" err="1"/>
              <a:t>propagation</a:t>
            </a:r>
            <a:r>
              <a:rPr lang="es-ES" b="1" dirty="0"/>
              <a:t>.</a:t>
            </a:r>
          </a:p>
        </p:txBody>
      </p:sp>
      <p:sp>
        <p:nvSpPr>
          <p:cNvPr id="4" name="Marcador de número de diapositiva 3"/>
          <p:cNvSpPr>
            <a:spLocks noGrp="1"/>
          </p:cNvSpPr>
          <p:nvPr>
            <p:ph type="sldNum" sz="quarter" idx="5"/>
          </p:nvPr>
        </p:nvSpPr>
        <p:spPr/>
        <p:txBody>
          <a:bodyPr/>
          <a:lstStyle/>
          <a:p>
            <a:fld id="{8B3ADA00-5B67-4B9C-89ED-1E9D7FAFE259}" type="slidenum">
              <a:rPr lang="es-ES" smtClean="0"/>
              <a:t>5</a:t>
            </a:fld>
            <a:endParaRPr lang="es-ES"/>
          </a:p>
        </p:txBody>
      </p:sp>
    </p:spTree>
    <p:extLst>
      <p:ext uri="{BB962C8B-B14F-4D97-AF65-F5344CB8AC3E}">
        <p14:creationId xmlns:p14="http://schemas.microsoft.com/office/powerpoint/2010/main" val="3027264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First, are the </a:t>
            </a:r>
            <a:r>
              <a:rPr lang="en-US" sz="1200" b="1" i="0" kern="1200" dirty="0">
                <a:solidFill>
                  <a:schemeClr val="tx1"/>
                </a:solidFill>
                <a:effectLst/>
                <a:latin typeface="+mn-lt"/>
                <a:ea typeface="+mn-ea"/>
                <a:cs typeface="+mn-cs"/>
              </a:rPr>
              <a:t>smart components</a:t>
            </a:r>
            <a:r>
              <a:rPr lang="en-US" sz="1200" b="0" i="0" kern="1200" dirty="0">
                <a:solidFill>
                  <a:schemeClr val="tx1"/>
                </a:solidFill>
                <a:effectLst/>
                <a:latin typeface="+mn-lt"/>
                <a:ea typeface="+mn-ea"/>
                <a:cs typeface="+mn-cs"/>
              </a:rPr>
              <a:t> (aka containers). These components usually:</a:t>
            </a:r>
          </a:p>
          <a:p>
            <a:pPr fontAlgn="base"/>
            <a:r>
              <a:rPr lang="en-US" sz="1200" b="0" i="0" kern="1200" dirty="0">
                <a:solidFill>
                  <a:schemeClr val="tx1"/>
                </a:solidFill>
                <a:effectLst/>
                <a:latin typeface="+mn-lt"/>
                <a:ea typeface="+mn-ea"/>
                <a:cs typeface="+mn-cs"/>
              </a:rPr>
              <a:t>have facade/s and other services injected,</a:t>
            </a:r>
          </a:p>
          <a:p>
            <a:pPr fontAlgn="base"/>
            <a:r>
              <a:rPr lang="en-US" sz="1200" b="0" i="0" kern="1200" dirty="0">
                <a:solidFill>
                  <a:schemeClr val="tx1"/>
                </a:solidFill>
                <a:effectLst/>
                <a:latin typeface="+mn-lt"/>
                <a:ea typeface="+mn-ea"/>
                <a:cs typeface="+mn-cs"/>
              </a:rPr>
              <a:t>communicate with the core layer,</a:t>
            </a:r>
          </a:p>
          <a:p>
            <a:pPr fontAlgn="base"/>
            <a:r>
              <a:rPr lang="en-US" sz="1200" b="0" i="0" kern="1200" dirty="0">
                <a:solidFill>
                  <a:schemeClr val="tx1"/>
                </a:solidFill>
                <a:effectLst/>
                <a:latin typeface="+mn-lt"/>
                <a:ea typeface="+mn-ea"/>
                <a:cs typeface="+mn-cs"/>
              </a:rPr>
              <a:t>pass data to the dumb components,</a:t>
            </a:r>
          </a:p>
          <a:p>
            <a:pPr fontAlgn="base"/>
            <a:r>
              <a:rPr lang="en-US" sz="1200" b="0" i="0" kern="1200" dirty="0">
                <a:solidFill>
                  <a:schemeClr val="tx1"/>
                </a:solidFill>
                <a:effectLst/>
                <a:latin typeface="+mn-lt"/>
                <a:ea typeface="+mn-ea"/>
                <a:cs typeface="+mn-cs"/>
              </a:rPr>
              <a:t>react to the events from dumb components,</a:t>
            </a:r>
          </a:p>
          <a:p>
            <a:pPr fontAlgn="base"/>
            <a:r>
              <a:rPr lang="en-US" sz="1200" b="0" i="0" kern="1200" dirty="0">
                <a:solidFill>
                  <a:schemeClr val="tx1"/>
                </a:solidFill>
                <a:effectLst/>
                <a:latin typeface="+mn-lt"/>
                <a:ea typeface="+mn-ea"/>
                <a:cs typeface="+mn-cs"/>
              </a:rPr>
              <a:t>are top-level routable components (but not always!).</a:t>
            </a:r>
          </a:p>
          <a:p>
            <a:endParaRPr lang="es-ES" dirty="0"/>
          </a:p>
          <a:p>
            <a:r>
              <a:rPr lang="en-US" sz="1200" b="0" i="0" kern="1200" dirty="0">
                <a:solidFill>
                  <a:schemeClr val="tx1"/>
                </a:solidFill>
                <a:effectLst/>
                <a:latin typeface="+mn-lt"/>
                <a:ea typeface="+mn-ea"/>
                <a:cs typeface="+mn-cs"/>
              </a:rPr>
              <a:t>In the second category, there are </a:t>
            </a:r>
            <a:r>
              <a:rPr lang="en-US" sz="1200" b="1" i="0" kern="1200" dirty="0">
                <a:solidFill>
                  <a:schemeClr val="tx1"/>
                </a:solidFill>
                <a:effectLst/>
                <a:latin typeface="+mn-lt"/>
                <a:ea typeface="+mn-ea"/>
                <a:cs typeface="+mn-cs"/>
              </a:rPr>
              <a:t>dumb components</a:t>
            </a:r>
            <a:r>
              <a:rPr lang="en-US" sz="1200" b="0" i="0" kern="1200" dirty="0">
                <a:solidFill>
                  <a:schemeClr val="tx1"/>
                </a:solidFill>
                <a:effectLst/>
                <a:latin typeface="+mn-lt"/>
                <a:ea typeface="+mn-ea"/>
                <a:cs typeface="+mn-cs"/>
              </a:rPr>
              <a:t> (aka presentational). Their only responsibilities are to present UI element and to delegate user interaction “up” to the smart components via events.</a:t>
            </a:r>
            <a:endParaRPr lang="es-ES" dirty="0"/>
          </a:p>
        </p:txBody>
      </p:sp>
      <p:sp>
        <p:nvSpPr>
          <p:cNvPr id="4" name="Marcador de número de diapositiva 3"/>
          <p:cNvSpPr>
            <a:spLocks noGrp="1"/>
          </p:cNvSpPr>
          <p:nvPr>
            <p:ph type="sldNum" sz="quarter" idx="5"/>
          </p:nvPr>
        </p:nvSpPr>
        <p:spPr/>
        <p:txBody>
          <a:bodyPr/>
          <a:lstStyle/>
          <a:p>
            <a:fld id="{8B3ADA00-5B67-4B9C-89ED-1E9D7FAFE259}" type="slidenum">
              <a:rPr lang="es-ES" smtClean="0"/>
              <a:t>6</a:t>
            </a:fld>
            <a:endParaRPr lang="es-ES"/>
          </a:p>
        </p:txBody>
      </p:sp>
    </p:spTree>
    <p:extLst>
      <p:ext uri="{BB962C8B-B14F-4D97-AF65-F5344CB8AC3E}">
        <p14:creationId xmlns:p14="http://schemas.microsoft.com/office/powerpoint/2010/main" val="812201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fontAlgn="base"/>
            <a:r>
              <a:rPr lang="en-US" sz="1200" b="1" i="0" kern="1200" dirty="0" err="1">
                <a:solidFill>
                  <a:schemeClr val="tx1"/>
                </a:solidFill>
                <a:effectLst/>
                <a:latin typeface="+mn-lt"/>
                <a:ea typeface="+mn-ea"/>
                <a:cs typeface="+mn-cs"/>
              </a:rPr>
              <a:t>Asynchronicity</a:t>
            </a:r>
            <a:r>
              <a:rPr lang="en-US" sz="1200" b="1" i="0" kern="1200" dirty="0">
                <a:solidFill>
                  <a:schemeClr val="tx1"/>
                </a:solidFill>
                <a:effectLst/>
                <a:latin typeface="+mn-lt"/>
                <a:ea typeface="+mn-ea"/>
                <a:cs typeface="+mn-cs"/>
              </a:rPr>
              <a:t> of the </a:t>
            </a:r>
            <a:r>
              <a:rPr lang="en-US" sz="1200" b="1" i="0" kern="1200" dirty="0" err="1">
                <a:solidFill>
                  <a:schemeClr val="tx1"/>
                </a:solidFill>
                <a:effectLst/>
                <a:latin typeface="+mn-lt"/>
                <a:ea typeface="+mn-ea"/>
                <a:cs typeface="+mn-cs"/>
              </a:rPr>
              <a:t>api</a:t>
            </a:r>
            <a:r>
              <a:rPr lang="en-US" sz="1200" b="1" i="0" kern="1200" dirty="0">
                <a:solidFill>
                  <a:schemeClr val="tx1"/>
                </a:solidFill>
                <a:effectLst/>
                <a:latin typeface="+mn-lt"/>
                <a:ea typeface="+mn-ea"/>
                <a:cs typeface="+mn-cs"/>
              </a:rPr>
              <a:t> calls presents a problem when we have to decide how to maintain the sync between the UI state and the back-end</a:t>
            </a:r>
          </a:p>
          <a:p>
            <a:pPr fontAlgn="base"/>
            <a:endParaRPr lang="en-US" sz="1200" b="1" i="0" kern="1200" dirty="0">
              <a:solidFill>
                <a:schemeClr val="tx1"/>
              </a:solidFill>
              <a:effectLst/>
              <a:latin typeface="+mn-lt"/>
              <a:ea typeface="+mn-ea"/>
              <a:cs typeface="+mn-cs"/>
            </a:endParaRPr>
          </a:p>
          <a:p>
            <a:pPr fontAlgn="base"/>
            <a:r>
              <a:rPr lang="en-US" sz="1200" b="1" i="0" u="sng" kern="1200" dirty="0">
                <a:solidFill>
                  <a:schemeClr val="tx1"/>
                </a:solidFill>
                <a:effectLst/>
                <a:latin typeface="+mn-lt"/>
                <a:ea typeface="+mn-ea"/>
                <a:cs typeface="+mn-cs"/>
              </a:rPr>
              <a:t>Sync strategy</a:t>
            </a:r>
          </a:p>
          <a:p>
            <a:pPr fontAlgn="base"/>
            <a:endParaRPr lang="en-US" sz="1200" b="1"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Optimistic update</a:t>
            </a:r>
            <a:r>
              <a:rPr lang="en-US" sz="1200" b="0" i="0" kern="1200" dirty="0">
                <a:solidFill>
                  <a:schemeClr val="tx1"/>
                </a:solidFill>
                <a:effectLst/>
                <a:latin typeface="+mn-lt"/>
                <a:ea typeface="+mn-ea"/>
                <a:cs typeface="+mn-cs"/>
              </a:rPr>
              <a:t> changes the UI state first and attempts to update the backend state. This provides a user with a better experience, as he does not see any delays, because of network latency. If backend update fails, then UI change has to be rolled back.</a:t>
            </a:r>
          </a:p>
          <a:p>
            <a:pPr fontAlgn="base"/>
            <a:br>
              <a:rPr lang="en-US" dirty="0"/>
            </a:br>
            <a:r>
              <a:rPr lang="en-US" sz="1200" b="1" i="0" kern="1200" dirty="0">
                <a:solidFill>
                  <a:schemeClr val="tx1"/>
                </a:solidFill>
                <a:effectLst/>
                <a:latin typeface="+mn-lt"/>
                <a:ea typeface="+mn-ea"/>
                <a:cs typeface="+mn-cs"/>
              </a:rPr>
              <a:t>Pessimistic update</a:t>
            </a:r>
            <a:r>
              <a:rPr lang="en-US" sz="1200" b="0" i="0" kern="1200" dirty="0">
                <a:solidFill>
                  <a:schemeClr val="tx1"/>
                </a:solidFill>
                <a:effectLst/>
                <a:latin typeface="+mn-lt"/>
                <a:ea typeface="+mn-ea"/>
                <a:cs typeface="+mn-cs"/>
              </a:rPr>
              <a:t> changes the backend state first and only in case of success updates the UI state. Usually, it is necessary to show some kind of spinner or loading bar during the execution of backend request, because of network latency.</a:t>
            </a:r>
            <a:endParaRPr lang="en-US" sz="1200" b="1" i="0" kern="1200" dirty="0">
              <a:solidFill>
                <a:schemeClr val="tx1"/>
              </a:solidFill>
              <a:effectLst/>
              <a:latin typeface="+mn-lt"/>
              <a:ea typeface="+mn-ea"/>
              <a:cs typeface="+mn-cs"/>
            </a:endParaRPr>
          </a:p>
          <a:p>
            <a:pPr fontAlgn="base"/>
            <a:endParaRPr lang="es-ES" dirty="0"/>
          </a:p>
        </p:txBody>
      </p:sp>
      <p:sp>
        <p:nvSpPr>
          <p:cNvPr id="4" name="Marcador de número de diapositiva 3"/>
          <p:cNvSpPr>
            <a:spLocks noGrp="1"/>
          </p:cNvSpPr>
          <p:nvPr>
            <p:ph type="sldNum" sz="quarter" idx="5"/>
          </p:nvPr>
        </p:nvSpPr>
        <p:spPr/>
        <p:txBody>
          <a:bodyPr/>
          <a:lstStyle/>
          <a:p>
            <a:fld id="{8B3ADA00-5B67-4B9C-89ED-1E9D7FAFE259}" type="slidenum">
              <a:rPr lang="es-ES" smtClean="0"/>
              <a:t>7</a:t>
            </a:fld>
            <a:endParaRPr lang="es-ES"/>
          </a:p>
        </p:txBody>
      </p:sp>
    </p:spTree>
    <p:extLst>
      <p:ext uri="{BB962C8B-B14F-4D97-AF65-F5344CB8AC3E}">
        <p14:creationId xmlns:p14="http://schemas.microsoft.com/office/powerpoint/2010/main" val="1883058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fontAlgn="base"/>
            <a:r>
              <a:rPr lang="en-US" sz="1200" b="1" i="0" kern="1200" dirty="0" err="1">
                <a:solidFill>
                  <a:schemeClr val="tx1"/>
                </a:solidFill>
                <a:effectLst/>
                <a:latin typeface="+mn-lt"/>
                <a:ea typeface="+mn-ea"/>
                <a:cs typeface="+mn-cs"/>
              </a:rPr>
              <a:t>Asynchronicity</a:t>
            </a:r>
            <a:r>
              <a:rPr lang="en-US" sz="1200" b="1" i="0" kern="1200" dirty="0">
                <a:solidFill>
                  <a:schemeClr val="tx1"/>
                </a:solidFill>
                <a:effectLst/>
                <a:latin typeface="+mn-lt"/>
                <a:ea typeface="+mn-ea"/>
                <a:cs typeface="+mn-cs"/>
              </a:rPr>
              <a:t> of the </a:t>
            </a:r>
            <a:r>
              <a:rPr lang="en-US" sz="1200" b="1" i="0" kern="1200" dirty="0" err="1">
                <a:solidFill>
                  <a:schemeClr val="tx1"/>
                </a:solidFill>
                <a:effectLst/>
                <a:latin typeface="+mn-lt"/>
                <a:ea typeface="+mn-ea"/>
                <a:cs typeface="+mn-cs"/>
              </a:rPr>
              <a:t>api</a:t>
            </a:r>
            <a:r>
              <a:rPr lang="en-US" sz="1200" b="1" i="0" kern="1200" dirty="0">
                <a:solidFill>
                  <a:schemeClr val="tx1"/>
                </a:solidFill>
                <a:effectLst/>
                <a:latin typeface="+mn-lt"/>
                <a:ea typeface="+mn-ea"/>
                <a:cs typeface="+mn-cs"/>
              </a:rPr>
              <a:t> calls presents a problem when we have to decide how to maintain the sync between the UI state and the back-end</a:t>
            </a:r>
          </a:p>
          <a:p>
            <a:pPr fontAlgn="base"/>
            <a:endParaRPr lang="en-US" sz="1200" b="1" i="0" kern="1200" dirty="0">
              <a:solidFill>
                <a:schemeClr val="tx1"/>
              </a:solidFill>
              <a:effectLst/>
              <a:latin typeface="+mn-lt"/>
              <a:ea typeface="+mn-ea"/>
              <a:cs typeface="+mn-cs"/>
            </a:endParaRPr>
          </a:p>
          <a:p>
            <a:pPr fontAlgn="base"/>
            <a:r>
              <a:rPr lang="en-US" sz="1200" b="1" i="0" u="sng" kern="1200" dirty="0">
                <a:solidFill>
                  <a:schemeClr val="tx1"/>
                </a:solidFill>
                <a:effectLst/>
                <a:latin typeface="+mn-lt"/>
                <a:ea typeface="+mn-ea"/>
                <a:cs typeface="+mn-cs"/>
              </a:rPr>
              <a:t>Sync strategy</a:t>
            </a:r>
          </a:p>
          <a:p>
            <a:pPr fontAlgn="base"/>
            <a:endParaRPr lang="en-US" sz="1200" b="1"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Optimistic update</a:t>
            </a:r>
            <a:r>
              <a:rPr lang="en-US" sz="1200" b="0" i="0" kern="1200" dirty="0">
                <a:solidFill>
                  <a:schemeClr val="tx1"/>
                </a:solidFill>
                <a:effectLst/>
                <a:latin typeface="+mn-lt"/>
                <a:ea typeface="+mn-ea"/>
                <a:cs typeface="+mn-cs"/>
              </a:rPr>
              <a:t> changes the UI state first and attempts to update the backend state. This provides a user with a better experience, as he does not see any delays, because of network latency. If backend update fails, then UI change has to be rolled back.</a:t>
            </a:r>
          </a:p>
          <a:p>
            <a:pPr fontAlgn="base"/>
            <a:br>
              <a:rPr lang="en-US" dirty="0"/>
            </a:br>
            <a:r>
              <a:rPr lang="en-US" sz="1200" b="1" i="0" kern="1200" dirty="0">
                <a:solidFill>
                  <a:schemeClr val="tx1"/>
                </a:solidFill>
                <a:effectLst/>
                <a:latin typeface="+mn-lt"/>
                <a:ea typeface="+mn-ea"/>
                <a:cs typeface="+mn-cs"/>
              </a:rPr>
              <a:t>Pessimistic update</a:t>
            </a:r>
            <a:r>
              <a:rPr lang="en-US" sz="1200" b="0" i="0" kern="1200" dirty="0">
                <a:solidFill>
                  <a:schemeClr val="tx1"/>
                </a:solidFill>
                <a:effectLst/>
                <a:latin typeface="+mn-lt"/>
                <a:ea typeface="+mn-ea"/>
                <a:cs typeface="+mn-cs"/>
              </a:rPr>
              <a:t> changes the backend state first and only in case of success updates the UI state. Usually, it is necessary to show some kind of spinner or loading bar during the execution of backend request, because of network latency.</a:t>
            </a:r>
            <a:endParaRPr lang="en-US" sz="1200" b="1" i="0" kern="1200" dirty="0">
              <a:solidFill>
                <a:schemeClr val="tx1"/>
              </a:solidFill>
              <a:effectLst/>
              <a:latin typeface="+mn-lt"/>
              <a:ea typeface="+mn-ea"/>
              <a:cs typeface="+mn-cs"/>
            </a:endParaRPr>
          </a:p>
          <a:p>
            <a:pPr fontAlgn="base"/>
            <a:endParaRPr lang="es-ES" dirty="0"/>
          </a:p>
        </p:txBody>
      </p:sp>
      <p:sp>
        <p:nvSpPr>
          <p:cNvPr id="4" name="Marcador de número de diapositiva 3"/>
          <p:cNvSpPr>
            <a:spLocks noGrp="1"/>
          </p:cNvSpPr>
          <p:nvPr>
            <p:ph type="sldNum" sz="quarter" idx="5"/>
          </p:nvPr>
        </p:nvSpPr>
        <p:spPr/>
        <p:txBody>
          <a:bodyPr/>
          <a:lstStyle/>
          <a:p>
            <a:fld id="{8B3ADA00-5B67-4B9C-89ED-1E9D7FAFE259}" type="slidenum">
              <a:rPr lang="es-ES" smtClean="0"/>
              <a:t>8</a:t>
            </a:fld>
            <a:endParaRPr lang="es-ES"/>
          </a:p>
        </p:txBody>
      </p:sp>
    </p:spTree>
    <p:extLst>
      <p:ext uri="{BB962C8B-B14F-4D97-AF65-F5344CB8AC3E}">
        <p14:creationId xmlns:p14="http://schemas.microsoft.com/office/powerpoint/2010/main" val="1876756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fontAlgn="base"/>
            <a:r>
              <a:rPr lang="en-US" sz="1200" b="1" i="0" kern="1200" dirty="0" err="1">
                <a:solidFill>
                  <a:schemeClr val="tx1"/>
                </a:solidFill>
                <a:effectLst/>
                <a:latin typeface="+mn-lt"/>
                <a:ea typeface="+mn-ea"/>
                <a:cs typeface="+mn-cs"/>
              </a:rPr>
              <a:t>Asynchronicity</a:t>
            </a:r>
            <a:r>
              <a:rPr lang="en-US" sz="1200" b="1" i="0" kern="1200" dirty="0">
                <a:solidFill>
                  <a:schemeClr val="tx1"/>
                </a:solidFill>
                <a:effectLst/>
                <a:latin typeface="+mn-lt"/>
                <a:ea typeface="+mn-ea"/>
                <a:cs typeface="+mn-cs"/>
              </a:rPr>
              <a:t> of the </a:t>
            </a:r>
            <a:r>
              <a:rPr lang="en-US" sz="1200" b="1" i="0" kern="1200" dirty="0" err="1">
                <a:solidFill>
                  <a:schemeClr val="tx1"/>
                </a:solidFill>
                <a:effectLst/>
                <a:latin typeface="+mn-lt"/>
                <a:ea typeface="+mn-ea"/>
                <a:cs typeface="+mn-cs"/>
              </a:rPr>
              <a:t>api</a:t>
            </a:r>
            <a:r>
              <a:rPr lang="en-US" sz="1200" b="1" i="0" kern="1200" dirty="0">
                <a:solidFill>
                  <a:schemeClr val="tx1"/>
                </a:solidFill>
                <a:effectLst/>
                <a:latin typeface="+mn-lt"/>
                <a:ea typeface="+mn-ea"/>
                <a:cs typeface="+mn-cs"/>
              </a:rPr>
              <a:t> calls presents a problem when we have to decide how to maintain the sync between the UI state and the back-end</a:t>
            </a:r>
          </a:p>
          <a:p>
            <a:pPr fontAlgn="base"/>
            <a:endParaRPr lang="en-US" sz="1200" b="1" i="0" kern="1200" dirty="0">
              <a:solidFill>
                <a:schemeClr val="tx1"/>
              </a:solidFill>
              <a:effectLst/>
              <a:latin typeface="+mn-lt"/>
              <a:ea typeface="+mn-ea"/>
              <a:cs typeface="+mn-cs"/>
            </a:endParaRPr>
          </a:p>
          <a:p>
            <a:pPr fontAlgn="base"/>
            <a:r>
              <a:rPr lang="en-US" sz="1200" b="1" i="0" u="sng" kern="1200" dirty="0">
                <a:solidFill>
                  <a:schemeClr val="tx1"/>
                </a:solidFill>
                <a:effectLst/>
                <a:latin typeface="+mn-lt"/>
                <a:ea typeface="+mn-ea"/>
                <a:cs typeface="+mn-cs"/>
              </a:rPr>
              <a:t>Sync strategy</a:t>
            </a:r>
          </a:p>
          <a:p>
            <a:pPr fontAlgn="base"/>
            <a:endParaRPr lang="en-US" sz="1200" b="1"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Optimistic update</a:t>
            </a:r>
            <a:r>
              <a:rPr lang="en-US" sz="1200" b="0" i="0" kern="1200" dirty="0">
                <a:solidFill>
                  <a:schemeClr val="tx1"/>
                </a:solidFill>
                <a:effectLst/>
                <a:latin typeface="+mn-lt"/>
                <a:ea typeface="+mn-ea"/>
                <a:cs typeface="+mn-cs"/>
              </a:rPr>
              <a:t> changes the UI state first and attempts to update the backend state. This provides a user with a better experience, as he does not see any delays, because of network latency. If backend update fails, then UI change has to be rolled back.</a:t>
            </a:r>
          </a:p>
          <a:p>
            <a:pPr fontAlgn="base"/>
            <a:br>
              <a:rPr lang="en-US" dirty="0"/>
            </a:br>
            <a:r>
              <a:rPr lang="en-US" sz="1200" b="1" i="0" kern="1200" dirty="0">
                <a:solidFill>
                  <a:schemeClr val="tx1"/>
                </a:solidFill>
                <a:effectLst/>
                <a:latin typeface="+mn-lt"/>
                <a:ea typeface="+mn-ea"/>
                <a:cs typeface="+mn-cs"/>
              </a:rPr>
              <a:t>Pessimistic update</a:t>
            </a:r>
            <a:r>
              <a:rPr lang="en-US" sz="1200" b="0" i="0" kern="1200" dirty="0">
                <a:solidFill>
                  <a:schemeClr val="tx1"/>
                </a:solidFill>
                <a:effectLst/>
                <a:latin typeface="+mn-lt"/>
                <a:ea typeface="+mn-ea"/>
                <a:cs typeface="+mn-cs"/>
              </a:rPr>
              <a:t> changes the backend state first and only in case of success updates the UI state. Usually, it is necessary to show some kind of spinner or loading bar during the execution of backend request, because of network latency.</a:t>
            </a:r>
            <a:endParaRPr lang="en-US" sz="1200" b="1" i="0" kern="1200" dirty="0">
              <a:solidFill>
                <a:schemeClr val="tx1"/>
              </a:solidFill>
              <a:effectLst/>
              <a:latin typeface="+mn-lt"/>
              <a:ea typeface="+mn-ea"/>
              <a:cs typeface="+mn-cs"/>
            </a:endParaRPr>
          </a:p>
          <a:p>
            <a:pPr fontAlgn="base"/>
            <a:endParaRPr lang="es-ES" dirty="0"/>
          </a:p>
        </p:txBody>
      </p:sp>
      <p:sp>
        <p:nvSpPr>
          <p:cNvPr id="4" name="Marcador de número de diapositiva 3"/>
          <p:cNvSpPr>
            <a:spLocks noGrp="1"/>
          </p:cNvSpPr>
          <p:nvPr>
            <p:ph type="sldNum" sz="quarter" idx="5"/>
          </p:nvPr>
        </p:nvSpPr>
        <p:spPr/>
        <p:txBody>
          <a:bodyPr/>
          <a:lstStyle/>
          <a:p>
            <a:fld id="{8B3ADA00-5B67-4B9C-89ED-1E9D7FAFE259}" type="slidenum">
              <a:rPr lang="es-ES" smtClean="0"/>
              <a:t>9</a:t>
            </a:fld>
            <a:endParaRPr lang="es-ES"/>
          </a:p>
        </p:txBody>
      </p:sp>
    </p:spTree>
    <p:extLst>
      <p:ext uri="{BB962C8B-B14F-4D97-AF65-F5344CB8AC3E}">
        <p14:creationId xmlns:p14="http://schemas.microsoft.com/office/powerpoint/2010/main" val="1719231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fontAlgn="base"/>
            <a:r>
              <a:rPr lang="en-US" sz="1200" b="1" i="0" kern="1200" dirty="0" err="1">
                <a:solidFill>
                  <a:schemeClr val="tx1"/>
                </a:solidFill>
                <a:effectLst/>
                <a:latin typeface="+mn-lt"/>
                <a:ea typeface="+mn-ea"/>
                <a:cs typeface="+mn-cs"/>
              </a:rPr>
              <a:t>Asynchronicity</a:t>
            </a:r>
            <a:r>
              <a:rPr lang="en-US" sz="1200" b="1" i="0" kern="1200" dirty="0">
                <a:solidFill>
                  <a:schemeClr val="tx1"/>
                </a:solidFill>
                <a:effectLst/>
                <a:latin typeface="+mn-lt"/>
                <a:ea typeface="+mn-ea"/>
                <a:cs typeface="+mn-cs"/>
              </a:rPr>
              <a:t> of the </a:t>
            </a:r>
            <a:r>
              <a:rPr lang="en-US" sz="1200" b="1" i="0" kern="1200" dirty="0" err="1">
                <a:solidFill>
                  <a:schemeClr val="tx1"/>
                </a:solidFill>
                <a:effectLst/>
                <a:latin typeface="+mn-lt"/>
                <a:ea typeface="+mn-ea"/>
                <a:cs typeface="+mn-cs"/>
              </a:rPr>
              <a:t>api</a:t>
            </a:r>
            <a:r>
              <a:rPr lang="en-US" sz="1200" b="1" i="0" kern="1200" dirty="0">
                <a:solidFill>
                  <a:schemeClr val="tx1"/>
                </a:solidFill>
                <a:effectLst/>
                <a:latin typeface="+mn-lt"/>
                <a:ea typeface="+mn-ea"/>
                <a:cs typeface="+mn-cs"/>
              </a:rPr>
              <a:t> calls presents a problem when we have to decide how to maintain the sync between the UI state and the back-end</a:t>
            </a:r>
          </a:p>
          <a:p>
            <a:pPr fontAlgn="base"/>
            <a:endParaRPr lang="en-US" sz="1200" b="1" i="0" kern="1200" dirty="0">
              <a:solidFill>
                <a:schemeClr val="tx1"/>
              </a:solidFill>
              <a:effectLst/>
              <a:latin typeface="+mn-lt"/>
              <a:ea typeface="+mn-ea"/>
              <a:cs typeface="+mn-cs"/>
            </a:endParaRPr>
          </a:p>
          <a:p>
            <a:pPr fontAlgn="base"/>
            <a:r>
              <a:rPr lang="en-US" sz="1200" b="1" i="0" u="sng" kern="1200" dirty="0">
                <a:solidFill>
                  <a:schemeClr val="tx1"/>
                </a:solidFill>
                <a:effectLst/>
                <a:latin typeface="+mn-lt"/>
                <a:ea typeface="+mn-ea"/>
                <a:cs typeface="+mn-cs"/>
              </a:rPr>
              <a:t>Sync strategy</a:t>
            </a:r>
          </a:p>
          <a:p>
            <a:pPr fontAlgn="base"/>
            <a:endParaRPr lang="en-US" sz="1200" b="1"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Optimistic update</a:t>
            </a:r>
            <a:r>
              <a:rPr lang="en-US" sz="1200" b="0" i="0" kern="1200" dirty="0">
                <a:solidFill>
                  <a:schemeClr val="tx1"/>
                </a:solidFill>
                <a:effectLst/>
                <a:latin typeface="+mn-lt"/>
                <a:ea typeface="+mn-ea"/>
                <a:cs typeface="+mn-cs"/>
              </a:rPr>
              <a:t> changes the UI state first and attempts to update the backend state. This provides a user with a better experience, as he does not see any delays, because of network latency. If backend update fails, then UI change has to be rolled back.</a:t>
            </a:r>
          </a:p>
          <a:p>
            <a:pPr fontAlgn="base"/>
            <a:br>
              <a:rPr lang="en-US" dirty="0"/>
            </a:br>
            <a:r>
              <a:rPr lang="en-US" sz="1200" b="1" i="0" kern="1200" dirty="0">
                <a:solidFill>
                  <a:schemeClr val="tx1"/>
                </a:solidFill>
                <a:effectLst/>
                <a:latin typeface="+mn-lt"/>
                <a:ea typeface="+mn-ea"/>
                <a:cs typeface="+mn-cs"/>
              </a:rPr>
              <a:t>Pessimistic update</a:t>
            </a:r>
            <a:r>
              <a:rPr lang="en-US" sz="1200" b="0" i="0" kern="1200" dirty="0">
                <a:solidFill>
                  <a:schemeClr val="tx1"/>
                </a:solidFill>
                <a:effectLst/>
                <a:latin typeface="+mn-lt"/>
                <a:ea typeface="+mn-ea"/>
                <a:cs typeface="+mn-cs"/>
              </a:rPr>
              <a:t> changes the backend state first and only in case of success updates the UI state. Usually, it is necessary to show some kind of spinner or loading bar during the execution of backend request, because of network latency.</a:t>
            </a:r>
            <a:endParaRPr lang="en-US" sz="1200" b="1" i="0" kern="1200" dirty="0">
              <a:solidFill>
                <a:schemeClr val="tx1"/>
              </a:solidFill>
              <a:effectLst/>
              <a:latin typeface="+mn-lt"/>
              <a:ea typeface="+mn-ea"/>
              <a:cs typeface="+mn-cs"/>
            </a:endParaRPr>
          </a:p>
          <a:p>
            <a:pPr fontAlgn="base"/>
            <a:endParaRPr lang="es-ES" dirty="0"/>
          </a:p>
        </p:txBody>
      </p:sp>
      <p:sp>
        <p:nvSpPr>
          <p:cNvPr id="4" name="Marcador de número de diapositiva 3"/>
          <p:cNvSpPr>
            <a:spLocks noGrp="1"/>
          </p:cNvSpPr>
          <p:nvPr>
            <p:ph type="sldNum" sz="quarter" idx="5"/>
          </p:nvPr>
        </p:nvSpPr>
        <p:spPr/>
        <p:txBody>
          <a:bodyPr/>
          <a:lstStyle/>
          <a:p>
            <a:fld id="{8B3ADA00-5B67-4B9C-89ED-1E9D7FAFE259}" type="slidenum">
              <a:rPr lang="es-ES" smtClean="0"/>
              <a:t>10</a:t>
            </a:fld>
            <a:endParaRPr lang="es-ES"/>
          </a:p>
        </p:txBody>
      </p:sp>
    </p:spTree>
    <p:extLst>
      <p:ext uri="{BB962C8B-B14F-4D97-AF65-F5344CB8AC3E}">
        <p14:creationId xmlns:p14="http://schemas.microsoft.com/office/powerpoint/2010/main" val="1505448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2147323-7C87-4C2C-8BC4-9C1E9F3233D9}" type="datetimeFigureOut">
              <a:rPr lang="es-ES" smtClean="0"/>
              <a:t>06/02/2020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DDB8D2-5129-4C13-8F61-7536C06F6786}" type="slidenum">
              <a:rPr lang="es-ES" smtClean="0"/>
              <a:t>‹Nº›</a:t>
            </a:fld>
            <a:endParaRPr lang="es-ES"/>
          </a:p>
        </p:txBody>
      </p:sp>
    </p:spTree>
    <p:extLst>
      <p:ext uri="{BB962C8B-B14F-4D97-AF65-F5344CB8AC3E}">
        <p14:creationId xmlns:p14="http://schemas.microsoft.com/office/powerpoint/2010/main" val="2511300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2147323-7C87-4C2C-8BC4-9C1E9F3233D9}" type="datetimeFigureOut">
              <a:rPr lang="es-ES" smtClean="0"/>
              <a:t>06/02/2020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DDB8D2-5129-4C13-8F61-7536C06F6786}" type="slidenum">
              <a:rPr lang="es-ES" smtClean="0"/>
              <a:t>‹Nº›</a:t>
            </a:fld>
            <a:endParaRPr lang="es-ES"/>
          </a:p>
        </p:txBody>
      </p:sp>
    </p:spTree>
    <p:extLst>
      <p:ext uri="{BB962C8B-B14F-4D97-AF65-F5344CB8AC3E}">
        <p14:creationId xmlns:p14="http://schemas.microsoft.com/office/powerpoint/2010/main" val="787265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2147323-7C87-4C2C-8BC4-9C1E9F3233D9}" type="datetimeFigureOut">
              <a:rPr lang="es-ES" smtClean="0"/>
              <a:t>06/02/2020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DDB8D2-5129-4C13-8F61-7536C06F6786}" type="slidenum">
              <a:rPr lang="es-ES" smtClean="0"/>
              <a:t>‹Nº›</a:t>
            </a:fld>
            <a:endParaRPr lang="es-E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975071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2147323-7C87-4C2C-8BC4-9C1E9F3233D9}" type="datetimeFigureOut">
              <a:rPr lang="es-ES" smtClean="0"/>
              <a:t>06/02/2020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DDB8D2-5129-4C13-8F61-7536C06F6786}" type="slidenum">
              <a:rPr lang="es-ES" smtClean="0"/>
              <a:t>‹Nº›</a:t>
            </a:fld>
            <a:endParaRPr lang="es-ES"/>
          </a:p>
        </p:txBody>
      </p:sp>
    </p:spTree>
    <p:extLst>
      <p:ext uri="{BB962C8B-B14F-4D97-AF65-F5344CB8AC3E}">
        <p14:creationId xmlns:p14="http://schemas.microsoft.com/office/powerpoint/2010/main" val="4202542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2147323-7C87-4C2C-8BC4-9C1E9F3233D9}" type="datetimeFigureOut">
              <a:rPr lang="es-ES" smtClean="0"/>
              <a:t>06/02/2020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DDB8D2-5129-4C13-8F61-7536C06F6786}" type="slidenum">
              <a:rPr lang="es-ES" smtClean="0"/>
              <a:t>‹Nº›</a:t>
            </a:fld>
            <a:endParaRPr lang="es-E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279162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2147323-7C87-4C2C-8BC4-9C1E9F3233D9}" type="datetimeFigureOut">
              <a:rPr lang="es-ES" smtClean="0"/>
              <a:t>06/02/2020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DDB8D2-5129-4C13-8F61-7536C06F6786}" type="slidenum">
              <a:rPr lang="es-ES" smtClean="0"/>
              <a:t>‹Nº›</a:t>
            </a:fld>
            <a:endParaRPr lang="es-ES"/>
          </a:p>
        </p:txBody>
      </p:sp>
    </p:spTree>
    <p:extLst>
      <p:ext uri="{BB962C8B-B14F-4D97-AF65-F5344CB8AC3E}">
        <p14:creationId xmlns:p14="http://schemas.microsoft.com/office/powerpoint/2010/main" val="17959061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2147323-7C87-4C2C-8BC4-9C1E9F3233D9}" type="datetimeFigureOut">
              <a:rPr lang="es-ES" smtClean="0"/>
              <a:t>06/02/2020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DDB8D2-5129-4C13-8F61-7536C06F6786}" type="slidenum">
              <a:rPr lang="es-ES" smtClean="0"/>
              <a:t>‹Nº›</a:t>
            </a:fld>
            <a:endParaRPr lang="es-ES"/>
          </a:p>
        </p:txBody>
      </p:sp>
    </p:spTree>
    <p:extLst>
      <p:ext uri="{BB962C8B-B14F-4D97-AF65-F5344CB8AC3E}">
        <p14:creationId xmlns:p14="http://schemas.microsoft.com/office/powerpoint/2010/main" val="13392621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2147323-7C87-4C2C-8BC4-9C1E9F3233D9}" type="datetimeFigureOut">
              <a:rPr lang="es-ES" smtClean="0"/>
              <a:t>06/02/2020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DDB8D2-5129-4C13-8F61-7536C06F6786}" type="slidenum">
              <a:rPr lang="es-ES" smtClean="0"/>
              <a:t>‹Nº›</a:t>
            </a:fld>
            <a:endParaRPr lang="es-ES"/>
          </a:p>
        </p:txBody>
      </p:sp>
    </p:spTree>
    <p:extLst>
      <p:ext uri="{BB962C8B-B14F-4D97-AF65-F5344CB8AC3E}">
        <p14:creationId xmlns:p14="http://schemas.microsoft.com/office/powerpoint/2010/main" val="2113653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2147323-7C87-4C2C-8BC4-9C1E9F3233D9}" type="datetimeFigureOut">
              <a:rPr lang="es-ES" smtClean="0"/>
              <a:t>06/02/2020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DDB8D2-5129-4C13-8F61-7536C06F6786}" type="slidenum">
              <a:rPr lang="es-ES" smtClean="0"/>
              <a:t>‹Nº›</a:t>
            </a:fld>
            <a:endParaRPr lang="es-ES"/>
          </a:p>
        </p:txBody>
      </p:sp>
    </p:spTree>
    <p:extLst>
      <p:ext uri="{BB962C8B-B14F-4D97-AF65-F5344CB8AC3E}">
        <p14:creationId xmlns:p14="http://schemas.microsoft.com/office/powerpoint/2010/main" val="297805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2147323-7C87-4C2C-8BC4-9C1E9F3233D9}" type="datetimeFigureOut">
              <a:rPr lang="es-ES" smtClean="0"/>
              <a:t>06/02/2020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DDB8D2-5129-4C13-8F61-7536C06F6786}" type="slidenum">
              <a:rPr lang="es-ES" smtClean="0"/>
              <a:t>‹Nº›</a:t>
            </a:fld>
            <a:endParaRPr lang="es-ES"/>
          </a:p>
        </p:txBody>
      </p:sp>
    </p:spTree>
    <p:extLst>
      <p:ext uri="{BB962C8B-B14F-4D97-AF65-F5344CB8AC3E}">
        <p14:creationId xmlns:p14="http://schemas.microsoft.com/office/powerpoint/2010/main" val="1366646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2147323-7C87-4C2C-8BC4-9C1E9F3233D9}" type="datetimeFigureOut">
              <a:rPr lang="es-ES" smtClean="0"/>
              <a:t>06/02/2020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FDDB8D2-5129-4C13-8F61-7536C06F6786}" type="slidenum">
              <a:rPr lang="es-ES" smtClean="0"/>
              <a:t>‹Nº›</a:t>
            </a:fld>
            <a:endParaRPr lang="es-ES"/>
          </a:p>
        </p:txBody>
      </p:sp>
    </p:spTree>
    <p:extLst>
      <p:ext uri="{BB962C8B-B14F-4D97-AF65-F5344CB8AC3E}">
        <p14:creationId xmlns:p14="http://schemas.microsoft.com/office/powerpoint/2010/main" val="3635044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2147323-7C87-4C2C-8BC4-9C1E9F3233D9}" type="datetimeFigureOut">
              <a:rPr lang="es-ES" smtClean="0"/>
              <a:t>06/02/2020</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AFDDB8D2-5129-4C13-8F61-7536C06F6786}" type="slidenum">
              <a:rPr lang="es-ES" smtClean="0"/>
              <a:t>‹Nº›</a:t>
            </a:fld>
            <a:endParaRPr lang="es-ES"/>
          </a:p>
        </p:txBody>
      </p:sp>
    </p:spTree>
    <p:extLst>
      <p:ext uri="{BB962C8B-B14F-4D97-AF65-F5344CB8AC3E}">
        <p14:creationId xmlns:p14="http://schemas.microsoft.com/office/powerpoint/2010/main" val="324415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2147323-7C87-4C2C-8BC4-9C1E9F3233D9}" type="datetimeFigureOut">
              <a:rPr lang="es-ES" smtClean="0"/>
              <a:t>06/02/2020</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AFDDB8D2-5129-4C13-8F61-7536C06F6786}" type="slidenum">
              <a:rPr lang="es-ES" smtClean="0"/>
              <a:t>‹Nº›</a:t>
            </a:fld>
            <a:endParaRPr lang="es-ES"/>
          </a:p>
        </p:txBody>
      </p:sp>
    </p:spTree>
    <p:extLst>
      <p:ext uri="{BB962C8B-B14F-4D97-AF65-F5344CB8AC3E}">
        <p14:creationId xmlns:p14="http://schemas.microsoft.com/office/powerpoint/2010/main" val="2167198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147323-7C87-4C2C-8BC4-9C1E9F3233D9}" type="datetimeFigureOut">
              <a:rPr lang="es-ES" smtClean="0"/>
              <a:t>06/02/2020</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AFDDB8D2-5129-4C13-8F61-7536C06F6786}" type="slidenum">
              <a:rPr lang="es-ES" smtClean="0"/>
              <a:t>‹Nº›</a:t>
            </a:fld>
            <a:endParaRPr lang="es-ES"/>
          </a:p>
        </p:txBody>
      </p:sp>
    </p:spTree>
    <p:extLst>
      <p:ext uri="{BB962C8B-B14F-4D97-AF65-F5344CB8AC3E}">
        <p14:creationId xmlns:p14="http://schemas.microsoft.com/office/powerpoint/2010/main" val="3310407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2147323-7C87-4C2C-8BC4-9C1E9F3233D9}" type="datetimeFigureOut">
              <a:rPr lang="es-ES" smtClean="0"/>
              <a:t>06/02/2020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FDDB8D2-5129-4C13-8F61-7536C06F6786}" type="slidenum">
              <a:rPr lang="es-ES" smtClean="0"/>
              <a:t>‹Nº›</a:t>
            </a:fld>
            <a:endParaRPr lang="es-ES"/>
          </a:p>
        </p:txBody>
      </p:sp>
    </p:spTree>
    <p:extLst>
      <p:ext uri="{BB962C8B-B14F-4D97-AF65-F5344CB8AC3E}">
        <p14:creationId xmlns:p14="http://schemas.microsoft.com/office/powerpoint/2010/main" val="30851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2147323-7C87-4C2C-8BC4-9C1E9F3233D9}" type="datetimeFigureOut">
              <a:rPr lang="es-ES" smtClean="0"/>
              <a:t>06/02/2020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FDDB8D2-5129-4C13-8F61-7536C06F6786}" type="slidenum">
              <a:rPr lang="es-ES" smtClean="0"/>
              <a:t>‹Nº›</a:t>
            </a:fld>
            <a:endParaRPr lang="es-ES"/>
          </a:p>
        </p:txBody>
      </p:sp>
    </p:spTree>
    <p:extLst>
      <p:ext uri="{BB962C8B-B14F-4D97-AF65-F5344CB8AC3E}">
        <p14:creationId xmlns:p14="http://schemas.microsoft.com/office/powerpoint/2010/main" val="3526972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2147323-7C87-4C2C-8BC4-9C1E9F3233D9}" type="datetimeFigureOut">
              <a:rPr lang="es-ES" smtClean="0"/>
              <a:t>06/02/2020</a:t>
            </a:fld>
            <a:endParaRPr lang="es-E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FDDB8D2-5129-4C13-8F61-7536C06F6786}" type="slidenum">
              <a:rPr lang="es-ES" smtClean="0"/>
              <a:t>‹Nº›</a:t>
            </a:fld>
            <a:endParaRPr lang="es-ES"/>
          </a:p>
        </p:txBody>
      </p:sp>
    </p:spTree>
    <p:extLst>
      <p:ext uri="{BB962C8B-B14F-4D97-AF65-F5344CB8AC3E}">
        <p14:creationId xmlns:p14="http://schemas.microsoft.com/office/powerpoint/2010/main" val="6830753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8.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9.xml"/><Relationship Id="rId5" Type="http://schemas.openxmlformats.org/officeDocument/2006/relationships/image" Target="../media/image10.jpeg"/><Relationship Id="rId4" Type="http://schemas.openxmlformats.org/officeDocument/2006/relationships/hyperlink" Target="https://github.com/pauades/angulartraining"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4.xml.rels><?xml version="1.0" encoding="UTF-8" standalone="yes"?>
<Relationships xmlns="http://schemas.openxmlformats.org/package/2006/relationships"><Relationship Id="rId3" Type="http://schemas.openxmlformats.org/officeDocument/2006/relationships/hyperlink" Target="https://blog.strongbrew.io/A-scalable-angular2-architectur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angular.io/" TargetMode="External"/><Relationship Id="rId4" Type="http://schemas.openxmlformats.org/officeDocument/2006/relationships/hyperlink" Target="https://angular-academy.com/angular-architecture-best-practice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Isosceles Triangle 9">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7" name="Graphic 6">
            <a:extLst>
              <a:ext uri="{FF2B5EF4-FFF2-40B4-BE49-F238E27FC236}">
                <a16:creationId xmlns:a16="http://schemas.microsoft.com/office/drawing/2014/main" id="{8E50A203-CADC-441B-A969-80E0DB226F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pic>
        <p:nvPicPr>
          <p:cNvPr id="1026" name="Picture 2" descr="Resultado de imagen de wolters kluwers">
            <a:extLst>
              <a:ext uri="{FF2B5EF4-FFF2-40B4-BE49-F238E27FC236}">
                <a16:creationId xmlns:a16="http://schemas.microsoft.com/office/drawing/2014/main" id="{9C26A31A-20BA-4565-87B4-1D510471A3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4337" y="4905736"/>
            <a:ext cx="2978063" cy="686950"/>
          </a:xfrm>
          <a:prstGeom prst="rect">
            <a:avLst/>
          </a:prstGeom>
          <a:noFill/>
          <a:extLst>
            <a:ext uri="{909E8E84-426E-40DD-AFC4-6F175D3DCCD1}">
              <a14:hiddenFill xmlns:a14="http://schemas.microsoft.com/office/drawing/2010/main">
                <a:solidFill>
                  <a:srgbClr val="FFFFFF"/>
                </a:solidFill>
              </a14:hiddenFill>
            </a:ext>
          </a:extLst>
        </p:spPr>
      </p:pic>
      <p:sp>
        <p:nvSpPr>
          <p:cNvPr id="9" name="Título 1">
            <a:extLst>
              <a:ext uri="{FF2B5EF4-FFF2-40B4-BE49-F238E27FC236}">
                <a16:creationId xmlns:a16="http://schemas.microsoft.com/office/drawing/2014/main" id="{C3270C46-E9C5-4D69-8371-55518C5B3185}"/>
              </a:ext>
            </a:extLst>
          </p:cNvPr>
          <p:cNvSpPr txBox="1">
            <a:spLocks/>
          </p:cNvSpPr>
          <p:nvPr/>
        </p:nvSpPr>
        <p:spPr>
          <a:xfrm>
            <a:off x="4974337" y="1265314"/>
            <a:ext cx="4299666" cy="3249131"/>
          </a:xfrm>
          <a:prstGeom prst="rect">
            <a:avLst/>
          </a:prstGeom>
        </p:spPr>
        <p:txBody>
          <a:bodyPr vert="horz" lIns="91440" tIns="45720" rIns="91440" bIns="45720" rtlCol="0" anchor="b">
            <a:norm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lnSpc>
                <a:spcPct val="90000"/>
              </a:lnSpc>
            </a:pPr>
            <a:r>
              <a:rPr lang="es-ES" sz="4000" dirty="0"/>
              <a:t>Angular 8 </a:t>
            </a:r>
            <a:r>
              <a:rPr lang="es-ES" sz="4000" dirty="0" err="1"/>
              <a:t>Introduction</a:t>
            </a:r>
            <a:endParaRPr lang="es-ES" sz="4000" dirty="0"/>
          </a:p>
          <a:p>
            <a:pPr algn="l">
              <a:lnSpc>
                <a:spcPct val="90000"/>
              </a:lnSpc>
            </a:pPr>
            <a:endParaRPr lang="es-ES" sz="4000" dirty="0"/>
          </a:p>
          <a:p>
            <a:pPr algn="l">
              <a:lnSpc>
                <a:spcPct val="90000"/>
              </a:lnSpc>
            </a:pPr>
            <a:endParaRPr lang="es-ES" sz="4000" b="1" dirty="0"/>
          </a:p>
          <a:p>
            <a:pPr algn="l">
              <a:lnSpc>
                <a:spcPct val="90000"/>
              </a:lnSpc>
            </a:pPr>
            <a:endParaRPr lang="es-ES" sz="4000" b="1" dirty="0"/>
          </a:p>
          <a:p>
            <a:pPr algn="l">
              <a:lnSpc>
                <a:spcPct val="90000"/>
              </a:lnSpc>
            </a:pPr>
            <a:r>
              <a:rPr lang="es-ES" sz="1800" b="1" dirty="0"/>
              <a:t>Pau Castells</a:t>
            </a:r>
          </a:p>
        </p:txBody>
      </p:sp>
      <p:pic>
        <p:nvPicPr>
          <p:cNvPr id="2" name="Imagen 1">
            <a:extLst>
              <a:ext uri="{FF2B5EF4-FFF2-40B4-BE49-F238E27FC236}">
                <a16:creationId xmlns:a16="http://schemas.microsoft.com/office/drawing/2014/main" id="{FEBE989A-265A-45A5-BA55-C2156A2CB890}"/>
              </a:ext>
            </a:extLst>
          </p:cNvPr>
          <p:cNvPicPr>
            <a:picLocks noChangeAspect="1"/>
          </p:cNvPicPr>
          <p:nvPr/>
        </p:nvPicPr>
        <p:blipFill>
          <a:blip r:embed="rId5"/>
          <a:stretch>
            <a:fillRect/>
          </a:stretch>
        </p:blipFill>
        <p:spPr>
          <a:xfrm>
            <a:off x="6096000" y="3004705"/>
            <a:ext cx="1685925" cy="571500"/>
          </a:xfrm>
          <a:prstGeom prst="rect">
            <a:avLst/>
          </a:prstGeom>
        </p:spPr>
      </p:pic>
    </p:spTree>
    <p:extLst>
      <p:ext uri="{BB962C8B-B14F-4D97-AF65-F5344CB8AC3E}">
        <p14:creationId xmlns:p14="http://schemas.microsoft.com/office/powerpoint/2010/main" val="1878808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4BB88D-4514-4E53-A95C-40E69150AED8}"/>
              </a:ext>
            </a:extLst>
          </p:cNvPr>
          <p:cNvSpPr>
            <a:spLocks noGrp="1"/>
          </p:cNvSpPr>
          <p:nvPr>
            <p:ph type="title"/>
          </p:nvPr>
        </p:nvSpPr>
        <p:spPr>
          <a:xfrm>
            <a:off x="677334" y="244927"/>
            <a:ext cx="8596668" cy="752600"/>
          </a:xfrm>
        </p:spPr>
        <p:txBody>
          <a:bodyPr>
            <a:normAutofit/>
          </a:bodyPr>
          <a:lstStyle/>
          <a:p>
            <a:r>
              <a:rPr lang="es-ES" dirty="0"/>
              <a:t>Core </a:t>
            </a:r>
            <a:r>
              <a:rPr lang="es-ES" dirty="0" err="1"/>
              <a:t>Layer</a:t>
            </a:r>
            <a:endParaRPr lang="es-ES" dirty="0"/>
          </a:p>
        </p:txBody>
      </p:sp>
      <p:sp>
        <p:nvSpPr>
          <p:cNvPr id="5" name="CuadroTexto 4">
            <a:extLst>
              <a:ext uri="{FF2B5EF4-FFF2-40B4-BE49-F238E27FC236}">
                <a16:creationId xmlns:a16="http://schemas.microsoft.com/office/drawing/2014/main" id="{040A56BD-8BE9-48DB-8E5C-455F21D01E16}"/>
              </a:ext>
            </a:extLst>
          </p:cNvPr>
          <p:cNvSpPr txBox="1"/>
          <p:nvPr/>
        </p:nvSpPr>
        <p:spPr>
          <a:xfrm>
            <a:off x="838200" y="997527"/>
            <a:ext cx="9895114" cy="646331"/>
          </a:xfrm>
          <a:prstGeom prst="rect">
            <a:avLst/>
          </a:prstGeom>
          <a:noFill/>
        </p:spPr>
        <p:txBody>
          <a:bodyPr wrap="square" rtlCol="0">
            <a:spAutoFit/>
          </a:bodyPr>
          <a:lstStyle/>
          <a:p>
            <a:r>
              <a:rPr lang="en-US" dirty="0"/>
              <a:t>All </a:t>
            </a:r>
            <a:r>
              <a:rPr lang="en-US" b="1" dirty="0"/>
              <a:t>data manipulation</a:t>
            </a:r>
            <a:r>
              <a:rPr lang="en-US" dirty="0"/>
              <a:t> and </a:t>
            </a:r>
            <a:r>
              <a:rPr lang="en-US" b="1" dirty="0"/>
              <a:t>outside world communication</a:t>
            </a:r>
            <a:r>
              <a:rPr lang="en-US" dirty="0"/>
              <a:t> happens here, it also holds the state definitions, actions and reducers if a state management solution is used (i.e. </a:t>
            </a:r>
            <a:r>
              <a:rPr lang="en-US" dirty="0" err="1"/>
              <a:t>NgRx</a:t>
            </a:r>
            <a:r>
              <a:rPr lang="en-US" dirty="0"/>
              <a:t>). </a:t>
            </a:r>
            <a:endParaRPr lang="es-ES" dirty="0"/>
          </a:p>
        </p:txBody>
      </p:sp>
      <p:pic>
        <p:nvPicPr>
          <p:cNvPr id="4" name="Imagen 3">
            <a:extLst>
              <a:ext uri="{FF2B5EF4-FFF2-40B4-BE49-F238E27FC236}">
                <a16:creationId xmlns:a16="http://schemas.microsoft.com/office/drawing/2014/main" id="{A698E5D5-F5F6-4BF9-8094-C112F3131F6D}"/>
              </a:ext>
            </a:extLst>
          </p:cNvPr>
          <p:cNvPicPr>
            <a:picLocks noChangeAspect="1"/>
          </p:cNvPicPr>
          <p:nvPr/>
        </p:nvPicPr>
        <p:blipFill>
          <a:blip r:embed="rId4"/>
          <a:stretch>
            <a:fillRect/>
          </a:stretch>
        </p:blipFill>
        <p:spPr>
          <a:xfrm>
            <a:off x="2648630" y="1643858"/>
            <a:ext cx="5915025" cy="4991100"/>
          </a:xfrm>
          <a:prstGeom prst="rect">
            <a:avLst/>
          </a:prstGeom>
        </p:spPr>
      </p:pic>
    </p:spTree>
    <p:extLst>
      <p:ext uri="{BB962C8B-B14F-4D97-AF65-F5344CB8AC3E}">
        <p14:creationId xmlns:p14="http://schemas.microsoft.com/office/powerpoint/2010/main" val="1451116926"/>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4BB88D-4514-4E53-A95C-40E69150AED8}"/>
              </a:ext>
            </a:extLst>
          </p:cNvPr>
          <p:cNvSpPr>
            <a:spLocks noGrp="1"/>
          </p:cNvSpPr>
          <p:nvPr>
            <p:ph type="title"/>
          </p:nvPr>
        </p:nvSpPr>
        <p:spPr>
          <a:xfrm>
            <a:off x="3481835" y="3155290"/>
            <a:ext cx="8596668" cy="752600"/>
          </a:xfrm>
        </p:spPr>
        <p:txBody>
          <a:bodyPr>
            <a:normAutofit fontScale="90000"/>
          </a:bodyPr>
          <a:lstStyle/>
          <a:p>
            <a:pPr algn="ctr"/>
            <a:r>
              <a:rPr lang="es-ES" dirty="0" err="1"/>
              <a:t>Hands</a:t>
            </a:r>
            <a:r>
              <a:rPr lang="es-ES" dirty="0"/>
              <a:t> </a:t>
            </a:r>
            <a:r>
              <a:rPr lang="es-ES" dirty="0" err="1"/>
              <a:t>on</a:t>
            </a:r>
            <a:r>
              <a:rPr lang="es-ES" dirty="0"/>
              <a:t> Workshop!</a:t>
            </a:r>
            <a:br>
              <a:rPr lang="es-ES" dirty="0"/>
            </a:br>
            <a:br>
              <a:rPr lang="es-ES" dirty="0"/>
            </a:br>
            <a:r>
              <a:rPr lang="es-ES" sz="1300" dirty="0"/>
              <a:t>Full “</a:t>
            </a:r>
            <a:r>
              <a:rPr lang="es-ES" sz="1300" dirty="0" err="1"/>
              <a:t>working</a:t>
            </a:r>
            <a:r>
              <a:rPr lang="es-ES" sz="1300" dirty="0"/>
              <a:t>” </a:t>
            </a:r>
            <a:r>
              <a:rPr lang="es-ES" sz="1300" dirty="0" err="1"/>
              <a:t>code</a:t>
            </a:r>
            <a:r>
              <a:rPr lang="es-ES" sz="1300" dirty="0"/>
              <a:t> @ </a:t>
            </a:r>
            <a:r>
              <a:rPr lang="es-ES" sz="1300" dirty="0">
                <a:hlinkClick r:id="rId4"/>
              </a:rPr>
              <a:t>https://github.com/pauades/angulartraining</a:t>
            </a:r>
            <a:endParaRPr lang="es-ES" dirty="0"/>
          </a:p>
        </p:txBody>
      </p:sp>
      <p:pic>
        <p:nvPicPr>
          <p:cNvPr id="4098" name="Picture 2">
            <a:extLst>
              <a:ext uri="{FF2B5EF4-FFF2-40B4-BE49-F238E27FC236}">
                <a16:creationId xmlns:a16="http://schemas.microsoft.com/office/drawing/2014/main" id="{559B833B-66EF-47D3-BB1D-5A82F57304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1633" y="550265"/>
            <a:ext cx="4152900" cy="596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5254211"/>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4" name="Straight Connector 33">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36"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Isosceles Triangle 41">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42">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5C4BB88D-4514-4E53-A95C-40E69150AED8}"/>
              </a:ext>
            </a:extLst>
          </p:cNvPr>
          <p:cNvSpPr>
            <a:spLocks noGrp="1"/>
          </p:cNvSpPr>
          <p:nvPr>
            <p:ph type="title"/>
          </p:nvPr>
        </p:nvSpPr>
        <p:spPr>
          <a:xfrm>
            <a:off x="649773" y="185385"/>
            <a:ext cx="8596668" cy="1320800"/>
          </a:xfrm>
        </p:spPr>
        <p:txBody>
          <a:bodyPr>
            <a:normAutofit/>
          </a:bodyPr>
          <a:lstStyle/>
          <a:p>
            <a:r>
              <a:rPr lang="es-ES" dirty="0" err="1"/>
              <a:t>Prerequisites</a:t>
            </a:r>
            <a:endParaRPr lang="es-ES" dirty="0"/>
          </a:p>
        </p:txBody>
      </p:sp>
      <p:sp>
        <p:nvSpPr>
          <p:cNvPr id="3" name="Marcador de contenido 2">
            <a:extLst>
              <a:ext uri="{FF2B5EF4-FFF2-40B4-BE49-F238E27FC236}">
                <a16:creationId xmlns:a16="http://schemas.microsoft.com/office/drawing/2014/main" id="{C2E6FCFB-8D18-4F52-BCB3-C531E4A55866}"/>
              </a:ext>
            </a:extLst>
          </p:cNvPr>
          <p:cNvSpPr>
            <a:spLocks noGrp="1"/>
          </p:cNvSpPr>
          <p:nvPr>
            <p:ph idx="1"/>
          </p:nvPr>
        </p:nvSpPr>
        <p:spPr>
          <a:xfrm>
            <a:off x="686285" y="840665"/>
            <a:ext cx="8596668" cy="5661735"/>
          </a:xfrm>
        </p:spPr>
        <p:txBody>
          <a:bodyPr>
            <a:normAutofit fontScale="77500" lnSpcReduction="20000"/>
          </a:bodyPr>
          <a:lstStyle/>
          <a:p>
            <a:pPr marL="457200" lvl="1" indent="0">
              <a:buNone/>
            </a:pPr>
            <a:endParaRPr lang="es-ES" dirty="0"/>
          </a:p>
          <a:p>
            <a:pPr marL="400050">
              <a:buFont typeface="+mj-lt"/>
              <a:buAutoNum type="arabicPeriod"/>
            </a:pPr>
            <a:r>
              <a:rPr lang="es-ES" sz="2000" dirty="0">
                <a:solidFill>
                  <a:schemeClr val="accent1"/>
                </a:solidFill>
              </a:rPr>
              <a:t>Node.js</a:t>
            </a:r>
          </a:p>
          <a:p>
            <a:pPr marL="514350" lvl="1" indent="0">
              <a:buNone/>
            </a:pPr>
            <a:r>
              <a:rPr lang="es-ES" sz="2000" dirty="0">
                <a:hlinkClick r:id="rId2"/>
              </a:rPr>
              <a:t>https://nodejs.org/en/</a:t>
            </a:r>
            <a:endParaRPr lang="es-ES" sz="2000" dirty="0"/>
          </a:p>
          <a:p>
            <a:pPr marL="514350" lvl="1" indent="0">
              <a:buNone/>
            </a:pPr>
            <a:r>
              <a:rPr lang="en-US" sz="2000" dirty="0"/>
              <a:t>“Node.js is an asynchronous event-driven JavaScript runtime, Node.js is designed to build scalable network applications”</a:t>
            </a:r>
          </a:p>
          <a:p>
            <a:pPr marL="514350" lvl="1" indent="0">
              <a:buNone/>
            </a:pPr>
            <a:endParaRPr lang="en-US" sz="2000" dirty="0"/>
          </a:p>
          <a:p>
            <a:pPr marL="514350" lvl="1" indent="0">
              <a:buNone/>
            </a:pPr>
            <a:endParaRPr lang="en-US" sz="2000" dirty="0"/>
          </a:p>
          <a:p>
            <a:pPr marL="457200">
              <a:buFont typeface="+mj-lt"/>
              <a:buAutoNum type="arabicPeriod"/>
            </a:pPr>
            <a:r>
              <a:rPr lang="es-ES" sz="2000" dirty="0" err="1">
                <a:solidFill>
                  <a:schemeClr val="accent1"/>
                </a:solidFill>
              </a:rPr>
              <a:t>npm</a:t>
            </a:r>
            <a:r>
              <a:rPr lang="es-ES" sz="2000" dirty="0">
                <a:solidFill>
                  <a:schemeClr val="accent1"/>
                </a:solidFill>
              </a:rPr>
              <a:t> </a:t>
            </a:r>
            <a:r>
              <a:rPr lang="es-ES" sz="2000" dirty="0" err="1">
                <a:solidFill>
                  <a:schemeClr val="accent1"/>
                </a:solidFill>
              </a:rPr>
              <a:t>package</a:t>
            </a:r>
            <a:r>
              <a:rPr lang="es-ES" sz="2000" dirty="0">
                <a:solidFill>
                  <a:schemeClr val="accent1"/>
                </a:solidFill>
              </a:rPr>
              <a:t> manager</a:t>
            </a:r>
          </a:p>
          <a:p>
            <a:pPr marL="571500" lvl="1" indent="0">
              <a:buNone/>
            </a:pPr>
            <a:r>
              <a:rPr lang="es-ES" sz="2000" dirty="0" err="1"/>
              <a:t>npm</a:t>
            </a:r>
            <a:r>
              <a:rPr lang="es-ES" sz="2000" dirty="0"/>
              <a:t> </a:t>
            </a:r>
            <a:r>
              <a:rPr lang="es-ES" sz="2000" dirty="0" err="1"/>
              <a:t>client</a:t>
            </a:r>
            <a:r>
              <a:rPr lang="es-ES" sz="2000" dirty="0"/>
              <a:t> </a:t>
            </a:r>
            <a:r>
              <a:rPr lang="es-ES" sz="2000" dirty="0" err="1"/>
              <a:t>is</a:t>
            </a:r>
            <a:r>
              <a:rPr lang="es-ES" sz="2000" dirty="0"/>
              <a:t> </a:t>
            </a:r>
            <a:r>
              <a:rPr lang="es-ES" sz="2000" dirty="0" err="1"/>
              <a:t>installed</a:t>
            </a:r>
            <a:r>
              <a:rPr lang="es-ES" sz="2000" dirty="0"/>
              <a:t> </a:t>
            </a:r>
            <a:r>
              <a:rPr lang="es-ES" sz="2000" dirty="0" err="1"/>
              <a:t>by</a:t>
            </a:r>
            <a:r>
              <a:rPr lang="es-ES" sz="2000" dirty="0"/>
              <a:t> Node.js </a:t>
            </a:r>
            <a:r>
              <a:rPr lang="es-ES" sz="2000" dirty="0" err="1"/>
              <a:t>by</a:t>
            </a:r>
            <a:r>
              <a:rPr lang="es-ES" sz="2000" dirty="0"/>
              <a:t> default</a:t>
            </a:r>
          </a:p>
          <a:p>
            <a:pPr marL="571500" lvl="1" indent="0">
              <a:buNone/>
            </a:pPr>
            <a:endParaRPr lang="es-ES" sz="2000" dirty="0"/>
          </a:p>
          <a:p>
            <a:pPr marL="514350">
              <a:buFont typeface="+mj-lt"/>
              <a:buAutoNum type="arabicPeriod"/>
            </a:pPr>
            <a:r>
              <a:rPr lang="es-ES" sz="2000" dirty="0">
                <a:solidFill>
                  <a:schemeClr val="accent1"/>
                </a:solidFill>
              </a:rPr>
              <a:t>Angular CLI</a:t>
            </a:r>
          </a:p>
          <a:p>
            <a:pPr marL="628650" lvl="1" indent="0">
              <a:buNone/>
            </a:pPr>
            <a:r>
              <a:rPr lang="en-US" sz="2000" dirty="0"/>
              <a:t>A command line interface for Angular</a:t>
            </a:r>
          </a:p>
          <a:p>
            <a:pPr marL="628650" lvl="1" indent="0">
              <a:buNone/>
            </a:pPr>
            <a:endParaRPr lang="en-US" sz="2000" dirty="0"/>
          </a:p>
          <a:p>
            <a:pPr marL="628650" lvl="1" indent="0">
              <a:buNone/>
            </a:pPr>
            <a:endParaRPr lang="en-US" sz="2000" dirty="0"/>
          </a:p>
          <a:p>
            <a:pPr marL="685800" indent="-457200">
              <a:buFont typeface="+mj-lt"/>
              <a:buAutoNum type="arabicPeriod"/>
            </a:pPr>
            <a:r>
              <a:rPr lang="en-US" sz="2000" dirty="0">
                <a:solidFill>
                  <a:schemeClr val="accent1"/>
                </a:solidFill>
              </a:rPr>
              <a:t>Visual Studio Code (optional)</a:t>
            </a:r>
          </a:p>
          <a:p>
            <a:pPr marL="628650" lvl="1" indent="0">
              <a:buNone/>
            </a:pPr>
            <a:r>
              <a:rPr lang="es-ES" sz="1800" dirty="0">
                <a:hlinkClick r:id="rId3"/>
              </a:rPr>
              <a:t>https://code.visualstudio.com/</a:t>
            </a:r>
            <a:endParaRPr lang="es-ES" sz="1800" dirty="0"/>
          </a:p>
          <a:p>
            <a:pPr marL="628650" lvl="1" indent="0">
              <a:buNone/>
            </a:pPr>
            <a:endParaRPr lang="es-ES" sz="1800" dirty="0"/>
          </a:p>
          <a:p>
            <a:pPr marL="571500">
              <a:buFont typeface="+mj-lt"/>
              <a:buAutoNum type="arabicPeriod"/>
            </a:pPr>
            <a:r>
              <a:rPr lang="es-ES" sz="2000" dirty="0" err="1">
                <a:solidFill>
                  <a:schemeClr val="accent1"/>
                </a:solidFill>
              </a:rPr>
              <a:t>Augury</a:t>
            </a:r>
            <a:r>
              <a:rPr lang="es-ES" sz="2000" dirty="0">
                <a:solidFill>
                  <a:schemeClr val="accent1"/>
                </a:solidFill>
              </a:rPr>
              <a:t> </a:t>
            </a:r>
            <a:r>
              <a:rPr lang="es-ES" sz="2000" dirty="0" err="1">
                <a:solidFill>
                  <a:schemeClr val="accent1"/>
                </a:solidFill>
              </a:rPr>
              <a:t>for</a:t>
            </a:r>
            <a:r>
              <a:rPr lang="es-ES" sz="2000" dirty="0">
                <a:solidFill>
                  <a:schemeClr val="accent1"/>
                </a:solidFill>
              </a:rPr>
              <a:t> Chrome (</a:t>
            </a:r>
            <a:r>
              <a:rPr lang="es-ES" sz="2000" dirty="0" err="1">
                <a:solidFill>
                  <a:schemeClr val="accent1"/>
                </a:solidFill>
              </a:rPr>
              <a:t>debugging</a:t>
            </a:r>
            <a:r>
              <a:rPr lang="es-ES" sz="2000" dirty="0">
                <a:solidFill>
                  <a:schemeClr val="accent1"/>
                </a:solidFill>
              </a:rPr>
              <a:t> </a:t>
            </a:r>
            <a:r>
              <a:rPr lang="es-ES" sz="2000" dirty="0" err="1">
                <a:solidFill>
                  <a:schemeClr val="accent1"/>
                </a:solidFill>
              </a:rPr>
              <a:t>extension</a:t>
            </a:r>
            <a:r>
              <a:rPr lang="es-ES" sz="2000" dirty="0">
                <a:solidFill>
                  <a:schemeClr val="accent1"/>
                </a:solidFill>
              </a:rPr>
              <a:t>)</a:t>
            </a:r>
            <a:endParaRPr lang="en-US" sz="2000" dirty="0">
              <a:solidFill>
                <a:schemeClr val="accent1"/>
              </a:solidFill>
            </a:endParaRPr>
          </a:p>
          <a:p>
            <a:pPr marL="628650" lvl="1" indent="0">
              <a:buNone/>
            </a:pPr>
            <a:endParaRPr lang="es-ES" dirty="0">
              <a:solidFill>
                <a:schemeClr val="accent1"/>
              </a:solidFill>
            </a:endParaRPr>
          </a:p>
        </p:txBody>
      </p:sp>
      <p:sp>
        <p:nvSpPr>
          <p:cNvPr id="4" name="CuadroTexto 3">
            <a:extLst>
              <a:ext uri="{FF2B5EF4-FFF2-40B4-BE49-F238E27FC236}">
                <a16:creationId xmlns:a16="http://schemas.microsoft.com/office/drawing/2014/main" id="{3BE97885-63B8-4012-8D65-803D691E3CC2}"/>
              </a:ext>
            </a:extLst>
          </p:cNvPr>
          <p:cNvSpPr txBox="1"/>
          <p:nvPr/>
        </p:nvSpPr>
        <p:spPr>
          <a:xfrm>
            <a:off x="1348352" y="4522616"/>
            <a:ext cx="6353496" cy="369332"/>
          </a:xfrm>
          <a:prstGeom prst="rect">
            <a:avLst/>
          </a:prstGeom>
          <a:ln/>
          <a:effectLst>
            <a:outerShdw blurRad="50800" dist="38100" dir="5400000" rotWithShape="0">
              <a:srgbClr val="000000">
                <a:alpha val="35000"/>
              </a:srgbClr>
            </a:outerShdw>
          </a:effectLst>
        </p:spPr>
        <p:style>
          <a:lnRef idx="0">
            <a:schemeClr val="dk1"/>
          </a:lnRef>
          <a:fillRef idx="3">
            <a:schemeClr val="dk1"/>
          </a:fillRef>
          <a:effectRef idx="3">
            <a:schemeClr val="dk1"/>
          </a:effectRef>
          <a:fontRef idx="minor">
            <a:schemeClr val="lt1"/>
          </a:fontRef>
        </p:style>
        <p:txBody>
          <a:bodyPr wrap="square" rtlCol="0">
            <a:spAutoFit/>
          </a:bodyPr>
          <a:lstStyle/>
          <a:p>
            <a:r>
              <a:rPr lang="es-ES" dirty="0"/>
              <a:t>&gt; </a:t>
            </a:r>
            <a:r>
              <a:rPr lang="es-ES" dirty="0" err="1">
                <a:latin typeface="Consolas" panose="020B0609020204030204" pitchFamily="49" charset="0"/>
              </a:rPr>
              <a:t>npm</a:t>
            </a:r>
            <a:r>
              <a:rPr lang="es-ES" dirty="0">
                <a:latin typeface="Consolas" panose="020B0609020204030204" pitchFamily="49" charset="0"/>
              </a:rPr>
              <a:t> </a:t>
            </a:r>
            <a:r>
              <a:rPr lang="es-ES" dirty="0" err="1">
                <a:latin typeface="Consolas" panose="020B0609020204030204" pitchFamily="49" charset="0"/>
              </a:rPr>
              <a:t>install</a:t>
            </a:r>
            <a:r>
              <a:rPr lang="es-ES" dirty="0">
                <a:latin typeface="Consolas" panose="020B0609020204030204" pitchFamily="49" charset="0"/>
              </a:rPr>
              <a:t> -g @angular/</a:t>
            </a:r>
            <a:r>
              <a:rPr lang="es-ES" dirty="0" err="1">
                <a:latin typeface="Consolas" panose="020B0609020204030204" pitchFamily="49" charset="0"/>
              </a:rPr>
              <a:t>cli</a:t>
            </a:r>
            <a:endParaRPr lang="es-ES" dirty="0">
              <a:latin typeface="Consolas" panose="020B0609020204030204" pitchFamily="49" charset="0"/>
            </a:endParaRPr>
          </a:p>
        </p:txBody>
      </p:sp>
      <p:sp>
        <p:nvSpPr>
          <p:cNvPr id="27" name="CuadroTexto 26">
            <a:extLst>
              <a:ext uri="{FF2B5EF4-FFF2-40B4-BE49-F238E27FC236}">
                <a16:creationId xmlns:a16="http://schemas.microsoft.com/office/drawing/2014/main" id="{4A7ABE1D-9CFE-4122-BD27-7D391491F3B6}"/>
              </a:ext>
            </a:extLst>
          </p:cNvPr>
          <p:cNvSpPr txBox="1"/>
          <p:nvPr/>
        </p:nvSpPr>
        <p:spPr>
          <a:xfrm>
            <a:off x="1348350" y="2335384"/>
            <a:ext cx="6353497" cy="369332"/>
          </a:xfrm>
          <a:prstGeom prst="rect">
            <a:avLst/>
          </a:prstGeom>
          <a:ln/>
          <a:effectLst>
            <a:outerShdw blurRad="50800" dist="38100" dir="5400000" rotWithShape="0">
              <a:srgbClr val="000000">
                <a:alpha val="35000"/>
              </a:srgbClr>
            </a:outerShdw>
          </a:effectLst>
        </p:spPr>
        <p:style>
          <a:lnRef idx="0">
            <a:schemeClr val="dk1"/>
          </a:lnRef>
          <a:fillRef idx="3">
            <a:schemeClr val="dk1"/>
          </a:fillRef>
          <a:effectRef idx="3">
            <a:schemeClr val="dk1"/>
          </a:effectRef>
          <a:fontRef idx="minor">
            <a:schemeClr val="lt1"/>
          </a:fontRef>
        </p:style>
        <p:txBody>
          <a:bodyPr wrap="square" rtlCol="0">
            <a:spAutoFit/>
          </a:bodyPr>
          <a:lstStyle/>
          <a:p>
            <a:r>
              <a:rPr lang="es-ES" dirty="0"/>
              <a:t>&gt; </a:t>
            </a:r>
            <a:r>
              <a:rPr lang="es-ES" dirty="0" err="1"/>
              <a:t>node</a:t>
            </a:r>
            <a:r>
              <a:rPr lang="es-ES" dirty="0"/>
              <a:t> -v</a:t>
            </a:r>
            <a:endParaRPr lang="es-ES" dirty="0">
              <a:latin typeface="Consolas" panose="020B0609020204030204" pitchFamily="49" charset="0"/>
            </a:endParaRPr>
          </a:p>
        </p:txBody>
      </p:sp>
    </p:spTree>
    <p:extLst>
      <p:ext uri="{BB962C8B-B14F-4D97-AF65-F5344CB8AC3E}">
        <p14:creationId xmlns:p14="http://schemas.microsoft.com/office/powerpoint/2010/main" val="42765900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4BB88D-4514-4E53-A95C-40E69150AED8}"/>
              </a:ext>
            </a:extLst>
          </p:cNvPr>
          <p:cNvSpPr>
            <a:spLocks noGrp="1"/>
          </p:cNvSpPr>
          <p:nvPr>
            <p:ph type="title"/>
          </p:nvPr>
        </p:nvSpPr>
        <p:spPr>
          <a:xfrm>
            <a:off x="649773" y="185385"/>
            <a:ext cx="8596668" cy="655280"/>
          </a:xfrm>
        </p:spPr>
        <p:txBody>
          <a:bodyPr>
            <a:normAutofit/>
          </a:bodyPr>
          <a:lstStyle/>
          <a:p>
            <a:r>
              <a:rPr lang="es-ES" dirty="0"/>
              <a:t>CLI </a:t>
            </a:r>
            <a:r>
              <a:rPr lang="es-ES" dirty="0" err="1"/>
              <a:t>Cheatsheet</a:t>
            </a:r>
            <a:endParaRPr lang="es-ES" dirty="0"/>
          </a:p>
        </p:txBody>
      </p:sp>
      <p:sp>
        <p:nvSpPr>
          <p:cNvPr id="3" name="Marcador de contenido 2">
            <a:extLst>
              <a:ext uri="{FF2B5EF4-FFF2-40B4-BE49-F238E27FC236}">
                <a16:creationId xmlns:a16="http://schemas.microsoft.com/office/drawing/2014/main" id="{C2E6FCFB-8D18-4F52-BCB3-C531E4A55866}"/>
              </a:ext>
            </a:extLst>
          </p:cNvPr>
          <p:cNvSpPr>
            <a:spLocks noGrp="1"/>
          </p:cNvSpPr>
          <p:nvPr>
            <p:ph idx="1"/>
          </p:nvPr>
        </p:nvSpPr>
        <p:spPr>
          <a:xfrm>
            <a:off x="686285" y="840665"/>
            <a:ext cx="8596668" cy="5661735"/>
          </a:xfrm>
        </p:spPr>
        <p:txBody>
          <a:bodyPr>
            <a:normAutofit/>
          </a:bodyPr>
          <a:lstStyle/>
          <a:p>
            <a:pPr marL="457200" lvl="1" indent="0">
              <a:buNone/>
            </a:pPr>
            <a:endParaRPr lang="es-ES" dirty="0"/>
          </a:p>
          <a:p>
            <a:pPr marL="628650" lvl="1" indent="0">
              <a:buNone/>
            </a:pPr>
            <a:endParaRPr lang="es-ES" dirty="0">
              <a:solidFill>
                <a:schemeClr val="accent1"/>
              </a:solidFill>
            </a:endParaRPr>
          </a:p>
        </p:txBody>
      </p:sp>
      <p:sp>
        <p:nvSpPr>
          <p:cNvPr id="5" name="CuadroTexto 4">
            <a:extLst>
              <a:ext uri="{FF2B5EF4-FFF2-40B4-BE49-F238E27FC236}">
                <a16:creationId xmlns:a16="http://schemas.microsoft.com/office/drawing/2014/main" id="{F441FBB3-6FAA-4E21-8951-B0AEA3BCAA09}"/>
              </a:ext>
            </a:extLst>
          </p:cNvPr>
          <p:cNvSpPr txBox="1"/>
          <p:nvPr/>
        </p:nvSpPr>
        <p:spPr>
          <a:xfrm>
            <a:off x="838200" y="1271163"/>
            <a:ext cx="9307286" cy="3693319"/>
          </a:xfrm>
          <a:prstGeom prst="rect">
            <a:avLst/>
          </a:prstGeom>
          <a:noFill/>
        </p:spPr>
        <p:txBody>
          <a:bodyPr wrap="square" rtlCol="0">
            <a:spAutoFit/>
          </a:bodyPr>
          <a:lstStyle/>
          <a:p>
            <a:pPr marL="285750" indent="-285750">
              <a:buFont typeface="Arial" panose="020B0604020202020204" pitchFamily="34" charset="0"/>
              <a:buChar char="•"/>
            </a:pPr>
            <a:r>
              <a:rPr lang="es-ES" dirty="0"/>
              <a:t>New app: </a:t>
            </a:r>
            <a:r>
              <a:rPr lang="es-ES" dirty="0">
                <a:highlight>
                  <a:srgbClr val="000000"/>
                </a:highlight>
              </a:rPr>
              <a:t>&gt; ng </a:t>
            </a:r>
            <a:r>
              <a:rPr lang="es-ES" b="1" dirty="0">
                <a:highlight>
                  <a:srgbClr val="000000"/>
                </a:highlight>
              </a:rPr>
              <a:t>new</a:t>
            </a:r>
            <a:r>
              <a:rPr lang="es-ES" dirty="0">
                <a:highlight>
                  <a:srgbClr val="000000"/>
                </a:highlight>
              </a:rPr>
              <a:t> &lt;</a:t>
            </a:r>
            <a:r>
              <a:rPr lang="es-ES" i="1" dirty="0" err="1">
                <a:highlight>
                  <a:srgbClr val="000000"/>
                </a:highlight>
              </a:rPr>
              <a:t>name</a:t>
            </a:r>
            <a:r>
              <a:rPr lang="es-ES" dirty="0">
                <a:highlight>
                  <a:srgbClr val="000000"/>
                </a:highlight>
              </a:rPr>
              <a:t>&gt; [</a:t>
            </a:r>
            <a:r>
              <a:rPr lang="es-ES" i="1" dirty="0" err="1">
                <a:highlight>
                  <a:srgbClr val="000000"/>
                </a:highlight>
              </a:rPr>
              <a:t>options</a:t>
            </a:r>
            <a:r>
              <a:rPr lang="es-ES" dirty="0">
                <a:highlight>
                  <a:srgbClr val="000000"/>
                </a:highlight>
              </a:rPr>
              <a:t>] </a:t>
            </a:r>
          </a:p>
          <a:p>
            <a:endParaRPr lang="es-ES" dirty="0">
              <a:highlight>
                <a:srgbClr val="000000"/>
              </a:highlight>
            </a:endParaRPr>
          </a:p>
          <a:p>
            <a:pPr marL="285750" indent="-285750">
              <a:buFont typeface="Arial" panose="020B0604020202020204" pitchFamily="34" charset="0"/>
              <a:buChar char="•"/>
            </a:pPr>
            <a:r>
              <a:rPr lang="es-ES" dirty="0" err="1"/>
              <a:t>Generate</a:t>
            </a:r>
            <a:r>
              <a:rPr lang="es-ES" dirty="0"/>
              <a:t> </a:t>
            </a:r>
            <a:r>
              <a:rPr lang="es-ES" dirty="0" err="1"/>
              <a:t>component</a:t>
            </a:r>
            <a:r>
              <a:rPr lang="es-ES" dirty="0"/>
              <a:t>: </a:t>
            </a:r>
            <a:r>
              <a:rPr lang="es-ES" dirty="0">
                <a:highlight>
                  <a:srgbClr val="000000"/>
                </a:highlight>
              </a:rPr>
              <a:t>&gt; ng </a:t>
            </a:r>
            <a:r>
              <a:rPr lang="es-ES" dirty="0" err="1">
                <a:highlight>
                  <a:srgbClr val="000000"/>
                </a:highlight>
              </a:rPr>
              <a:t>generate</a:t>
            </a:r>
            <a:r>
              <a:rPr lang="es-ES" dirty="0">
                <a:highlight>
                  <a:srgbClr val="000000"/>
                </a:highlight>
              </a:rPr>
              <a:t> </a:t>
            </a:r>
            <a:r>
              <a:rPr lang="es-ES" b="1" dirty="0" err="1">
                <a:highlight>
                  <a:srgbClr val="000000"/>
                </a:highlight>
              </a:rPr>
              <a:t>component</a:t>
            </a:r>
            <a:r>
              <a:rPr lang="es-ES" dirty="0">
                <a:highlight>
                  <a:srgbClr val="000000"/>
                </a:highlight>
              </a:rPr>
              <a:t> &lt;</a:t>
            </a:r>
            <a:r>
              <a:rPr lang="es-ES" i="1" dirty="0" err="1">
                <a:highlight>
                  <a:srgbClr val="000000"/>
                </a:highlight>
              </a:rPr>
              <a:t>name</a:t>
            </a:r>
            <a:r>
              <a:rPr lang="es-ES" dirty="0">
                <a:highlight>
                  <a:srgbClr val="000000"/>
                </a:highlight>
              </a:rPr>
              <a:t>&gt; [</a:t>
            </a:r>
            <a:r>
              <a:rPr lang="es-ES" i="1" dirty="0" err="1">
                <a:highlight>
                  <a:srgbClr val="000000"/>
                </a:highlight>
              </a:rPr>
              <a:t>options</a:t>
            </a:r>
            <a:r>
              <a:rPr lang="es-ES" dirty="0">
                <a:highlight>
                  <a:srgbClr val="000000"/>
                </a:highlight>
              </a:rPr>
              <a:t>]</a:t>
            </a:r>
          </a:p>
          <a:p>
            <a:endParaRPr lang="es-ES" dirty="0">
              <a:highlight>
                <a:srgbClr val="000000"/>
              </a:highlight>
            </a:endParaRPr>
          </a:p>
          <a:p>
            <a:pPr marL="285750" indent="-285750">
              <a:buFont typeface="Arial" panose="020B0604020202020204" pitchFamily="34" charset="0"/>
              <a:buChar char="•"/>
            </a:pPr>
            <a:r>
              <a:rPr lang="es-ES" dirty="0" err="1"/>
              <a:t>Generate</a:t>
            </a:r>
            <a:r>
              <a:rPr lang="es-ES" dirty="0"/>
              <a:t> </a:t>
            </a:r>
            <a:r>
              <a:rPr lang="es-ES" dirty="0" err="1"/>
              <a:t>service</a:t>
            </a:r>
            <a:r>
              <a:rPr lang="es-ES" dirty="0"/>
              <a:t>: </a:t>
            </a:r>
            <a:r>
              <a:rPr lang="es-ES" dirty="0">
                <a:highlight>
                  <a:srgbClr val="000000"/>
                </a:highlight>
              </a:rPr>
              <a:t>&gt; ng </a:t>
            </a:r>
            <a:r>
              <a:rPr lang="es-ES" dirty="0" err="1">
                <a:highlight>
                  <a:srgbClr val="000000"/>
                </a:highlight>
              </a:rPr>
              <a:t>generate</a:t>
            </a:r>
            <a:r>
              <a:rPr lang="es-ES" dirty="0">
                <a:highlight>
                  <a:srgbClr val="000000"/>
                </a:highlight>
              </a:rPr>
              <a:t> </a:t>
            </a:r>
            <a:r>
              <a:rPr lang="es-ES" b="1" dirty="0" err="1">
                <a:highlight>
                  <a:srgbClr val="000000"/>
                </a:highlight>
              </a:rPr>
              <a:t>service</a:t>
            </a:r>
            <a:r>
              <a:rPr lang="es-ES" dirty="0">
                <a:highlight>
                  <a:srgbClr val="000000"/>
                </a:highlight>
              </a:rPr>
              <a:t> &lt;</a:t>
            </a:r>
            <a:r>
              <a:rPr lang="es-ES" i="1" dirty="0" err="1">
                <a:highlight>
                  <a:srgbClr val="000000"/>
                </a:highlight>
              </a:rPr>
              <a:t>name</a:t>
            </a:r>
            <a:r>
              <a:rPr lang="es-ES" dirty="0">
                <a:highlight>
                  <a:srgbClr val="000000"/>
                </a:highlight>
              </a:rPr>
              <a:t>&gt; [</a:t>
            </a:r>
            <a:r>
              <a:rPr lang="es-ES" i="1" dirty="0" err="1">
                <a:highlight>
                  <a:srgbClr val="000000"/>
                </a:highlight>
              </a:rPr>
              <a:t>options</a:t>
            </a:r>
            <a:r>
              <a:rPr lang="es-ES" dirty="0">
                <a:highlight>
                  <a:srgbClr val="000000"/>
                </a:highlight>
              </a:rPr>
              <a:t>]</a:t>
            </a:r>
          </a:p>
          <a:p>
            <a:pPr marL="285750" indent="-285750">
              <a:buFont typeface="Arial" panose="020B0604020202020204" pitchFamily="34" charset="0"/>
              <a:buChar char="•"/>
            </a:pPr>
            <a:endParaRPr lang="es-ES" dirty="0">
              <a:highlight>
                <a:srgbClr val="000000"/>
              </a:highlight>
            </a:endParaRPr>
          </a:p>
          <a:p>
            <a:pPr marL="285750" indent="-285750">
              <a:buFont typeface="Arial" panose="020B0604020202020204" pitchFamily="34" charset="0"/>
              <a:buChar char="•"/>
            </a:pPr>
            <a:r>
              <a:rPr lang="es-ES" dirty="0" err="1"/>
              <a:t>Generate</a:t>
            </a:r>
            <a:r>
              <a:rPr lang="es-ES" dirty="0"/>
              <a:t> module: </a:t>
            </a:r>
            <a:r>
              <a:rPr lang="es-ES" dirty="0">
                <a:highlight>
                  <a:srgbClr val="000000"/>
                </a:highlight>
              </a:rPr>
              <a:t>&gt; </a:t>
            </a:r>
            <a:r>
              <a:rPr lang="en-US" dirty="0">
                <a:highlight>
                  <a:srgbClr val="000000"/>
                </a:highlight>
              </a:rPr>
              <a:t>ng generate module </a:t>
            </a:r>
            <a:r>
              <a:rPr lang="es-ES" dirty="0">
                <a:highlight>
                  <a:srgbClr val="000000"/>
                </a:highlight>
              </a:rPr>
              <a:t>&lt;</a:t>
            </a:r>
            <a:r>
              <a:rPr lang="es-ES" i="1" dirty="0" err="1">
                <a:highlight>
                  <a:srgbClr val="000000"/>
                </a:highlight>
              </a:rPr>
              <a:t>name</a:t>
            </a:r>
            <a:r>
              <a:rPr lang="es-ES" dirty="0">
                <a:highlight>
                  <a:srgbClr val="000000"/>
                </a:highlight>
              </a:rPr>
              <a:t>&gt;</a:t>
            </a:r>
            <a:r>
              <a:rPr lang="en-US" dirty="0">
                <a:highlight>
                  <a:srgbClr val="000000"/>
                </a:highlight>
              </a:rPr>
              <a:t> --route </a:t>
            </a:r>
            <a:r>
              <a:rPr lang="es-ES" dirty="0">
                <a:highlight>
                  <a:srgbClr val="000000"/>
                </a:highlight>
              </a:rPr>
              <a:t>&lt;</a:t>
            </a:r>
            <a:r>
              <a:rPr lang="es-ES" dirty="0" err="1">
                <a:highlight>
                  <a:srgbClr val="000000"/>
                </a:highlight>
              </a:rPr>
              <a:t>route_</a:t>
            </a:r>
            <a:r>
              <a:rPr lang="es-ES" i="1" dirty="0" err="1">
                <a:highlight>
                  <a:srgbClr val="000000"/>
                </a:highlight>
              </a:rPr>
              <a:t>name</a:t>
            </a:r>
            <a:r>
              <a:rPr lang="es-ES" dirty="0">
                <a:highlight>
                  <a:srgbClr val="000000"/>
                </a:highlight>
              </a:rPr>
              <a:t>&gt;</a:t>
            </a:r>
            <a:r>
              <a:rPr lang="en-US" dirty="0">
                <a:highlight>
                  <a:srgbClr val="000000"/>
                </a:highlight>
              </a:rPr>
              <a:t> --module &lt;</a:t>
            </a:r>
            <a:r>
              <a:rPr lang="en-US" dirty="0" err="1">
                <a:highlight>
                  <a:srgbClr val="000000"/>
                </a:highlight>
              </a:rPr>
              <a:t>module_name</a:t>
            </a:r>
            <a:r>
              <a:rPr lang="en-US" dirty="0">
                <a:highlight>
                  <a:srgbClr val="000000"/>
                </a:highlight>
              </a:rPr>
              <a:t>&gt;</a:t>
            </a:r>
          </a:p>
          <a:p>
            <a:endParaRPr lang="en-US" dirty="0">
              <a:highlight>
                <a:srgbClr val="000000"/>
              </a:highlight>
            </a:endParaRPr>
          </a:p>
          <a:p>
            <a:pPr marL="742950" lvl="1" indent="-285750">
              <a:buFont typeface="Arial" panose="020B0604020202020204" pitchFamily="34" charset="0"/>
              <a:buChar char="•"/>
            </a:pPr>
            <a:r>
              <a:rPr lang="en-US" dirty="0"/>
              <a:t>Example: </a:t>
            </a:r>
            <a:r>
              <a:rPr lang="en-US" dirty="0">
                <a:highlight>
                  <a:srgbClr val="000000"/>
                </a:highlight>
              </a:rPr>
              <a:t>ng generate module things --route things-list --module </a:t>
            </a:r>
            <a:r>
              <a:rPr lang="en-US" dirty="0" err="1">
                <a:highlight>
                  <a:srgbClr val="000000"/>
                </a:highlight>
              </a:rPr>
              <a:t>app.module</a:t>
            </a:r>
            <a:endParaRPr lang="es-ES" dirty="0">
              <a:highlight>
                <a:srgbClr val="000000"/>
              </a:highlight>
            </a:endParaRPr>
          </a:p>
          <a:p>
            <a:pPr marL="285750" indent="-285750">
              <a:buFont typeface="Arial" panose="020B0604020202020204" pitchFamily="34" charset="0"/>
              <a:buChar char="•"/>
            </a:pPr>
            <a:endParaRPr lang="es-ES" dirty="0">
              <a:highlight>
                <a:srgbClr val="000000"/>
              </a:highlight>
            </a:endParaRPr>
          </a:p>
          <a:p>
            <a:pPr marL="285750" indent="-285750">
              <a:buFont typeface="Arial" panose="020B0604020202020204" pitchFamily="34" charset="0"/>
              <a:buChar char="•"/>
            </a:pPr>
            <a:endParaRPr lang="es-ES" dirty="0">
              <a:highlight>
                <a:srgbClr val="000000"/>
              </a:highlight>
            </a:endParaRPr>
          </a:p>
          <a:p>
            <a:pPr marL="285750" indent="-285750">
              <a:buFont typeface="Arial" panose="020B0604020202020204" pitchFamily="34" charset="0"/>
              <a:buChar char="•"/>
            </a:pPr>
            <a:endParaRPr lang="es-ES" dirty="0"/>
          </a:p>
        </p:txBody>
      </p:sp>
    </p:spTree>
    <p:extLst>
      <p:ext uri="{BB962C8B-B14F-4D97-AF65-F5344CB8AC3E}">
        <p14:creationId xmlns:p14="http://schemas.microsoft.com/office/powerpoint/2010/main" val="19309507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4BB88D-4514-4E53-A95C-40E69150AED8}"/>
              </a:ext>
            </a:extLst>
          </p:cNvPr>
          <p:cNvSpPr>
            <a:spLocks noGrp="1"/>
          </p:cNvSpPr>
          <p:nvPr>
            <p:ph type="title"/>
          </p:nvPr>
        </p:nvSpPr>
        <p:spPr>
          <a:xfrm>
            <a:off x="649773" y="185385"/>
            <a:ext cx="8596668" cy="1320800"/>
          </a:xfrm>
        </p:spPr>
        <p:txBody>
          <a:bodyPr>
            <a:normAutofit/>
          </a:bodyPr>
          <a:lstStyle/>
          <a:p>
            <a:r>
              <a:rPr lang="es-ES" dirty="0" err="1"/>
              <a:t>Bibliography</a:t>
            </a:r>
            <a:endParaRPr lang="es-ES" dirty="0"/>
          </a:p>
        </p:txBody>
      </p:sp>
      <p:sp>
        <p:nvSpPr>
          <p:cNvPr id="3" name="Marcador de contenido 2">
            <a:extLst>
              <a:ext uri="{FF2B5EF4-FFF2-40B4-BE49-F238E27FC236}">
                <a16:creationId xmlns:a16="http://schemas.microsoft.com/office/drawing/2014/main" id="{C2E6FCFB-8D18-4F52-BCB3-C531E4A55866}"/>
              </a:ext>
            </a:extLst>
          </p:cNvPr>
          <p:cNvSpPr>
            <a:spLocks noGrp="1"/>
          </p:cNvSpPr>
          <p:nvPr>
            <p:ph idx="1"/>
          </p:nvPr>
        </p:nvSpPr>
        <p:spPr>
          <a:xfrm>
            <a:off x="686285" y="840665"/>
            <a:ext cx="8596668" cy="5661735"/>
          </a:xfrm>
        </p:spPr>
        <p:txBody>
          <a:bodyPr>
            <a:normAutofit/>
          </a:bodyPr>
          <a:lstStyle/>
          <a:p>
            <a:pPr marL="457200" lvl="1" indent="0">
              <a:buNone/>
            </a:pPr>
            <a:endParaRPr lang="es-ES" dirty="0"/>
          </a:p>
          <a:p>
            <a:pPr marL="628650" lvl="1" indent="0">
              <a:buNone/>
            </a:pPr>
            <a:endParaRPr lang="es-ES" dirty="0">
              <a:solidFill>
                <a:schemeClr val="accent1"/>
              </a:solidFill>
            </a:endParaRPr>
          </a:p>
        </p:txBody>
      </p:sp>
      <p:sp>
        <p:nvSpPr>
          <p:cNvPr id="5" name="CuadroTexto 4">
            <a:extLst>
              <a:ext uri="{FF2B5EF4-FFF2-40B4-BE49-F238E27FC236}">
                <a16:creationId xmlns:a16="http://schemas.microsoft.com/office/drawing/2014/main" id="{665CC8F4-336B-4BA9-B806-B6DA65B49EEF}"/>
              </a:ext>
            </a:extLst>
          </p:cNvPr>
          <p:cNvSpPr txBox="1"/>
          <p:nvPr/>
        </p:nvSpPr>
        <p:spPr>
          <a:xfrm>
            <a:off x="1349829" y="1034143"/>
            <a:ext cx="7184571" cy="1754326"/>
          </a:xfrm>
          <a:prstGeom prst="rect">
            <a:avLst/>
          </a:prstGeom>
          <a:noFill/>
        </p:spPr>
        <p:txBody>
          <a:bodyPr wrap="square" rtlCol="0">
            <a:spAutoFit/>
          </a:bodyPr>
          <a:lstStyle/>
          <a:p>
            <a:pPr marL="285750" indent="-285750">
              <a:buFont typeface="Arial" panose="020B0604020202020204" pitchFamily="34" charset="0"/>
              <a:buChar char="•"/>
            </a:pPr>
            <a:r>
              <a:rPr lang="es-ES" dirty="0">
                <a:hlinkClick r:id="rId3">
                  <a:extLst>
                    <a:ext uri="{A12FA001-AC4F-418D-AE19-62706E023703}">
                      <ahyp:hlinkClr xmlns:ahyp="http://schemas.microsoft.com/office/drawing/2018/hyperlinkcolor" val="tx"/>
                    </a:ext>
                  </a:extLst>
                </a:hlinkClick>
              </a:rPr>
              <a:t>https://blog.strongbrew.io/A-scalable-angular2-architecture/</a:t>
            </a:r>
            <a:endParaRPr lang="es-ES" dirty="0"/>
          </a:p>
          <a:p>
            <a:endParaRPr lang="es-ES" dirty="0"/>
          </a:p>
          <a:p>
            <a:pPr marL="285750" indent="-285750">
              <a:buFont typeface="Arial" panose="020B0604020202020204" pitchFamily="34" charset="0"/>
              <a:buChar char="•"/>
            </a:pPr>
            <a:r>
              <a:rPr lang="es-ES" dirty="0">
                <a:hlinkClick r:id="rId4">
                  <a:extLst>
                    <a:ext uri="{A12FA001-AC4F-418D-AE19-62706E023703}">
                      <ahyp:hlinkClr xmlns:ahyp="http://schemas.microsoft.com/office/drawing/2018/hyperlinkcolor" val="tx"/>
                    </a:ext>
                  </a:extLst>
                </a:hlinkClick>
              </a:rPr>
              <a:t>https://angular-academy.com/angular-architecture-best-practices/</a:t>
            </a:r>
            <a:endParaRPr lang="es-ES" dirty="0"/>
          </a:p>
          <a:p>
            <a:endParaRPr lang="es-ES" dirty="0"/>
          </a:p>
          <a:p>
            <a:pPr marL="285750" indent="-285750">
              <a:buFont typeface="Arial" panose="020B0604020202020204" pitchFamily="34" charset="0"/>
              <a:buChar char="•"/>
            </a:pPr>
            <a:r>
              <a:rPr lang="es-ES" dirty="0">
                <a:hlinkClick r:id="rId5">
                  <a:extLst>
                    <a:ext uri="{A12FA001-AC4F-418D-AE19-62706E023703}">
                      <ahyp:hlinkClr xmlns:ahyp="http://schemas.microsoft.com/office/drawing/2018/hyperlinkcolor" val="tx"/>
                    </a:ext>
                  </a:extLst>
                </a:hlinkClick>
              </a:rPr>
              <a:t>https://angular.io/</a:t>
            </a:r>
            <a:endParaRPr lang="es-ES" dirty="0"/>
          </a:p>
        </p:txBody>
      </p:sp>
    </p:spTree>
    <p:extLst>
      <p:ext uri="{BB962C8B-B14F-4D97-AF65-F5344CB8AC3E}">
        <p14:creationId xmlns:p14="http://schemas.microsoft.com/office/powerpoint/2010/main" val="150548939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5" name="Straight Connector 34">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37"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42">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Isosceles Triangle 43">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5C4BB88D-4514-4E53-A95C-40E69150AED8}"/>
              </a:ext>
            </a:extLst>
          </p:cNvPr>
          <p:cNvSpPr>
            <a:spLocks noGrp="1"/>
          </p:cNvSpPr>
          <p:nvPr>
            <p:ph type="title"/>
          </p:nvPr>
        </p:nvSpPr>
        <p:spPr>
          <a:xfrm>
            <a:off x="677334" y="244927"/>
            <a:ext cx="8596668" cy="752600"/>
          </a:xfrm>
        </p:spPr>
        <p:txBody>
          <a:bodyPr>
            <a:normAutofit/>
          </a:bodyPr>
          <a:lstStyle/>
          <a:p>
            <a:r>
              <a:rPr lang="es-ES" dirty="0" err="1"/>
              <a:t>Scalability</a:t>
            </a:r>
            <a:r>
              <a:rPr lang="es-ES" dirty="0"/>
              <a:t> in </a:t>
            </a:r>
            <a:r>
              <a:rPr lang="es-ES" dirty="0" err="1"/>
              <a:t>front-end</a:t>
            </a:r>
            <a:r>
              <a:rPr lang="es-ES" dirty="0"/>
              <a:t> </a:t>
            </a:r>
            <a:r>
              <a:rPr lang="es-ES" dirty="0" err="1"/>
              <a:t>problems</a:t>
            </a:r>
            <a:endParaRPr lang="es-ES" dirty="0"/>
          </a:p>
        </p:txBody>
      </p:sp>
      <p:sp>
        <p:nvSpPr>
          <p:cNvPr id="7" name="CuadroTexto 6">
            <a:extLst>
              <a:ext uri="{FF2B5EF4-FFF2-40B4-BE49-F238E27FC236}">
                <a16:creationId xmlns:a16="http://schemas.microsoft.com/office/drawing/2014/main" id="{C76CC5C1-36DD-4351-B3CE-DAA9302CA425}"/>
              </a:ext>
            </a:extLst>
          </p:cNvPr>
          <p:cNvSpPr txBox="1"/>
          <p:nvPr/>
        </p:nvSpPr>
        <p:spPr>
          <a:xfrm>
            <a:off x="1380212" y="1221666"/>
            <a:ext cx="7306644" cy="1477328"/>
          </a:xfrm>
          <a:prstGeom prst="rect">
            <a:avLst/>
          </a:prstGeom>
          <a:noFill/>
        </p:spPr>
        <p:txBody>
          <a:bodyPr wrap="square" rtlCol="0">
            <a:spAutoFit/>
          </a:bodyPr>
          <a:lstStyle/>
          <a:p>
            <a:pPr marL="285750" indent="-285750">
              <a:buFont typeface="Arial" panose="020B0604020202020204" pitchFamily="34" charset="0"/>
              <a:buChar char="•"/>
            </a:pPr>
            <a:r>
              <a:rPr lang="es-ES" dirty="0" err="1"/>
              <a:t>Rich</a:t>
            </a:r>
            <a:r>
              <a:rPr lang="es-ES" dirty="0"/>
              <a:t> </a:t>
            </a:r>
            <a:r>
              <a:rPr lang="es-ES" dirty="0" err="1"/>
              <a:t>user</a:t>
            </a:r>
            <a:r>
              <a:rPr lang="es-ES" dirty="0"/>
              <a:t> </a:t>
            </a:r>
            <a:r>
              <a:rPr lang="es-ES" dirty="0" err="1"/>
              <a:t>interactions</a:t>
            </a:r>
            <a:endParaRPr lang="es-ES" dirty="0"/>
          </a:p>
          <a:p>
            <a:pPr marL="285750" indent="-285750">
              <a:buFont typeface="Arial" panose="020B0604020202020204" pitchFamily="34" charset="0"/>
              <a:buChar char="•"/>
            </a:pPr>
            <a:r>
              <a:rPr lang="es-ES" dirty="0" err="1"/>
              <a:t>Responsibilites</a:t>
            </a:r>
            <a:r>
              <a:rPr lang="es-ES" dirty="0"/>
              <a:t> </a:t>
            </a:r>
            <a:r>
              <a:rPr lang="es-ES" dirty="0" err="1"/>
              <a:t>have</a:t>
            </a:r>
            <a:r>
              <a:rPr lang="es-ES" dirty="0"/>
              <a:t> moved </a:t>
            </a:r>
            <a:r>
              <a:rPr lang="es-ES" dirty="0" err="1"/>
              <a:t>to</a:t>
            </a:r>
            <a:r>
              <a:rPr lang="es-ES" dirty="0"/>
              <a:t> </a:t>
            </a:r>
            <a:r>
              <a:rPr lang="es-ES" dirty="0" err="1"/>
              <a:t>front-end</a:t>
            </a:r>
            <a:endParaRPr lang="es-ES" dirty="0"/>
          </a:p>
          <a:p>
            <a:pPr marL="285750" indent="-285750">
              <a:buFont typeface="Arial" panose="020B0604020202020204" pitchFamily="34" charset="0"/>
              <a:buChar char="•"/>
            </a:pPr>
            <a:r>
              <a:rPr lang="es-ES" dirty="0" err="1"/>
              <a:t>Requirements</a:t>
            </a:r>
            <a:r>
              <a:rPr lang="es-ES" dirty="0"/>
              <a:t> </a:t>
            </a:r>
            <a:r>
              <a:rPr lang="es-ES" dirty="0" err="1"/>
              <a:t>grow</a:t>
            </a:r>
            <a:r>
              <a:rPr lang="es-ES" dirty="0"/>
              <a:t> </a:t>
            </a:r>
            <a:r>
              <a:rPr lang="es-ES" dirty="0" err="1"/>
              <a:t>over</a:t>
            </a:r>
            <a:r>
              <a:rPr lang="es-ES" dirty="0"/>
              <a:t> time</a:t>
            </a:r>
          </a:p>
          <a:p>
            <a:pPr marL="285750" indent="-285750">
              <a:buFont typeface="Arial" panose="020B0604020202020204" pitchFamily="34" charset="0"/>
              <a:buChar char="•"/>
            </a:pPr>
            <a:r>
              <a:rPr lang="es-ES" dirty="0" err="1"/>
              <a:t>Application</a:t>
            </a:r>
            <a:r>
              <a:rPr lang="es-ES" dirty="0"/>
              <a:t> performance has </a:t>
            </a:r>
            <a:r>
              <a:rPr lang="es-ES" dirty="0" err="1"/>
              <a:t>to</a:t>
            </a:r>
            <a:r>
              <a:rPr lang="es-ES" dirty="0"/>
              <a:t> be </a:t>
            </a:r>
            <a:r>
              <a:rPr lang="es-ES" dirty="0" err="1"/>
              <a:t>mantained</a:t>
            </a:r>
            <a:endParaRPr lang="es-ES" dirty="0"/>
          </a:p>
          <a:p>
            <a:pPr marL="285750" indent="-285750">
              <a:buFont typeface="Arial" panose="020B0604020202020204" pitchFamily="34" charset="0"/>
              <a:buChar char="•"/>
            </a:pPr>
            <a:r>
              <a:rPr lang="es-ES" dirty="0" err="1"/>
              <a:t>Development</a:t>
            </a:r>
            <a:r>
              <a:rPr lang="es-ES" dirty="0"/>
              <a:t> </a:t>
            </a:r>
            <a:r>
              <a:rPr lang="es-ES" dirty="0" err="1"/>
              <a:t>teams</a:t>
            </a:r>
            <a:r>
              <a:rPr lang="es-ES" dirty="0"/>
              <a:t> </a:t>
            </a:r>
            <a:r>
              <a:rPr lang="es-ES" dirty="0" err="1"/>
              <a:t>have</a:t>
            </a:r>
            <a:r>
              <a:rPr lang="es-ES" dirty="0"/>
              <a:t> </a:t>
            </a:r>
            <a:r>
              <a:rPr lang="es-ES" dirty="0" err="1"/>
              <a:t>high</a:t>
            </a:r>
            <a:r>
              <a:rPr lang="es-ES" dirty="0"/>
              <a:t> </a:t>
            </a:r>
            <a:r>
              <a:rPr lang="es-ES" dirty="0" err="1"/>
              <a:t>rotation</a:t>
            </a:r>
            <a:r>
              <a:rPr lang="es-ES" dirty="0"/>
              <a:t>/</a:t>
            </a:r>
            <a:r>
              <a:rPr lang="es-ES" dirty="0" err="1"/>
              <a:t>fast</a:t>
            </a:r>
            <a:r>
              <a:rPr lang="es-ES" dirty="0"/>
              <a:t> </a:t>
            </a:r>
            <a:r>
              <a:rPr lang="es-ES" dirty="0" err="1"/>
              <a:t>growing</a:t>
            </a:r>
            <a:endParaRPr lang="es-ES" dirty="0"/>
          </a:p>
        </p:txBody>
      </p:sp>
      <p:pic>
        <p:nvPicPr>
          <p:cNvPr id="2052" name="Picture 4">
            <a:extLst>
              <a:ext uri="{FF2B5EF4-FFF2-40B4-BE49-F238E27FC236}">
                <a16:creationId xmlns:a16="http://schemas.microsoft.com/office/drawing/2014/main" id="{AC0D8E80-8F41-4E3A-A0AC-F8CB421B12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7509" y="2923133"/>
            <a:ext cx="6062558" cy="3478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663062"/>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4BB88D-4514-4E53-A95C-40E69150AED8}"/>
              </a:ext>
            </a:extLst>
          </p:cNvPr>
          <p:cNvSpPr>
            <a:spLocks noGrp="1"/>
          </p:cNvSpPr>
          <p:nvPr>
            <p:ph type="title"/>
          </p:nvPr>
        </p:nvSpPr>
        <p:spPr>
          <a:xfrm>
            <a:off x="677334" y="244927"/>
            <a:ext cx="8596668" cy="752600"/>
          </a:xfrm>
        </p:spPr>
        <p:txBody>
          <a:bodyPr>
            <a:normAutofit/>
          </a:bodyPr>
          <a:lstStyle/>
          <a:p>
            <a:r>
              <a:rPr lang="es-ES" dirty="0" err="1"/>
              <a:t>Architecture</a:t>
            </a:r>
            <a:r>
              <a:rPr lang="es-ES" dirty="0"/>
              <a:t> </a:t>
            </a:r>
            <a:r>
              <a:rPr lang="es-ES" dirty="0" err="1"/>
              <a:t>of</a:t>
            </a:r>
            <a:r>
              <a:rPr lang="es-ES" dirty="0"/>
              <a:t> </a:t>
            </a:r>
            <a:r>
              <a:rPr lang="es-ES" dirty="0" err="1"/>
              <a:t>an</a:t>
            </a:r>
            <a:r>
              <a:rPr lang="es-ES" dirty="0"/>
              <a:t> Angular App</a:t>
            </a:r>
          </a:p>
        </p:txBody>
      </p:sp>
      <p:sp>
        <p:nvSpPr>
          <p:cNvPr id="3" name="Marcador de contenido 2">
            <a:extLst>
              <a:ext uri="{FF2B5EF4-FFF2-40B4-BE49-F238E27FC236}">
                <a16:creationId xmlns:a16="http://schemas.microsoft.com/office/drawing/2014/main" id="{C2E6FCFB-8D18-4F52-BCB3-C531E4A55866}"/>
              </a:ext>
            </a:extLst>
          </p:cNvPr>
          <p:cNvSpPr>
            <a:spLocks noGrp="1"/>
          </p:cNvSpPr>
          <p:nvPr>
            <p:ph idx="1"/>
          </p:nvPr>
        </p:nvSpPr>
        <p:spPr>
          <a:xfrm>
            <a:off x="1512711" y="1731038"/>
            <a:ext cx="8596668" cy="5126962"/>
          </a:xfrm>
        </p:spPr>
        <p:txBody>
          <a:bodyPr>
            <a:normAutofit/>
          </a:bodyPr>
          <a:lstStyle/>
          <a:p>
            <a:pPr marL="457200" lvl="1" indent="0">
              <a:lnSpc>
                <a:spcPct val="90000"/>
              </a:lnSpc>
              <a:buNone/>
            </a:pPr>
            <a:endParaRPr lang="es-ES" sz="1000" dirty="0"/>
          </a:p>
          <a:p>
            <a:pPr marL="628650" lvl="1" indent="0">
              <a:lnSpc>
                <a:spcPct val="90000"/>
              </a:lnSpc>
              <a:buNone/>
            </a:pPr>
            <a:endParaRPr lang="es-ES" sz="1000" dirty="0"/>
          </a:p>
        </p:txBody>
      </p:sp>
      <p:sp>
        <p:nvSpPr>
          <p:cNvPr id="6" name="CuadroTexto 5">
            <a:extLst>
              <a:ext uri="{FF2B5EF4-FFF2-40B4-BE49-F238E27FC236}">
                <a16:creationId xmlns:a16="http://schemas.microsoft.com/office/drawing/2014/main" id="{E47612D8-9E7E-439E-A029-A891F9823B79}"/>
              </a:ext>
            </a:extLst>
          </p:cNvPr>
          <p:cNvSpPr txBox="1"/>
          <p:nvPr/>
        </p:nvSpPr>
        <p:spPr>
          <a:xfrm>
            <a:off x="2789612" y="2526907"/>
            <a:ext cx="2465490" cy="79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gn="ctr"/>
            <a:r>
              <a:rPr lang="es-ES" dirty="0" err="1"/>
              <a:t>State</a:t>
            </a:r>
            <a:r>
              <a:rPr lang="es-ES" dirty="0"/>
              <a:t> Management</a:t>
            </a:r>
          </a:p>
        </p:txBody>
      </p:sp>
      <p:sp>
        <p:nvSpPr>
          <p:cNvPr id="22" name="CuadroTexto 21">
            <a:extLst>
              <a:ext uri="{FF2B5EF4-FFF2-40B4-BE49-F238E27FC236}">
                <a16:creationId xmlns:a16="http://schemas.microsoft.com/office/drawing/2014/main" id="{285A3974-586F-4168-BD8F-7B671F80955E}"/>
              </a:ext>
            </a:extLst>
          </p:cNvPr>
          <p:cNvSpPr txBox="1"/>
          <p:nvPr/>
        </p:nvSpPr>
        <p:spPr>
          <a:xfrm>
            <a:off x="5563620" y="2526907"/>
            <a:ext cx="2465490" cy="79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gn="ctr"/>
            <a:r>
              <a:rPr lang="es-ES" dirty="0" err="1"/>
              <a:t>Asynchronous</a:t>
            </a:r>
            <a:endParaRPr lang="es-ES" dirty="0"/>
          </a:p>
          <a:p>
            <a:pPr algn="ctr"/>
            <a:r>
              <a:rPr lang="es-ES" dirty="0" err="1"/>
              <a:t>Services</a:t>
            </a:r>
            <a:endParaRPr lang="es-ES" dirty="0"/>
          </a:p>
        </p:txBody>
      </p:sp>
      <p:cxnSp>
        <p:nvCxnSpPr>
          <p:cNvPr id="8" name="Conector recto 7">
            <a:extLst>
              <a:ext uri="{FF2B5EF4-FFF2-40B4-BE49-F238E27FC236}">
                <a16:creationId xmlns:a16="http://schemas.microsoft.com/office/drawing/2014/main" id="{A4294C91-C0A1-4436-9423-74F2FB198C01}"/>
              </a:ext>
            </a:extLst>
          </p:cNvPr>
          <p:cNvCxnSpPr/>
          <p:nvPr/>
        </p:nvCxnSpPr>
        <p:spPr>
          <a:xfrm>
            <a:off x="2372377" y="3546525"/>
            <a:ext cx="6123709"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CuadroTexto 24">
            <a:extLst>
              <a:ext uri="{FF2B5EF4-FFF2-40B4-BE49-F238E27FC236}">
                <a16:creationId xmlns:a16="http://schemas.microsoft.com/office/drawing/2014/main" id="{18B96A4F-F3F9-421F-AE61-5E8873BAECA1}"/>
              </a:ext>
            </a:extLst>
          </p:cNvPr>
          <p:cNvSpPr txBox="1"/>
          <p:nvPr/>
        </p:nvSpPr>
        <p:spPr>
          <a:xfrm>
            <a:off x="2789612" y="3786287"/>
            <a:ext cx="5239498" cy="720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gn="ctr"/>
            <a:r>
              <a:rPr lang="es-ES" dirty="0" err="1"/>
              <a:t>Application</a:t>
            </a:r>
            <a:r>
              <a:rPr lang="es-ES" dirty="0"/>
              <a:t> </a:t>
            </a:r>
            <a:r>
              <a:rPr lang="es-ES" dirty="0" err="1"/>
              <a:t>Facade</a:t>
            </a:r>
            <a:endParaRPr lang="es-ES" dirty="0"/>
          </a:p>
        </p:txBody>
      </p:sp>
      <p:sp>
        <p:nvSpPr>
          <p:cNvPr id="28" name="CuadroTexto 27">
            <a:extLst>
              <a:ext uri="{FF2B5EF4-FFF2-40B4-BE49-F238E27FC236}">
                <a16:creationId xmlns:a16="http://schemas.microsoft.com/office/drawing/2014/main" id="{08F9B349-C5B8-4E18-A101-DF3B6E84A9B3}"/>
              </a:ext>
            </a:extLst>
          </p:cNvPr>
          <p:cNvSpPr txBox="1"/>
          <p:nvPr/>
        </p:nvSpPr>
        <p:spPr>
          <a:xfrm>
            <a:off x="2789612" y="5024791"/>
            <a:ext cx="2465490" cy="64633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gn="ctr"/>
            <a:r>
              <a:rPr lang="es-ES" dirty="0" err="1"/>
              <a:t>Presentation</a:t>
            </a:r>
            <a:r>
              <a:rPr lang="es-ES" dirty="0"/>
              <a:t> </a:t>
            </a:r>
          </a:p>
          <a:p>
            <a:pPr algn="ctr"/>
            <a:r>
              <a:rPr lang="es-ES" dirty="0"/>
              <a:t>Module 1</a:t>
            </a:r>
          </a:p>
        </p:txBody>
      </p:sp>
      <p:sp>
        <p:nvSpPr>
          <p:cNvPr id="29" name="CuadroTexto 28">
            <a:extLst>
              <a:ext uri="{FF2B5EF4-FFF2-40B4-BE49-F238E27FC236}">
                <a16:creationId xmlns:a16="http://schemas.microsoft.com/office/drawing/2014/main" id="{FF07389C-6AD0-4124-8890-614F0432828F}"/>
              </a:ext>
            </a:extLst>
          </p:cNvPr>
          <p:cNvSpPr txBox="1"/>
          <p:nvPr/>
        </p:nvSpPr>
        <p:spPr>
          <a:xfrm>
            <a:off x="5563620" y="5024791"/>
            <a:ext cx="2465490" cy="64633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gn="ctr"/>
            <a:r>
              <a:rPr lang="es-ES" dirty="0" err="1"/>
              <a:t>Presentation</a:t>
            </a:r>
            <a:endParaRPr lang="es-ES" dirty="0"/>
          </a:p>
          <a:p>
            <a:pPr algn="ctr"/>
            <a:r>
              <a:rPr lang="es-ES" dirty="0"/>
              <a:t>Module 2</a:t>
            </a:r>
          </a:p>
        </p:txBody>
      </p:sp>
      <p:cxnSp>
        <p:nvCxnSpPr>
          <p:cNvPr id="30" name="Conector recto 29">
            <a:extLst>
              <a:ext uri="{FF2B5EF4-FFF2-40B4-BE49-F238E27FC236}">
                <a16:creationId xmlns:a16="http://schemas.microsoft.com/office/drawing/2014/main" id="{FB34A63A-912F-43A0-957F-B2038FE7B402}"/>
              </a:ext>
            </a:extLst>
          </p:cNvPr>
          <p:cNvCxnSpPr/>
          <p:nvPr/>
        </p:nvCxnSpPr>
        <p:spPr>
          <a:xfrm>
            <a:off x="2358521" y="4731086"/>
            <a:ext cx="6123709"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Flecha: hacia abajo 8">
            <a:extLst>
              <a:ext uri="{FF2B5EF4-FFF2-40B4-BE49-F238E27FC236}">
                <a16:creationId xmlns:a16="http://schemas.microsoft.com/office/drawing/2014/main" id="{D95EDD1F-2F49-4114-8A7A-D33770DA449E}"/>
              </a:ext>
            </a:extLst>
          </p:cNvPr>
          <p:cNvSpPr/>
          <p:nvPr/>
        </p:nvSpPr>
        <p:spPr>
          <a:xfrm>
            <a:off x="1007688" y="2714495"/>
            <a:ext cx="243280" cy="29098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5" name="Flecha: hacia abajo 44">
            <a:extLst>
              <a:ext uri="{FF2B5EF4-FFF2-40B4-BE49-F238E27FC236}">
                <a16:creationId xmlns:a16="http://schemas.microsoft.com/office/drawing/2014/main" id="{5B8CEB30-9DB1-4D82-9027-9E85928A9570}"/>
              </a:ext>
            </a:extLst>
          </p:cNvPr>
          <p:cNvSpPr/>
          <p:nvPr/>
        </p:nvSpPr>
        <p:spPr>
          <a:xfrm rot="10800000">
            <a:off x="2018363" y="2714495"/>
            <a:ext cx="243280" cy="2909884"/>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10" name="CuadroTexto 9">
            <a:extLst>
              <a:ext uri="{FF2B5EF4-FFF2-40B4-BE49-F238E27FC236}">
                <a16:creationId xmlns:a16="http://schemas.microsoft.com/office/drawing/2014/main" id="{A49A4700-313C-44A1-9BDA-B02DBFA03A49}"/>
              </a:ext>
            </a:extLst>
          </p:cNvPr>
          <p:cNvSpPr txBox="1"/>
          <p:nvPr/>
        </p:nvSpPr>
        <p:spPr>
          <a:xfrm>
            <a:off x="1188703" y="5690847"/>
            <a:ext cx="1906586" cy="369332"/>
          </a:xfrm>
          <a:prstGeom prst="rect">
            <a:avLst/>
          </a:prstGeom>
          <a:noFill/>
        </p:spPr>
        <p:txBody>
          <a:bodyPr wrap="square" rtlCol="0" anchor="ctr" anchorCtr="0">
            <a:spAutoFit/>
          </a:bodyPr>
          <a:lstStyle/>
          <a:p>
            <a:pPr algn="ctr"/>
            <a:r>
              <a:rPr lang="es-ES" dirty="0" err="1"/>
              <a:t>Events</a:t>
            </a:r>
            <a:endParaRPr lang="es-ES" dirty="0"/>
          </a:p>
        </p:txBody>
      </p:sp>
      <p:sp>
        <p:nvSpPr>
          <p:cNvPr id="46" name="CuadroTexto 45">
            <a:extLst>
              <a:ext uri="{FF2B5EF4-FFF2-40B4-BE49-F238E27FC236}">
                <a16:creationId xmlns:a16="http://schemas.microsoft.com/office/drawing/2014/main" id="{00D53F20-B635-4CDD-B2A2-951B355BF573}"/>
              </a:ext>
            </a:extLst>
          </p:cNvPr>
          <p:cNvSpPr txBox="1"/>
          <p:nvPr/>
        </p:nvSpPr>
        <p:spPr>
          <a:xfrm>
            <a:off x="176035" y="1955348"/>
            <a:ext cx="1906586" cy="646331"/>
          </a:xfrm>
          <a:prstGeom prst="rect">
            <a:avLst/>
          </a:prstGeom>
          <a:noFill/>
        </p:spPr>
        <p:txBody>
          <a:bodyPr wrap="square" rtlCol="0" anchor="ctr" anchorCtr="0">
            <a:spAutoFit/>
          </a:bodyPr>
          <a:lstStyle/>
          <a:p>
            <a:pPr algn="ctr"/>
            <a:r>
              <a:rPr lang="es-ES" dirty="0"/>
              <a:t>Data</a:t>
            </a:r>
          </a:p>
          <a:p>
            <a:pPr algn="ctr"/>
            <a:r>
              <a:rPr lang="es-ES" dirty="0"/>
              <a:t>(</a:t>
            </a:r>
            <a:r>
              <a:rPr lang="es-ES" dirty="0" err="1"/>
              <a:t>bindings</a:t>
            </a:r>
            <a:r>
              <a:rPr lang="es-ES" dirty="0"/>
              <a:t>)</a:t>
            </a:r>
          </a:p>
        </p:txBody>
      </p:sp>
      <p:sp>
        <p:nvSpPr>
          <p:cNvPr id="47" name="CuadroTexto 46">
            <a:extLst>
              <a:ext uri="{FF2B5EF4-FFF2-40B4-BE49-F238E27FC236}">
                <a16:creationId xmlns:a16="http://schemas.microsoft.com/office/drawing/2014/main" id="{B7CAD686-3BA1-4148-932E-B9213626A0C2}"/>
              </a:ext>
            </a:extLst>
          </p:cNvPr>
          <p:cNvSpPr txBox="1"/>
          <p:nvPr/>
        </p:nvSpPr>
        <p:spPr>
          <a:xfrm>
            <a:off x="8238245" y="2761419"/>
            <a:ext cx="1906586" cy="369332"/>
          </a:xfrm>
          <a:prstGeom prst="rect">
            <a:avLst/>
          </a:prstGeom>
          <a:noFill/>
        </p:spPr>
        <p:txBody>
          <a:bodyPr wrap="square" rtlCol="0" anchor="ctr" anchorCtr="0">
            <a:spAutoFit/>
          </a:bodyPr>
          <a:lstStyle/>
          <a:p>
            <a:pPr algn="ctr"/>
            <a:r>
              <a:rPr lang="es-ES" dirty="0"/>
              <a:t>CORE</a:t>
            </a:r>
          </a:p>
        </p:txBody>
      </p:sp>
      <p:sp>
        <p:nvSpPr>
          <p:cNvPr id="48" name="CuadroTexto 47">
            <a:extLst>
              <a:ext uri="{FF2B5EF4-FFF2-40B4-BE49-F238E27FC236}">
                <a16:creationId xmlns:a16="http://schemas.microsoft.com/office/drawing/2014/main" id="{31F5EA04-F03D-4DB7-9825-10736AD9DD45}"/>
              </a:ext>
            </a:extLst>
          </p:cNvPr>
          <p:cNvSpPr txBox="1"/>
          <p:nvPr/>
        </p:nvSpPr>
        <p:spPr>
          <a:xfrm>
            <a:off x="8248888" y="3949817"/>
            <a:ext cx="1906586" cy="369332"/>
          </a:xfrm>
          <a:prstGeom prst="rect">
            <a:avLst/>
          </a:prstGeom>
          <a:noFill/>
        </p:spPr>
        <p:txBody>
          <a:bodyPr wrap="square" rtlCol="0" anchor="ctr" anchorCtr="0">
            <a:spAutoFit/>
          </a:bodyPr>
          <a:lstStyle/>
          <a:p>
            <a:pPr algn="ctr"/>
            <a:r>
              <a:rPr lang="es-ES" dirty="0"/>
              <a:t>ABSTRACTION</a:t>
            </a:r>
          </a:p>
        </p:txBody>
      </p:sp>
      <p:sp>
        <p:nvSpPr>
          <p:cNvPr id="49" name="CuadroTexto 48">
            <a:extLst>
              <a:ext uri="{FF2B5EF4-FFF2-40B4-BE49-F238E27FC236}">
                <a16:creationId xmlns:a16="http://schemas.microsoft.com/office/drawing/2014/main" id="{611071A3-AB9F-4D97-A410-2B03BEB8EE4A}"/>
              </a:ext>
            </a:extLst>
          </p:cNvPr>
          <p:cNvSpPr txBox="1"/>
          <p:nvPr/>
        </p:nvSpPr>
        <p:spPr>
          <a:xfrm>
            <a:off x="8261540" y="5201190"/>
            <a:ext cx="1906586" cy="369332"/>
          </a:xfrm>
          <a:prstGeom prst="rect">
            <a:avLst/>
          </a:prstGeom>
          <a:noFill/>
        </p:spPr>
        <p:txBody>
          <a:bodyPr wrap="square" rtlCol="0" anchor="ctr" anchorCtr="0">
            <a:spAutoFit/>
          </a:bodyPr>
          <a:lstStyle/>
          <a:p>
            <a:pPr algn="ctr"/>
            <a:r>
              <a:rPr lang="es-ES" dirty="0"/>
              <a:t>PRESENTATION</a:t>
            </a:r>
          </a:p>
        </p:txBody>
      </p:sp>
      <p:sp>
        <p:nvSpPr>
          <p:cNvPr id="4" name="CuadroTexto 3">
            <a:extLst>
              <a:ext uri="{FF2B5EF4-FFF2-40B4-BE49-F238E27FC236}">
                <a16:creationId xmlns:a16="http://schemas.microsoft.com/office/drawing/2014/main" id="{16ADF69A-BE4F-4078-AA36-4C6F0565E8AD}"/>
              </a:ext>
            </a:extLst>
          </p:cNvPr>
          <p:cNvSpPr txBox="1"/>
          <p:nvPr/>
        </p:nvSpPr>
        <p:spPr>
          <a:xfrm>
            <a:off x="677334" y="1083813"/>
            <a:ext cx="8752221" cy="646331"/>
          </a:xfrm>
          <a:prstGeom prst="rect">
            <a:avLst/>
          </a:prstGeom>
          <a:noFill/>
        </p:spPr>
        <p:txBody>
          <a:bodyPr wrap="square" rtlCol="0">
            <a:spAutoFit/>
          </a:bodyPr>
          <a:lstStyle/>
          <a:p>
            <a:r>
              <a:rPr lang="en-US" i="1" dirty="0"/>
              <a:t>An architecture is the highest-level breakdown of a system into its parts. </a:t>
            </a:r>
          </a:p>
          <a:p>
            <a:r>
              <a:rPr lang="en-US" i="1" dirty="0"/>
              <a:t>– Martin Fowler</a:t>
            </a:r>
            <a:endParaRPr lang="es-ES" i="1" dirty="0"/>
          </a:p>
        </p:txBody>
      </p:sp>
    </p:spTree>
    <p:extLst>
      <p:ext uri="{BB962C8B-B14F-4D97-AF65-F5344CB8AC3E}">
        <p14:creationId xmlns:p14="http://schemas.microsoft.com/office/powerpoint/2010/main" val="4279497916"/>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fade">
                                      <p:cBhvr>
                                        <p:cTn id="12" dur="1000"/>
                                        <p:tgtEl>
                                          <p:spTgt spid="49"/>
                                        </p:tgtEl>
                                      </p:cBhvr>
                                    </p:animEffect>
                                    <p:anim calcmode="lin" valueType="num">
                                      <p:cBhvr>
                                        <p:cTn id="13" dur="1000" fill="hold"/>
                                        <p:tgtEl>
                                          <p:spTgt spid="49"/>
                                        </p:tgtEl>
                                        <p:attrNameLst>
                                          <p:attrName>ppt_x</p:attrName>
                                        </p:attrNameLst>
                                      </p:cBhvr>
                                      <p:tavLst>
                                        <p:tav tm="0">
                                          <p:val>
                                            <p:strVal val="#ppt_x"/>
                                          </p:val>
                                        </p:tav>
                                        <p:tav tm="100000">
                                          <p:val>
                                            <p:strVal val="#ppt_x"/>
                                          </p:val>
                                        </p:tav>
                                      </p:tavLst>
                                    </p:anim>
                                    <p:anim calcmode="lin" valueType="num">
                                      <p:cBhvr>
                                        <p:cTn id="14"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par>
                                <p:cTn id="20" presetID="2" presetClass="entr" presetSubtype="4" fill="hold" nodeType="with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additive="base">
                                        <p:cTn id="22" dur="500" fill="hold"/>
                                        <p:tgtEl>
                                          <p:spTgt spid="30"/>
                                        </p:tgtEl>
                                        <p:attrNameLst>
                                          <p:attrName>ppt_x</p:attrName>
                                        </p:attrNameLst>
                                      </p:cBhvr>
                                      <p:tavLst>
                                        <p:tav tm="0">
                                          <p:val>
                                            <p:strVal val="#ppt_x"/>
                                          </p:val>
                                        </p:tav>
                                        <p:tav tm="100000">
                                          <p:val>
                                            <p:strVal val="#ppt_x"/>
                                          </p:val>
                                        </p:tav>
                                      </p:tavLst>
                                    </p:anim>
                                    <p:anim calcmode="lin" valueType="num">
                                      <p:cBhvr additive="base">
                                        <p:cTn id="23"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barn(inVertical)">
                                      <p:cBhvr>
                                        <p:cTn id="28" dur="500"/>
                                        <p:tgtEl>
                                          <p:spTgt spid="25"/>
                                        </p:tgtEl>
                                      </p:cBhvr>
                                    </p:animEffect>
                                  </p:childTnLst>
                                </p:cTn>
                              </p:par>
                              <p:par>
                                <p:cTn id="29" presetID="16" presetClass="entr" presetSubtype="21"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barn(inVertical)">
                                      <p:cBhvr>
                                        <p:cTn id="31" dur="500"/>
                                        <p:tgtEl>
                                          <p:spTgt spid="8"/>
                                        </p:tgtEl>
                                      </p:cBhvr>
                                    </p:animEffect>
                                  </p:childTnLst>
                                </p:cTn>
                              </p:par>
                              <p:par>
                                <p:cTn id="32" presetID="47" presetClass="entr" presetSubtype="0" fill="hold" grpId="0"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fade">
                                      <p:cBhvr>
                                        <p:cTn id="34" dur="1000"/>
                                        <p:tgtEl>
                                          <p:spTgt spid="48"/>
                                        </p:tgtEl>
                                      </p:cBhvr>
                                    </p:animEffect>
                                    <p:anim calcmode="lin" valueType="num">
                                      <p:cBhvr>
                                        <p:cTn id="35" dur="1000" fill="hold"/>
                                        <p:tgtEl>
                                          <p:spTgt spid="48"/>
                                        </p:tgtEl>
                                        <p:attrNameLst>
                                          <p:attrName>ppt_x</p:attrName>
                                        </p:attrNameLst>
                                      </p:cBhvr>
                                      <p:tavLst>
                                        <p:tav tm="0">
                                          <p:val>
                                            <p:strVal val="#ppt_x"/>
                                          </p:val>
                                        </p:tav>
                                        <p:tav tm="100000">
                                          <p:val>
                                            <p:strVal val="#ppt_x"/>
                                          </p:val>
                                        </p:tav>
                                      </p:tavLst>
                                    </p:anim>
                                    <p:anim calcmode="lin" valueType="num">
                                      <p:cBhvr>
                                        <p:cTn id="36"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p:cTn id="41" dur="500" fill="hold"/>
                                        <p:tgtEl>
                                          <p:spTgt spid="22"/>
                                        </p:tgtEl>
                                        <p:attrNameLst>
                                          <p:attrName>ppt_w</p:attrName>
                                        </p:attrNameLst>
                                      </p:cBhvr>
                                      <p:tavLst>
                                        <p:tav tm="0">
                                          <p:val>
                                            <p:fltVal val="0"/>
                                          </p:val>
                                        </p:tav>
                                        <p:tav tm="100000">
                                          <p:val>
                                            <p:strVal val="#ppt_w"/>
                                          </p:val>
                                        </p:tav>
                                      </p:tavLst>
                                    </p:anim>
                                    <p:anim calcmode="lin" valueType="num">
                                      <p:cBhvr>
                                        <p:cTn id="42" dur="500" fill="hold"/>
                                        <p:tgtEl>
                                          <p:spTgt spid="22"/>
                                        </p:tgtEl>
                                        <p:attrNameLst>
                                          <p:attrName>ppt_h</p:attrName>
                                        </p:attrNameLst>
                                      </p:cBhvr>
                                      <p:tavLst>
                                        <p:tav tm="0">
                                          <p:val>
                                            <p:fltVal val="0"/>
                                          </p:val>
                                        </p:tav>
                                        <p:tav tm="100000">
                                          <p:val>
                                            <p:strVal val="#ppt_h"/>
                                          </p:val>
                                        </p:tav>
                                      </p:tavLst>
                                    </p:anim>
                                    <p:animEffect transition="in" filter="fade">
                                      <p:cBhvr>
                                        <p:cTn id="43" dur="500"/>
                                        <p:tgtEl>
                                          <p:spTgt spid="22"/>
                                        </p:tgtEl>
                                      </p:cBhvr>
                                    </p:animEffect>
                                  </p:childTnLst>
                                </p:cTn>
                              </p:par>
                              <p:par>
                                <p:cTn id="44" presetID="47" presetClass="entr" presetSubtype="0" fill="hold" grpId="0" nodeType="with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fade">
                                      <p:cBhvr>
                                        <p:cTn id="46" dur="1000"/>
                                        <p:tgtEl>
                                          <p:spTgt spid="47"/>
                                        </p:tgtEl>
                                      </p:cBhvr>
                                    </p:animEffect>
                                    <p:anim calcmode="lin" valueType="num">
                                      <p:cBhvr>
                                        <p:cTn id="47" dur="1000" fill="hold"/>
                                        <p:tgtEl>
                                          <p:spTgt spid="47"/>
                                        </p:tgtEl>
                                        <p:attrNameLst>
                                          <p:attrName>ppt_x</p:attrName>
                                        </p:attrNameLst>
                                      </p:cBhvr>
                                      <p:tavLst>
                                        <p:tav tm="0">
                                          <p:val>
                                            <p:strVal val="#ppt_x"/>
                                          </p:val>
                                        </p:tav>
                                        <p:tav tm="100000">
                                          <p:val>
                                            <p:strVal val="#ppt_x"/>
                                          </p:val>
                                        </p:tav>
                                      </p:tavLst>
                                    </p:anim>
                                    <p:anim calcmode="lin" valueType="num">
                                      <p:cBhvr>
                                        <p:cTn id="48"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500"/>
                                        <p:tgtEl>
                                          <p:spTgt spid="6"/>
                                        </p:tgtEl>
                                      </p:cBhvr>
                                    </p:animEffect>
                                  </p:childTnLst>
                                </p:cTn>
                              </p:par>
                            </p:childTnLst>
                          </p:cTn>
                        </p:par>
                      </p:childTnLst>
                    </p:cTn>
                  </p:par>
                  <p:par>
                    <p:cTn id="54" fill="hold">
                      <p:stCondLst>
                        <p:cond delay="indefinite"/>
                      </p:stCondLst>
                      <p:childTnLst>
                        <p:par>
                          <p:cTn id="55" fill="hold">
                            <p:stCondLst>
                              <p:cond delay="0"/>
                            </p:stCondLst>
                            <p:childTnLst>
                              <p:par>
                                <p:cTn id="56" presetID="47" presetClass="entr" presetSubtype="0" fill="hold" grpId="0" nodeType="click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fade">
                                      <p:cBhvr>
                                        <p:cTn id="58" dur="1000"/>
                                        <p:tgtEl>
                                          <p:spTgt spid="9"/>
                                        </p:tgtEl>
                                      </p:cBhvr>
                                    </p:animEffect>
                                    <p:anim calcmode="lin" valueType="num">
                                      <p:cBhvr>
                                        <p:cTn id="59" dur="1000" fill="hold"/>
                                        <p:tgtEl>
                                          <p:spTgt spid="9"/>
                                        </p:tgtEl>
                                        <p:attrNameLst>
                                          <p:attrName>ppt_x</p:attrName>
                                        </p:attrNameLst>
                                      </p:cBhvr>
                                      <p:tavLst>
                                        <p:tav tm="0">
                                          <p:val>
                                            <p:strVal val="#ppt_x"/>
                                          </p:val>
                                        </p:tav>
                                        <p:tav tm="100000">
                                          <p:val>
                                            <p:strVal val="#ppt_x"/>
                                          </p:val>
                                        </p:tav>
                                      </p:tavLst>
                                    </p:anim>
                                    <p:anim calcmode="lin" valueType="num">
                                      <p:cBhvr>
                                        <p:cTn id="60" dur="1000" fill="hold"/>
                                        <p:tgtEl>
                                          <p:spTgt spid="9"/>
                                        </p:tgtEl>
                                        <p:attrNameLst>
                                          <p:attrName>ppt_y</p:attrName>
                                        </p:attrNameLst>
                                      </p:cBhvr>
                                      <p:tavLst>
                                        <p:tav tm="0">
                                          <p:val>
                                            <p:strVal val="#ppt_y-.1"/>
                                          </p:val>
                                        </p:tav>
                                        <p:tav tm="100000">
                                          <p:val>
                                            <p:strVal val="#ppt_y"/>
                                          </p:val>
                                        </p:tav>
                                      </p:tavLst>
                                    </p:anim>
                                  </p:childTnLst>
                                </p:cTn>
                              </p:par>
                              <p:par>
                                <p:cTn id="61" presetID="47" presetClass="entr" presetSubtype="0" fill="hold" grpId="0" nodeType="withEffect">
                                  <p:stCondLst>
                                    <p:cond delay="0"/>
                                  </p:stCondLst>
                                  <p:childTnLst>
                                    <p:set>
                                      <p:cBhvr>
                                        <p:cTn id="62" dur="1" fill="hold">
                                          <p:stCondLst>
                                            <p:cond delay="0"/>
                                          </p:stCondLst>
                                        </p:cTn>
                                        <p:tgtEl>
                                          <p:spTgt spid="46"/>
                                        </p:tgtEl>
                                        <p:attrNameLst>
                                          <p:attrName>style.visibility</p:attrName>
                                        </p:attrNameLst>
                                      </p:cBhvr>
                                      <p:to>
                                        <p:strVal val="visible"/>
                                      </p:to>
                                    </p:set>
                                    <p:animEffect transition="in" filter="fade">
                                      <p:cBhvr>
                                        <p:cTn id="63" dur="1000"/>
                                        <p:tgtEl>
                                          <p:spTgt spid="46"/>
                                        </p:tgtEl>
                                      </p:cBhvr>
                                    </p:animEffect>
                                    <p:anim calcmode="lin" valueType="num">
                                      <p:cBhvr>
                                        <p:cTn id="64" dur="1000" fill="hold"/>
                                        <p:tgtEl>
                                          <p:spTgt spid="46"/>
                                        </p:tgtEl>
                                        <p:attrNameLst>
                                          <p:attrName>ppt_x</p:attrName>
                                        </p:attrNameLst>
                                      </p:cBhvr>
                                      <p:tavLst>
                                        <p:tav tm="0">
                                          <p:val>
                                            <p:strVal val="#ppt_x"/>
                                          </p:val>
                                        </p:tav>
                                        <p:tav tm="100000">
                                          <p:val>
                                            <p:strVal val="#ppt_x"/>
                                          </p:val>
                                        </p:tav>
                                      </p:tavLst>
                                    </p:anim>
                                    <p:anim calcmode="lin" valueType="num">
                                      <p:cBhvr>
                                        <p:cTn id="65"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10"/>
                                        </p:tgtEl>
                                        <p:attrNameLst>
                                          <p:attrName>style.visibility</p:attrName>
                                        </p:attrNameLst>
                                      </p:cBhvr>
                                      <p:to>
                                        <p:strVal val="visible"/>
                                      </p:to>
                                    </p:set>
                                    <p:anim calcmode="lin" valueType="num">
                                      <p:cBhvr additive="base">
                                        <p:cTn id="70" dur="500" fill="hold"/>
                                        <p:tgtEl>
                                          <p:spTgt spid="10"/>
                                        </p:tgtEl>
                                        <p:attrNameLst>
                                          <p:attrName>ppt_x</p:attrName>
                                        </p:attrNameLst>
                                      </p:cBhvr>
                                      <p:tavLst>
                                        <p:tav tm="0">
                                          <p:val>
                                            <p:strVal val="#ppt_x"/>
                                          </p:val>
                                        </p:tav>
                                        <p:tav tm="100000">
                                          <p:val>
                                            <p:strVal val="#ppt_x"/>
                                          </p:val>
                                        </p:tav>
                                      </p:tavLst>
                                    </p:anim>
                                    <p:anim calcmode="lin" valueType="num">
                                      <p:cBhvr additive="base">
                                        <p:cTn id="71" dur="500" fill="hold"/>
                                        <p:tgtEl>
                                          <p:spTgt spid="10"/>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45"/>
                                        </p:tgtEl>
                                        <p:attrNameLst>
                                          <p:attrName>style.visibility</p:attrName>
                                        </p:attrNameLst>
                                      </p:cBhvr>
                                      <p:to>
                                        <p:strVal val="visible"/>
                                      </p:to>
                                    </p:set>
                                    <p:anim calcmode="lin" valueType="num">
                                      <p:cBhvr additive="base">
                                        <p:cTn id="74" dur="500" fill="hold"/>
                                        <p:tgtEl>
                                          <p:spTgt spid="45"/>
                                        </p:tgtEl>
                                        <p:attrNameLst>
                                          <p:attrName>ppt_x</p:attrName>
                                        </p:attrNameLst>
                                      </p:cBhvr>
                                      <p:tavLst>
                                        <p:tav tm="0">
                                          <p:val>
                                            <p:strVal val="#ppt_x"/>
                                          </p:val>
                                        </p:tav>
                                        <p:tav tm="100000">
                                          <p:val>
                                            <p:strVal val="#ppt_x"/>
                                          </p:val>
                                        </p:tav>
                                      </p:tavLst>
                                    </p:anim>
                                    <p:anim calcmode="lin" valueType="num">
                                      <p:cBhvr additive="base">
                                        <p:cTn id="75"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2" grpId="0" animBg="1"/>
      <p:bldP spid="25" grpId="0" animBg="1"/>
      <p:bldP spid="28" grpId="0" animBg="1"/>
      <p:bldP spid="29" grpId="0" animBg="1"/>
      <p:bldP spid="9" grpId="0" animBg="1"/>
      <p:bldP spid="45" grpId="0" animBg="1"/>
      <p:bldP spid="10" grpId="0"/>
      <p:bldP spid="46" grpId="0"/>
      <p:bldP spid="47" grpId="0"/>
      <p:bldP spid="48" grpId="0"/>
      <p:bldP spid="4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4BB88D-4514-4E53-A95C-40E69150AED8}"/>
              </a:ext>
            </a:extLst>
          </p:cNvPr>
          <p:cNvSpPr>
            <a:spLocks noGrp="1"/>
          </p:cNvSpPr>
          <p:nvPr>
            <p:ph type="title"/>
          </p:nvPr>
        </p:nvSpPr>
        <p:spPr>
          <a:xfrm>
            <a:off x="677334" y="244927"/>
            <a:ext cx="8596668" cy="752600"/>
          </a:xfrm>
        </p:spPr>
        <p:txBody>
          <a:bodyPr>
            <a:normAutofit/>
          </a:bodyPr>
          <a:lstStyle/>
          <a:p>
            <a:r>
              <a:rPr lang="es-ES" dirty="0"/>
              <a:t>Modular </a:t>
            </a:r>
            <a:r>
              <a:rPr lang="es-ES" dirty="0" err="1"/>
              <a:t>design</a:t>
            </a:r>
            <a:endParaRPr lang="es-ES" dirty="0"/>
          </a:p>
        </p:txBody>
      </p:sp>
      <p:sp>
        <p:nvSpPr>
          <p:cNvPr id="3" name="Marcador de contenido 2">
            <a:extLst>
              <a:ext uri="{FF2B5EF4-FFF2-40B4-BE49-F238E27FC236}">
                <a16:creationId xmlns:a16="http://schemas.microsoft.com/office/drawing/2014/main" id="{C2E6FCFB-8D18-4F52-BCB3-C531E4A55866}"/>
              </a:ext>
            </a:extLst>
          </p:cNvPr>
          <p:cNvSpPr>
            <a:spLocks noGrp="1"/>
          </p:cNvSpPr>
          <p:nvPr>
            <p:ph idx="1"/>
          </p:nvPr>
        </p:nvSpPr>
        <p:spPr>
          <a:xfrm>
            <a:off x="677334" y="914401"/>
            <a:ext cx="8596668" cy="5126962"/>
          </a:xfrm>
        </p:spPr>
        <p:txBody>
          <a:bodyPr>
            <a:normAutofit/>
          </a:bodyPr>
          <a:lstStyle/>
          <a:p>
            <a:pPr marL="457200" lvl="1" indent="0">
              <a:lnSpc>
                <a:spcPct val="90000"/>
              </a:lnSpc>
              <a:buNone/>
            </a:pPr>
            <a:endParaRPr lang="es-ES" sz="1000" dirty="0"/>
          </a:p>
          <a:p>
            <a:pPr marL="628650" lvl="1" indent="0">
              <a:lnSpc>
                <a:spcPct val="90000"/>
              </a:lnSpc>
              <a:buNone/>
            </a:pPr>
            <a:endParaRPr lang="es-ES" sz="1000" dirty="0"/>
          </a:p>
        </p:txBody>
      </p:sp>
      <p:sp>
        <p:nvSpPr>
          <p:cNvPr id="6" name="CuadroTexto 5">
            <a:extLst>
              <a:ext uri="{FF2B5EF4-FFF2-40B4-BE49-F238E27FC236}">
                <a16:creationId xmlns:a16="http://schemas.microsoft.com/office/drawing/2014/main" id="{E47612D8-9E7E-439E-A029-A891F9823B79}"/>
              </a:ext>
            </a:extLst>
          </p:cNvPr>
          <p:cNvSpPr txBox="1"/>
          <p:nvPr/>
        </p:nvSpPr>
        <p:spPr>
          <a:xfrm>
            <a:off x="2935103" y="2031057"/>
            <a:ext cx="1528040"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gn="ctr"/>
            <a:r>
              <a:rPr lang="es-ES" dirty="0" err="1"/>
              <a:t>State</a:t>
            </a:r>
            <a:r>
              <a:rPr lang="es-ES" dirty="0"/>
              <a:t> Management</a:t>
            </a:r>
          </a:p>
        </p:txBody>
      </p:sp>
      <p:sp>
        <p:nvSpPr>
          <p:cNvPr id="22" name="CuadroTexto 21">
            <a:extLst>
              <a:ext uri="{FF2B5EF4-FFF2-40B4-BE49-F238E27FC236}">
                <a16:creationId xmlns:a16="http://schemas.microsoft.com/office/drawing/2014/main" id="{285A3974-586F-4168-BD8F-7B671F80955E}"/>
              </a:ext>
            </a:extLst>
          </p:cNvPr>
          <p:cNvSpPr txBox="1"/>
          <p:nvPr/>
        </p:nvSpPr>
        <p:spPr>
          <a:xfrm>
            <a:off x="4604771" y="2031056"/>
            <a:ext cx="1591644"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gn="ctr"/>
            <a:r>
              <a:rPr lang="es-ES" dirty="0" err="1"/>
              <a:t>Asynchronous</a:t>
            </a:r>
            <a:endParaRPr lang="es-ES" dirty="0"/>
          </a:p>
          <a:p>
            <a:pPr algn="ctr"/>
            <a:r>
              <a:rPr lang="es-ES" dirty="0" err="1"/>
              <a:t>Services</a:t>
            </a:r>
            <a:endParaRPr lang="es-ES" dirty="0"/>
          </a:p>
        </p:txBody>
      </p:sp>
      <p:cxnSp>
        <p:nvCxnSpPr>
          <p:cNvPr id="8" name="Conector recto 7">
            <a:extLst>
              <a:ext uri="{FF2B5EF4-FFF2-40B4-BE49-F238E27FC236}">
                <a16:creationId xmlns:a16="http://schemas.microsoft.com/office/drawing/2014/main" id="{A4294C91-C0A1-4436-9423-74F2FB198C01}"/>
              </a:ext>
            </a:extLst>
          </p:cNvPr>
          <p:cNvCxnSpPr/>
          <p:nvPr/>
        </p:nvCxnSpPr>
        <p:spPr>
          <a:xfrm>
            <a:off x="2517868" y="2977841"/>
            <a:ext cx="6123709"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CuadroTexto 24">
            <a:extLst>
              <a:ext uri="{FF2B5EF4-FFF2-40B4-BE49-F238E27FC236}">
                <a16:creationId xmlns:a16="http://schemas.microsoft.com/office/drawing/2014/main" id="{18B96A4F-F3F9-421F-AE61-5E8873BAECA1}"/>
              </a:ext>
            </a:extLst>
          </p:cNvPr>
          <p:cNvSpPr txBox="1"/>
          <p:nvPr/>
        </p:nvSpPr>
        <p:spPr>
          <a:xfrm>
            <a:off x="2935103" y="3392937"/>
            <a:ext cx="3261312" cy="36933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gn="ctr"/>
            <a:r>
              <a:rPr lang="es-ES" dirty="0" err="1"/>
              <a:t>Application</a:t>
            </a:r>
            <a:r>
              <a:rPr lang="es-ES" dirty="0"/>
              <a:t> </a:t>
            </a:r>
            <a:r>
              <a:rPr lang="es-ES" dirty="0" err="1"/>
              <a:t>Facade</a:t>
            </a:r>
            <a:endParaRPr lang="es-ES" dirty="0"/>
          </a:p>
        </p:txBody>
      </p:sp>
      <p:sp>
        <p:nvSpPr>
          <p:cNvPr id="28" name="CuadroTexto 27">
            <a:extLst>
              <a:ext uri="{FF2B5EF4-FFF2-40B4-BE49-F238E27FC236}">
                <a16:creationId xmlns:a16="http://schemas.microsoft.com/office/drawing/2014/main" id="{08F9B349-C5B8-4E18-A101-DF3B6E84A9B3}"/>
              </a:ext>
            </a:extLst>
          </p:cNvPr>
          <p:cNvSpPr txBox="1"/>
          <p:nvPr/>
        </p:nvSpPr>
        <p:spPr>
          <a:xfrm>
            <a:off x="2935103" y="4456107"/>
            <a:ext cx="1528040" cy="64633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gn="ctr"/>
            <a:r>
              <a:rPr lang="es-ES" dirty="0" err="1"/>
              <a:t>Presentation</a:t>
            </a:r>
            <a:r>
              <a:rPr lang="es-ES" dirty="0"/>
              <a:t> </a:t>
            </a:r>
          </a:p>
          <a:p>
            <a:pPr algn="ctr"/>
            <a:r>
              <a:rPr lang="es-ES" dirty="0"/>
              <a:t>Module 1</a:t>
            </a:r>
          </a:p>
        </p:txBody>
      </p:sp>
      <p:sp>
        <p:nvSpPr>
          <p:cNvPr id="29" name="CuadroTexto 28">
            <a:extLst>
              <a:ext uri="{FF2B5EF4-FFF2-40B4-BE49-F238E27FC236}">
                <a16:creationId xmlns:a16="http://schemas.microsoft.com/office/drawing/2014/main" id="{FF07389C-6AD0-4124-8890-614F0432828F}"/>
              </a:ext>
            </a:extLst>
          </p:cNvPr>
          <p:cNvSpPr txBox="1"/>
          <p:nvPr/>
        </p:nvSpPr>
        <p:spPr>
          <a:xfrm>
            <a:off x="4604771" y="4456106"/>
            <a:ext cx="1591644" cy="64633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gn="ctr"/>
            <a:r>
              <a:rPr lang="es-ES" dirty="0" err="1"/>
              <a:t>Presentation</a:t>
            </a:r>
            <a:endParaRPr lang="es-ES" dirty="0"/>
          </a:p>
          <a:p>
            <a:pPr algn="ctr"/>
            <a:r>
              <a:rPr lang="es-ES" dirty="0"/>
              <a:t>Module 2</a:t>
            </a:r>
          </a:p>
        </p:txBody>
      </p:sp>
      <p:cxnSp>
        <p:nvCxnSpPr>
          <p:cNvPr id="30" name="Conector recto 29">
            <a:extLst>
              <a:ext uri="{FF2B5EF4-FFF2-40B4-BE49-F238E27FC236}">
                <a16:creationId xmlns:a16="http://schemas.microsoft.com/office/drawing/2014/main" id="{FB34A63A-912F-43A0-957F-B2038FE7B402}"/>
              </a:ext>
            </a:extLst>
          </p:cNvPr>
          <p:cNvCxnSpPr/>
          <p:nvPr/>
        </p:nvCxnSpPr>
        <p:spPr>
          <a:xfrm>
            <a:off x="2504012" y="4162402"/>
            <a:ext cx="6123709" cy="0"/>
          </a:xfrm>
          <a:prstGeom prst="line">
            <a:avLst/>
          </a:prstGeom>
        </p:spPr>
        <p:style>
          <a:lnRef idx="1">
            <a:schemeClr val="accent1"/>
          </a:lnRef>
          <a:fillRef idx="0">
            <a:schemeClr val="accent1"/>
          </a:fillRef>
          <a:effectRef idx="0">
            <a:schemeClr val="accent1"/>
          </a:effectRef>
          <a:fontRef idx="minor">
            <a:schemeClr val="tx1"/>
          </a:fontRef>
        </p:style>
      </p:cxnSp>
      <p:sp>
        <p:nvSpPr>
          <p:cNvPr id="47" name="CuadroTexto 46">
            <a:extLst>
              <a:ext uri="{FF2B5EF4-FFF2-40B4-BE49-F238E27FC236}">
                <a16:creationId xmlns:a16="http://schemas.microsoft.com/office/drawing/2014/main" id="{B7CAD686-3BA1-4148-932E-B9213626A0C2}"/>
              </a:ext>
            </a:extLst>
          </p:cNvPr>
          <p:cNvSpPr txBox="1"/>
          <p:nvPr/>
        </p:nvSpPr>
        <p:spPr>
          <a:xfrm>
            <a:off x="964913" y="2125779"/>
            <a:ext cx="1906586" cy="369332"/>
          </a:xfrm>
          <a:prstGeom prst="rect">
            <a:avLst/>
          </a:prstGeom>
          <a:noFill/>
        </p:spPr>
        <p:txBody>
          <a:bodyPr wrap="square" rtlCol="0" anchor="ctr" anchorCtr="0">
            <a:spAutoFit/>
          </a:bodyPr>
          <a:lstStyle/>
          <a:p>
            <a:pPr algn="ctr"/>
            <a:r>
              <a:rPr lang="es-ES" dirty="0"/>
              <a:t>CORE</a:t>
            </a:r>
          </a:p>
        </p:txBody>
      </p:sp>
      <p:sp>
        <p:nvSpPr>
          <p:cNvPr id="48" name="CuadroTexto 47">
            <a:extLst>
              <a:ext uri="{FF2B5EF4-FFF2-40B4-BE49-F238E27FC236}">
                <a16:creationId xmlns:a16="http://schemas.microsoft.com/office/drawing/2014/main" id="{31F5EA04-F03D-4DB7-9825-10736AD9DD45}"/>
              </a:ext>
            </a:extLst>
          </p:cNvPr>
          <p:cNvSpPr txBox="1"/>
          <p:nvPr/>
        </p:nvSpPr>
        <p:spPr>
          <a:xfrm>
            <a:off x="975556" y="3314177"/>
            <a:ext cx="1906586" cy="369332"/>
          </a:xfrm>
          <a:prstGeom prst="rect">
            <a:avLst/>
          </a:prstGeom>
          <a:noFill/>
        </p:spPr>
        <p:txBody>
          <a:bodyPr wrap="square" rtlCol="0" anchor="ctr" anchorCtr="0">
            <a:spAutoFit/>
          </a:bodyPr>
          <a:lstStyle/>
          <a:p>
            <a:pPr algn="ctr"/>
            <a:r>
              <a:rPr lang="es-ES" dirty="0"/>
              <a:t>ABSTRACTION</a:t>
            </a:r>
          </a:p>
        </p:txBody>
      </p:sp>
      <p:sp>
        <p:nvSpPr>
          <p:cNvPr id="49" name="CuadroTexto 48">
            <a:extLst>
              <a:ext uri="{FF2B5EF4-FFF2-40B4-BE49-F238E27FC236}">
                <a16:creationId xmlns:a16="http://schemas.microsoft.com/office/drawing/2014/main" id="{611071A3-AB9F-4D97-A410-2B03BEB8EE4A}"/>
              </a:ext>
            </a:extLst>
          </p:cNvPr>
          <p:cNvSpPr txBox="1"/>
          <p:nvPr/>
        </p:nvSpPr>
        <p:spPr>
          <a:xfrm>
            <a:off x="988208" y="4565550"/>
            <a:ext cx="1906586" cy="369332"/>
          </a:xfrm>
          <a:prstGeom prst="rect">
            <a:avLst/>
          </a:prstGeom>
          <a:noFill/>
        </p:spPr>
        <p:txBody>
          <a:bodyPr wrap="square" rtlCol="0" anchor="ctr" anchorCtr="0">
            <a:spAutoFit/>
          </a:bodyPr>
          <a:lstStyle/>
          <a:p>
            <a:pPr algn="ctr"/>
            <a:r>
              <a:rPr lang="es-ES" dirty="0"/>
              <a:t>PRESENTATION</a:t>
            </a:r>
          </a:p>
        </p:txBody>
      </p:sp>
      <p:sp>
        <p:nvSpPr>
          <p:cNvPr id="31" name="CuadroTexto 30">
            <a:extLst>
              <a:ext uri="{FF2B5EF4-FFF2-40B4-BE49-F238E27FC236}">
                <a16:creationId xmlns:a16="http://schemas.microsoft.com/office/drawing/2014/main" id="{4A45DCB1-31BE-4252-AA52-124BC6AA3D05}"/>
              </a:ext>
            </a:extLst>
          </p:cNvPr>
          <p:cNvSpPr txBox="1"/>
          <p:nvPr/>
        </p:nvSpPr>
        <p:spPr>
          <a:xfrm>
            <a:off x="3494007" y="1365219"/>
            <a:ext cx="1906586" cy="369332"/>
          </a:xfrm>
          <a:prstGeom prst="rect">
            <a:avLst/>
          </a:prstGeom>
          <a:noFill/>
        </p:spPr>
        <p:txBody>
          <a:bodyPr wrap="square" rtlCol="0" anchor="ctr" anchorCtr="0">
            <a:spAutoFit/>
          </a:bodyPr>
          <a:lstStyle/>
          <a:p>
            <a:pPr algn="ctr"/>
            <a:r>
              <a:rPr lang="es-ES" dirty="0"/>
              <a:t>MODULE 1</a:t>
            </a:r>
          </a:p>
        </p:txBody>
      </p:sp>
      <p:cxnSp>
        <p:nvCxnSpPr>
          <p:cNvPr id="5" name="Conector recto 4">
            <a:extLst>
              <a:ext uri="{FF2B5EF4-FFF2-40B4-BE49-F238E27FC236}">
                <a16:creationId xmlns:a16="http://schemas.microsoft.com/office/drawing/2014/main" id="{192C9B9C-B2A5-431F-B9B9-1791A159A357}"/>
              </a:ext>
            </a:extLst>
          </p:cNvPr>
          <p:cNvCxnSpPr/>
          <p:nvPr/>
        </p:nvCxnSpPr>
        <p:spPr>
          <a:xfrm>
            <a:off x="6498772" y="1615961"/>
            <a:ext cx="0" cy="389859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C49129C9-D262-4D23-B500-BB4B9F0EE1F1}"/>
              </a:ext>
            </a:extLst>
          </p:cNvPr>
          <p:cNvSpPr txBox="1"/>
          <p:nvPr/>
        </p:nvSpPr>
        <p:spPr>
          <a:xfrm>
            <a:off x="6672476" y="1362812"/>
            <a:ext cx="1906586" cy="369332"/>
          </a:xfrm>
          <a:prstGeom prst="rect">
            <a:avLst/>
          </a:prstGeom>
          <a:noFill/>
        </p:spPr>
        <p:txBody>
          <a:bodyPr wrap="square" rtlCol="0" anchor="ctr" anchorCtr="0">
            <a:spAutoFit/>
          </a:bodyPr>
          <a:lstStyle/>
          <a:p>
            <a:pPr algn="ctr"/>
            <a:r>
              <a:rPr lang="es-ES" dirty="0"/>
              <a:t>MODULE N</a:t>
            </a:r>
          </a:p>
        </p:txBody>
      </p:sp>
      <p:sp>
        <p:nvSpPr>
          <p:cNvPr id="50" name="CuadroTexto 49">
            <a:extLst>
              <a:ext uri="{FF2B5EF4-FFF2-40B4-BE49-F238E27FC236}">
                <a16:creationId xmlns:a16="http://schemas.microsoft.com/office/drawing/2014/main" id="{7CFF8515-04D1-4F55-A21E-0A91BA0CE04F}"/>
              </a:ext>
            </a:extLst>
          </p:cNvPr>
          <p:cNvSpPr txBox="1"/>
          <p:nvPr/>
        </p:nvSpPr>
        <p:spPr>
          <a:xfrm>
            <a:off x="6829947" y="2029387"/>
            <a:ext cx="1591644" cy="6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gn="ctr"/>
            <a:endParaRPr lang="es-ES" dirty="0"/>
          </a:p>
        </p:txBody>
      </p:sp>
      <p:sp>
        <p:nvSpPr>
          <p:cNvPr id="51" name="CuadroTexto 50">
            <a:extLst>
              <a:ext uri="{FF2B5EF4-FFF2-40B4-BE49-F238E27FC236}">
                <a16:creationId xmlns:a16="http://schemas.microsoft.com/office/drawing/2014/main" id="{63B9E589-4C0B-44C1-8B52-F2D1300E645D}"/>
              </a:ext>
            </a:extLst>
          </p:cNvPr>
          <p:cNvSpPr txBox="1"/>
          <p:nvPr/>
        </p:nvSpPr>
        <p:spPr>
          <a:xfrm>
            <a:off x="6821625" y="3392937"/>
            <a:ext cx="1591636" cy="36933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gn="ctr"/>
            <a:endParaRPr lang="es-ES" dirty="0"/>
          </a:p>
        </p:txBody>
      </p:sp>
      <p:sp>
        <p:nvSpPr>
          <p:cNvPr id="52" name="CuadroTexto 51">
            <a:extLst>
              <a:ext uri="{FF2B5EF4-FFF2-40B4-BE49-F238E27FC236}">
                <a16:creationId xmlns:a16="http://schemas.microsoft.com/office/drawing/2014/main" id="{5F2BAA22-A6A3-48E1-999C-9223B61C6ED1}"/>
              </a:ext>
            </a:extLst>
          </p:cNvPr>
          <p:cNvSpPr txBox="1"/>
          <p:nvPr/>
        </p:nvSpPr>
        <p:spPr>
          <a:xfrm>
            <a:off x="6821617" y="4462216"/>
            <a:ext cx="1591644" cy="648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spAutoFit/>
          </a:bodyPr>
          <a:lstStyle/>
          <a:p>
            <a:pPr algn="ctr"/>
            <a:endParaRPr lang="es-ES" dirty="0"/>
          </a:p>
        </p:txBody>
      </p:sp>
    </p:spTree>
    <p:extLst>
      <p:ext uri="{BB962C8B-B14F-4D97-AF65-F5344CB8AC3E}">
        <p14:creationId xmlns:p14="http://schemas.microsoft.com/office/powerpoint/2010/main" val="2805151362"/>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fade">
                                      <p:cBhvr>
                                        <p:cTn id="12" dur="1000"/>
                                        <p:tgtEl>
                                          <p:spTgt spid="49"/>
                                        </p:tgtEl>
                                      </p:cBhvr>
                                    </p:animEffect>
                                    <p:anim calcmode="lin" valueType="num">
                                      <p:cBhvr>
                                        <p:cTn id="13" dur="1000" fill="hold"/>
                                        <p:tgtEl>
                                          <p:spTgt spid="49"/>
                                        </p:tgtEl>
                                        <p:attrNameLst>
                                          <p:attrName>ppt_x</p:attrName>
                                        </p:attrNameLst>
                                      </p:cBhvr>
                                      <p:tavLst>
                                        <p:tav tm="0">
                                          <p:val>
                                            <p:strVal val="#ppt_x"/>
                                          </p:val>
                                        </p:tav>
                                        <p:tav tm="100000">
                                          <p:val>
                                            <p:strVal val="#ppt_x"/>
                                          </p:val>
                                        </p:tav>
                                      </p:tavLst>
                                    </p:anim>
                                    <p:anim calcmode="lin" valueType="num">
                                      <p:cBhvr>
                                        <p:cTn id="14"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par>
                                <p:cTn id="20" presetID="2" presetClass="entr" presetSubtype="4" fill="hold" nodeType="with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additive="base">
                                        <p:cTn id="22" dur="500" fill="hold"/>
                                        <p:tgtEl>
                                          <p:spTgt spid="30"/>
                                        </p:tgtEl>
                                        <p:attrNameLst>
                                          <p:attrName>ppt_x</p:attrName>
                                        </p:attrNameLst>
                                      </p:cBhvr>
                                      <p:tavLst>
                                        <p:tav tm="0">
                                          <p:val>
                                            <p:strVal val="#ppt_x"/>
                                          </p:val>
                                        </p:tav>
                                        <p:tav tm="100000">
                                          <p:val>
                                            <p:strVal val="#ppt_x"/>
                                          </p:val>
                                        </p:tav>
                                      </p:tavLst>
                                    </p:anim>
                                    <p:anim calcmode="lin" valueType="num">
                                      <p:cBhvr additive="base">
                                        <p:cTn id="23"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barn(inVertical)">
                                      <p:cBhvr>
                                        <p:cTn id="28" dur="500"/>
                                        <p:tgtEl>
                                          <p:spTgt spid="25"/>
                                        </p:tgtEl>
                                      </p:cBhvr>
                                    </p:animEffect>
                                  </p:childTnLst>
                                </p:cTn>
                              </p:par>
                              <p:par>
                                <p:cTn id="29" presetID="16" presetClass="entr" presetSubtype="21"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barn(inVertical)">
                                      <p:cBhvr>
                                        <p:cTn id="31" dur="500"/>
                                        <p:tgtEl>
                                          <p:spTgt spid="8"/>
                                        </p:tgtEl>
                                      </p:cBhvr>
                                    </p:animEffect>
                                  </p:childTnLst>
                                </p:cTn>
                              </p:par>
                              <p:par>
                                <p:cTn id="32" presetID="47" presetClass="entr" presetSubtype="0" fill="hold" grpId="0"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fade">
                                      <p:cBhvr>
                                        <p:cTn id="34" dur="1000"/>
                                        <p:tgtEl>
                                          <p:spTgt spid="48"/>
                                        </p:tgtEl>
                                      </p:cBhvr>
                                    </p:animEffect>
                                    <p:anim calcmode="lin" valueType="num">
                                      <p:cBhvr>
                                        <p:cTn id="35" dur="1000" fill="hold"/>
                                        <p:tgtEl>
                                          <p:spTgt spid="48"/>
                                        </p:tgtEl>
                                        <p:attrNameLst>
                                          <p:attrName>ppt_x</p:attrName>
                                        </p:attrNameLst>
                                      </p:cBhvr>
                                      <p:tavLst>
                                        <p:tav tm="0">
                                          <p:val>
                                            <p:strVal val="#ppt_x"/>
                                          </p:val>
                                        </p:tav>
                                        <p:tav tm="100000">
                                          <p:val>
                                            <p:strVal val="#ppt_x"/>
                                          </p:val>
                                        </p:tav>
                                      </p:tavLst>
                                    </p:anim>
                                    <p:anim calcmode="lin" valueType="num">
                                      <p:cBhvr>
                                        <p:cTn id="36"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p:cTn id="41" dur="500" fill="hold"/>
                                        <p:tgtEl>
                                          <p:spTgt spid="22"/>
                                        </p:tgtEl>
                                        <p:attrNameLst>
                                          <p:attrName>ppt_w</p:attrName>
                                        </p:attrNameLst>
                                      </p:cBhvr>
                                      <p:tavLst>
                                        <p:tav tm="0">
                                          <p:val>
                                            <p:fltVal val="0"/>
                                          </p:val>
                                        </p:tav>
                                        <p:tav tm="100000">
                                          <p:val>
                                            <p:strVal val="#ppt_w"/>
                                          </p:val>
                                        </p:tav>
                                      </p:tavLst>
                                    </p:anim>
                                    <p:anim calcmode="lin" valueType="num">
                                      <p:cBhvr>
                                        <p:cTn id="42" dur="500" fill="hold"/>
                                        <p:tgtEl>
                                          <p:spTgt spid="22"/>
                                        </p:tgtEl>
                                        <p:attrNameLst>
                                          <p:attrName>ppt_h</p:attrName>
                                        </p:attrNameLst>
                                      </p:cBhvr>
                                      <p:tavLst>
                                        <p:tav tm="0">
                                          <p:val>
                                            <p:fltVal val="0"/>
                                          </p:val>
                                        </p:tav>
                                        <p:tav tm="100000">
                                          <p:val>
                                            <p:strVal val="#ppt_h"/>
                                          </p:val>
                                        </p:tav>
                                      </p:tavLst>
                                    </p:anim>
                                    <p:animEffect transition="in" filter="fade">
                                      <p:cBhvr>
                                        <p:cTn id="43" dur="500"/>
                                        <p:tgtEl>
                                          <p:spTgt spid="22"/>
                                        </p:tgtEl>
                                      </p:cBhvr>
                                    </p:animEffect>
                                  </p:childTnLst>
                                </p:cTn>
                              </p:par>
                              <p:par>
                                <p:cTn id="44" presetID="47" presetClass="entr" presetSubtype="0" fill="hold" grpId="0" nodeType="with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fade">
                                      <p:cBhvr>
                                        <p:cTn id="46" dur="1000"/>
                                        <p:tgtEl>
                                          <p:spTgt spid="47"/>
                                        </p:tgtEl>
                                      </p:cBhvr>
                                    </p:animEffect>
                                    <p:anim calcmode="lin" valueType="num">
                                      <p:cBhvr>
                                        <p:cTn id="47" dur="1000" fill="hold"/>
                                        <p:tgtEl>
                                          <p:spTgt spid="47"/>
                                        </p:tgtEl>
                                        <p:attrNameLst>
                                          <p:attrName>ppt_x</p:attrName>
                                        </p:attrNameLst>
                                      </p:cBhvr>
                                      <p:tavLst>
                                        <p:tav tm="0">
                                          <p:val>
                                            <p:strVal val="#ppt_x"/>
                                          </p:val>
                                        </p:tav>
                                        <p:tav tm="100000">
                                          <p:val>
                                            <p:strVal val="#ppt_x"/>
                                          </p:val>
                                        </p:tav>
                                      </p:tavLst>
                                    </p:anim>
                                    <p:anim calcmode="lin" valueType="num">
                                      <p:cBhvr>
                                        <p:cTn id="48"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500"/>
                                        <p:tgtEl>
                                          <p:spTgt spid="6"/>
                                        </p:tgtEl>
                                      </p:cBhvr>
                                    </p:animEffect>
                                  </p:childTnLst>
                                </p:cTn>
                              </p:par>
                              <p:par>
                                <p:cTn id="54" presetID="47" presetClass="entr" presetSubtype="0"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fade">
                                      <p:cBhvr>
                                        <p:cTn id="56" dur="1000"/>
                                        <p:tgtEl>
                                          <p:spTgt spid="31"/>
                                        </p:tgtEl>
                                      </p:cBhvr>
                                    </p:animEffect>
                                    <p:anim calcmode="lin" valueType="num">
                                      <p:cBhvr>
                                        <p:cTn id="57" dur="1000" fill="hold"/>
                                        <p:tgtEl>
                                          <p:spTgt spid="31"/>
                                        </p:tgtEl>
                                        <p:attrNameLst>
                                          <p:attrName>ppt_x</p:attrName>
                                        </p:attrNameLst>
                                      </p:cBhvr>
                                      <p:tavLst>
                                        <p:tav tm="0">
                                          <p:val>
                                            <p:strVal val="#ppt_x"/>
                                          </p:val>
                                        </p:tav>
                                        <p:tav tm="100000">
                                          <p:val>
                                            <p:strVal val="#ppt_x"/>
                                          </p:val>
                                        </p:tav>
                                      </p:tavLst>
                                    </p:anim>
                                    <p:anim calcmode="lin" valueType="num">
                                      <p:cBhvr>
                                        <p:cTn id="58" dur="1000" fill="hold"/>
                                        <p:tgtEl>
                                          <p:spTgt spid="31"/>
                                        </p:tgtEl>
                                        <p:attrNameLst>
                                          <p:attrName>ppt_y</p:attrName>
                                        </p:attrNameLst>
                                      </p:cBhvr>
                                      <p:tavLst>
                                        <p:tav tm="0">
                                          <p:val>
                                            <p:strVal val="#ppt_y-.1"/>
                                          </p:val>
                                        </p:tav>
                                        <p:tav tm="100000">
                                          <p:val>
                                            <p:strVal val="#ppt_y"/>
                                          </p:val>
                                        </p:tav>
                                      </p:tavLst>
                                    </p:anim>
                                  </p:childTnLst>
                                </p:cTn>
                              </p:par>
                              <p:par>
                                <p:cTn id="59" presetID="47"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1000"/>
                                        <p:tgtEl>
                                          <p:spTgt spid="33"/>
                                        </p:tgtEl>
                                      </p:cBhvr>
                                    </p:animEffect>
                                    <p:anim calcmode="lin" valueType="num">
                                      <p:cBhvr>
                                        <p:cTn id="62" dur="1000" fill="hold"/>
                                        <p:tgtEl>
                                          <p:spTgt spid="33"/>
                                        </p:tgtEl>
                                        <p:attrNameLst>
                                          <p:attrName>ppt_x</p:attrName>
                                        </p:attrNameLst>
                                      </p:cBhvr>
                                      <p:tavLst>
                                        <p:tav tm="0">
                                          <p:val>
                                            <p:strVal val="#ppt_x"/>
                                          </p:val>
                                        </p:tav>
                                        <p:tav tm="100000">
                                          <p:val>
                                            <p:strVal val="#ppt_x"/>
                                          </p:val>
                                        </p:tav>
                                      </p:tavLst>
                                    </p:anim>
                                    <p:anim calcmode="lin" valueType="num">
                                      <p:cBhvr>
                                        <p:cTn id="63"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grpId="0" nodeType="clickEffect">
                                  <p:stCondLst>
                                    <p:cond delay="0"/>
                                  </p:stCondLst>
                                  <p:childTnLst>
                                    <p:set>
                                      <p:cBhvr>
                                        <p:cTn id="67" dur="1" fill="hold">
                                          <p:stCondLst>
                                            <p:cond delay="0"/>
                                          </p:stCondLst>
                                        </p:cTn>
                                        <p:tgtEl>
                                          <p:spTgt spid="50"/>
                                        </p:tgtEl>
                                        <p:attrNameLst>
                                          <p:attrName>style.visibility</p:attrName>
                                        </p:attrNameLst>
                                      </p:cBhvr>
                                      <p:to>
                                        <p:strVal val="visible"/>
                                      </p:to>
                                    </p:set>
                                    <p:anim calcmode="lin" valueType="num">
                                      <p:cBhvr>
                                        <p:cTn id="68" dur="500" fill="hold"/>
                                        <p:tgtEl>
                                          <p:spTgt spid="50"/>
                                        </p:tgtEl>
                                        <p:attrNameLst>
                                          <p:attrName>ppt_w</p:attrName>
                                        </p:attrNameLst>
                                      </p:cBhvr>
                                      <p:tavLst>
                                        <p:tav tm="0">
                                          <p:val>
                                            <p:fltVal val="0"/>
                                          </p:val>
                                        </p:tav>
                                        <p:tav tm="100000">
                                          <p:val>
                                            <p:strVal val="#ppt_w"/>
                                          </p:val>
                                        </p:tav>
                                      </p:tavLst>
                                    </p:anim>
                                    <p:anim calcmode="lin" valueType="num">
                                      <p:cBhvr>
                                        <p:cTn id="69" dur="500" fill="hold"/>
                                        <p:tgtEl>
                                          <p:spTgt spid="50"/>
                                        </p:tgtEl>
                                        <p:attrNameLst>
                                          <p:attrName>ppt_h</p:attrName>
                                        </p:attrNameLst>
                                      </p:cBhvr>
                                      <p:tavLst>
                                        <p:tav tm="0">
                                          <p:val>
                                            <p:fltVal val="0"/>
                                          </p:val>
                                        </p:tav>
                                        <p:tav tm="100000">
                                          <p:val>
                                            <p:strVal val="#ppt_h"/>
                                          </p:val>
                                        </p:tav>
                                      </p:tavLst>
                                    </p:anim>
                                    <p:animEffect transition="in" filter="fade">
                                      <p:cBhvr>
                                        <p:cTn id="70" dur="500"/>
                                        <p:tgtEl>
                                          <p:spTgt spid="50"/>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grpId="0" nodeType="clickEffect">
                                  <p:stCondLst>
                                    <p:cond delay="0"/>
                                  </p:stCondLst>
                                  <p:childTnLst>
                                    <p:set>
                                      <p:cBhvr>
                                        <p:cTn id="74" dur="1" fill="hold">
                                          <p:stCondLst>
                                            <p:cond delay="0"/>
                                          </p:stCondLst>
                                        </p:cTn>
                                        <p:tgtEl>
                                          <p:spTgt spid="51"/>
                                        </p:tgtEl>
                                        <p:attrNameLst>
                                          <p:attrName>style.visibility</p:attrName>
                                        </p:attrNameLst>
                                      </p:cBhvr>
                                      <p:to>
                                        <p:strVal val="visible"/>
                                      </p:to>
                                    </p:set>
                                    <p:animEffect transition="in" filter="barn(inVertical)">
                                      <p:cBhvr>
                                        <p:cTn id="75" dur="500"/>
                                        <p:tgtEl>
                                          <p:spTgt spid="51"/>
                                        </p:tgtEl>
                                      </p:cBhvr>
                                    </p:animEffect>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grpId="0" nodeType="clickEffect">
                                  <p:stCondLst>
                                    <p:cond delay="0"/>
                                  </p:stCondLst>
                                  <p:childTnLst>
                                    <p:set>
                                      <p:cBhvr>
                                        <p:cTn id="79" dur="1" fill="hold">
                                          <p:stCondLst>
                                            <p:cond delay="0"/>
                                          </p:stCondLst>
                                        </p:cTn>
                                        <p:tgtEl>
                                          <p:spTgt spid="52"/>
                                        </p:tgtEl>
                                        <p:attrNameLst>
                                          <p:attrName>style.visibility</p:attrName>
                                        </p:attrNameLst>
                                      </p:cBhvr>
                                      <p:to>
                                        <p:strVal val="visible"/>
                                      </p:to>
                                    </p:set>
                                    <p:anim calcmode="lin" valueType="num">
                                      <p:cBhvr>
                                        <p:cTn id="80" dur="500" fill="hold"/>
                                        <p:tgtEl>
                                          <p:spTgt spid="52"/>
                                        </p:tgtEl>
                                        <p:attrNameLst>
                                          <p:attrName>ppt_w</p:attrName>
                                        </p:attrNameLst>
                                      </p:cBhvr>
                                      <p:tavLst>
                                        <p:tav tm="0">
                                          <p:val>
                                            <p:fltVal val="0"/>
                                          </p:val>
                                        </p:tav>
                                        <p:tav tm="100000">
                                          <p:val>
                                            <p:strVal val="#ppt_w"/>
                                          </p:val>
                                        </p:tav>
                                      </p:tavLst>
                                    </p:anim>
                                    <p:anim calcmode="lin" valueType="num">
                                      <p:cBhvr>
                                        <p:cTn id="81" dur="500" fill="hold"/>
                                        <p:tgtEl>
                                          <p:spTgt spid="52"/>
                                        </p:tgtEl>
                                        <p:attrNameLst>
                                          <p:attrName>ppt_h</p:attrName>
                                        </p:attrNameLst>
                                      </p:cBhvr>
                                      <p:tavLst>
                                        <p:tav tm="0">
                                          <p:val>
                                            <p:fltVal val="0"/>
                                          </p:val>
                                        </p:tav>
                                        <p:tav tm="100000">
                                          <p:val>
                                            <p:strVal val="#ppt_h"/>
                                          </p:val>
                                        </p:tav>
                                      </p:tavLst>
                                    </p:anim>
                                    <p:animEffect transition="in" filter="fade">
                                      <p:cBhvr>
                                        <p:cTn id="8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2" grpId="0" animBg="1"/>
      <p:bldP spid="25" grpId="0" animBg="1"/>
      <p:bldP spid="28" grpId="0" animBg="1"/>
      <p:bldP spid="29" grpId="0" animBg="1"/>
      <p:bldP spid="47" grpId="0"/>
      <p:bldP spid="48" grpId="0"/>
      <p:bldP spid="49" grpId="0"/>
      <p:bldP spid="31" grpId="0"/>
      <p:bldP spid="33" grpId="0"/>
      <p:bldP spid="50" grpId="0" animBg="1"/>
      <p:bldP spid="51" grpId="0" animBg="1"/>
      <p:bldP spid="5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4BB88D-4514-4E53-A95C-40E69150AED8}"/>
              </a:ext>
            </a:extLst>
          </p:cNvPr>
          <p:cNvSpPr>
            <a:spLocks noGrp="1"/>
          </p:cNvSpPr>
          <p:nvPr>
            <p:ph type="title"/>
          </p:nvPr>
        </p:nvSpPr>
        <p:spPr>
          <a:xfrm>
            <a:off x="677334" y="244927"/>
            <a:ext cx="8596668" cy="752600"/>
          </a:xfrm>
        </p:spPr>
        <p:txBody>
          <a:bodyPr>
            <a:normAutofit/>
          </a:bodyPr>
          <a:lstStyle/>
          <a:p>
            <a:r>
              <a:rPr lang="es-ES" dirty="0" err="1"/>
              <a:t>Presentation</a:t>
            </a:r>
            <a:r>
              <a:rPr lang="es-ES" dirty="0"/>
              <a:t> </a:t>
            </a:r>
            <a:r>
              <a:rPr lang="es-ES" dirty="0" err="1"/>
              <a:t>layer</a:t>
            </a:r>
            <a:r>
              <a:rPr lang="es-ES" dirty="0"/>
              <a:t>, data </a:t>
            </a:r>
            <a:r>
              <a:rPr lang="es-ES" dirty="0" err="1"/>
              <a:t>bindings</a:t>
            </a:r>
            <a:r>
              <a:rPr lang="es-ES" dirty="0"/>
              <a:t>.</a:t>
            </a:r>
          </a:p>
        </p:txBody>
      </p:sp>
      <p:sp>
        <p:nvSpPr>
          <p:cNvPr id="9" name="Rectángulo 8">
            <a:extLst>
              <a:ext uri="{FF2B5EF4-FFF2-40B4-BE49-F238E27FC236}">
                <a16:creationId xmlns:a16="http://schemas.microsoft.com/office/drawing/2014/main" id="{5D50301D-28BC-46AE-8B94-44149C0F8B6F}"/>
              </a:ext>
            </a:extLst>
          </p:cNvPr>
          <p:cNvSpPr/>
          <p:nvPr/>
        </p:nvSpPr>
        <p:spPr>
          <a:xfrm>
            <a:off x="2188028" y="1513114"/>
            <a:ext cx="9459686" cy="50999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r>
              <a:rPr lang="es-ES" dirty="0">
                <a:solidFill>
                  <a:schemeClr val="bg1"/>
                </a:solidFill>
              </a:rPr>
              <a:t>Container (Smart) 1</a:t>
            </a:r>
          </a:p>
          <a:p>
            <a:endParaRPr lang="es-ES" dirty="0">
              <a:solidFill>
                <a:schemeClr val="bg1"/>
              </a:solidFill>
            </a:endParaRPr>
          </a:p>
          <a:p>
            <a:r>
              <a:rPr lang="es-ES" dirty="0" err="1">
                <a:solidFill>
                  <a:schemeClr val="bg1"/>
                </a:solidFill>
              </a:rPr>
              <a:t>import</a:t>
            </a:r>
            <a:r>
              <a:rPr lang="es-ES" dirty="0">
                <a:solidFill>
                  <a:schemeClr val="bg1"/>
                </a:solidFill>
              </a:rPr>
              <a:t> </a:t>
            </a:r>
            <a:r>
              <a:rPr lang="es-ES" dirty="0" err="1">
                <a:solidFill>
                  <a:schemeClr val="bg1"/>
                </a:solidFill>
              </a:rPr>
              <a:t>facade</a:t>
            </a:r>
            <a:r>
              <a:rPr lang="es-ES" dirty="0">
                <a:solidFill>
                  <a:schemeClr val="bg1"/>
                </a:solidFill>
              </a:rPr>
              <a:t>;</a:t>
            </a:r>
          </a:p>
          <a:p>
            <a:r>
              <a:rPr lang="es-ES" dirty="0" err="1">
                <a:solidFill>
                  <a:schemeClr val="bg1"/>
                </a:solidFill>
              </a:rPr>
              <a:t>var</a:t>
            </a:r>
            <a:r>
              <a:rPr lang="es-ES" dirty="0">
                <a:solidFill>
                  <a:schemeClr val="bg1"/>
                </a:solidFill>
              </a:rPr>
              <a:t> data;</a:t>
            </a:r>
          </a:p>
          <a:p>
            <a:r>
              <a:rPr lang="es-ES" dirty="0">
                <a:solidFill>
                  <a:schemeClr val="bg1"/>
                </a:solidFill>
              </a:rPr>
              <a:t>.</a:t>
            </a:r>
          </a:p>
          <a:p>
            <a:r>
              <a:rPr lang="es-ES" dirty="0">
                <a:solidFill>
                  <a:schemeClr val="bg1"/>
                </a:solidFill>
              </a:rPr>
              <a:t>.</a:t>
            </a:r>
          </a:p>
          <a:p>
            <a:r>
              <a:rPr lang="es-ES" dirty="0" err="1">
                <a:solidFill>
                  <a:schemeClr val="bg1"/>
                </a:solidFill>
              </a:rPr>
              <a:t>Func</a:t>
            </a:r>
            <a:r>
              <a:rPr lang="es-ES" dirty="0">
                <a:solidFill>
                  <a:schemeClr val="bg1"/>
                </a:solidFill>
              </a:rPr>
              <a:t> </a:t>
            </a:r>
            <a:r>
              <a:rPr lang="es-ES" dirty="0" err="1">
                <a:solidFill>
                  <a:schemeClr val="bg1"/>
                </a:solidFill>
              </a:rPr>
              <a:t>OnCreate</a:t>
            </a:r>
            <a:r>
              <a:rPr lang="es-ES" dirty="0">
                <a:solidFill>
                  <a:schemeClr val="bg1"/>
                </a:solidFill>
              </a:rPr>
              <a:t>() { </a:t>
            </a:r>
          </a:p>
          <a:p>
            <a:r>
              <a:rPr lang="es-ES" dirty="0">
                <a:solidFill>
                  <a:schemeClr val="bg1"/>
                </a:solidFill>
              </a:rPr>
              <a:t>	data = </a:t>
            </a:r>
            <a:r>
              <a:rPr lang="es-ES" dirty="0" err="1">
                <a:solidFill>
                  <a:schemeClr val="bg1"/>
                </a:solidFill>
              </a:rPr>
              <a:t>facade.getData</a:t>
            </a:r>
            <a:r>
              <a:rPr lang="es-ES" dirty="0">
                <a:solidFill>
                  <a:schemeClr val="bg1"/>
                </a:solidFill>
              </a:rPr>
              <a:t>();</a:t>
            </a:r>
          </a:p>
          <a:p>
            <a:r>
              <a:rPr lang="es-ES" dirty="0">
                <a:solidFill>
                  <a:schemeClr val="bg1"/>
                </a:solidFill>
              </a:rPr>
              <a:t>}</a:t>
            </a:r>
          </a:p>
          <a:p>
            <a:endParaRPr lang="es-ES" dirty="0"/>
          </a:p>
        </p:txBody>
      </p:sp>
      <p:sp>
        <p:nvSpPr>
          <p:cNvPr id="11" name="Rectángulo 10">
            <a:extLst>
              <a:ext uri="{FF2B5EF4-FFF2-40B4-BE49-F238E27FC236}">
                <a16:creationId xmlns:a16="http://schemas.microsoft.com/office/drawing/2014/main" id="{4406F829-079F-4734-A674-A5E368122297}"/>
              </a:ext>
            </a:extLst>
          </p:cNvPr>
          <p:cNvSpPr/>
          <p:nvPr/>
        </p:nvSpPr>
        <p:spPr>
          <a:xfrm>
            <a:off x="5834742" y="2688772"/>
            <a:ext cx="5508171" cy="3712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ES" dirty="0" err="1">
                <a:solidFill>
                  <a:schemeClr val="bg1"/>
                </a:solidFill>
              </a:rPr>
              <a:t>Dumb</a:t>
            </a:r>
            <a:r>
              <a:rPr lang="es-ES" dirty="0">
                <a:solidFill>
                  <a:schemeClr val="bg1"/>
                </a:solidFill>
              </a:rPr>
              <a:t> 1</a:t>
            </a:r>
          </a:p>
          <a:p>
            <a:endParaRPr lang="es-ES" dirty="0">
              <a:solidFill>
                <a:schemeClr val="bg1"/>
              </a:solidFill>
            </a:endParaRPr>
          </a:p>
          <a:p>
            <a:r>
              <a:rPr lang="es-ES" dirty="0">
                <a:solidFill>
                  <a:schemeClr val="bg1"/>
                </a:solidFill>
              </a:rPr>
              <a:t>&lt;h1&gt; {{</a:t>
            </a:r>
            <a:r>
              <a:rPr lang="es-ES" dirty="0" err="1">
                <a:solidFill>
                  <a:schemeClr val="bg1"/>
                </a:solidFill>
              </a:rPr>
              <a:t>data.title</a:t>
            </a:r>
            <a:r>
              <a:rPr lang="es-ES" dirty="0">
                <a:solidFill>
                  <a:schemeClr val="bg1"/>
                </a:solidFill>
              </a:rPr>
              <a:t>}} &lt;/h1&gt;</a:t>
            </a:r>
          </a:p>
          <a:p>
            <a:endParaRPr lang="es-ES" dirty="0">
              <a:solidFill>
                <a:schemeClr val="bg1"/>
              </a:solidFill>
            </a:endParaRPr>
          </a:p>
          <a:p>
            <a:endParaRPr lang="es-ES" dirty="0">
              <a:solidFill>
                <a:schemeClr val="bg1"/>
              </a:solidFill>
            </a:endParaRPr>
          </a:p>
          <a:p>
            <a:r>
              <a:rPr lang="es-ES" dirty="0" err="1">
                <a:solidFill>
                  <a:schemeClr val="bg1"/>
                </a:solidFill>
              </a:rPr>
              <a:t>Hello</a:t>
            </a:r>
            <a:r>
              <a:rPr lang="es-ES" dirty="0">
                <a:solidFill>
                  <a:schemeClr val="bg1"/>
                </a:solidFill>
              </a:rPr>
              <a:t> </a:t>
            </a:r>
            <a:r>
              <a:rPr lang="es-ES" dirty="0" err="1">
                <a:solidFill>
                  <a:schemeClr val="bg1"/>
                </a:solidFill>
              </a:rPr>
              <a:t>World</a:t>
            </a:r>
            <a:r>
              <a:rPr lang="es-ES" dirty="0">
                <a:solidFill>
                  <a:schemeClr val="bg1"/>
                </a:solidFill>
              </a:rPr>
              <a:t>!</a:t>
            </a:r>
          </a:p>
          <a:p>
            <a:endParaRPr lang="es-ES" dirty="0">
              <a:solidFill>
                <a:schemeClr val="bg1"/>
              </a:solidFill>
            </a:endParaRPr>
          </a:p>
          <a:p>
            <a:endParaRPr lang="es-ES" dirty="0">
              <a:solidFill>
                <a:schemeClr val="bg1"/>
              </a:solidFill>
            </a:endParaRPr>
          </a:p>
        </p:txBody>
      </p:sp>
      <p:sp>
        <p:nvSpPr>
          <p:cNvPr id="45" name="Flecha: hacia abajo 44">
            <a:extLst>
              <a:ext uri="{FF2B5EF4-FFF2-40B4-BE49-F238E27FC236}">
                <a16:creationId xmlns:a16="http://schemas.microsoft.com/office/drawing/2014/main" id="{0B6648F4-77E7-4F43-A55A-E6DD567ED165}"/>
              </a:ext>
            </a:extLst>
          </p:cNvPr>
          <p:cNvSpPr/>
          <p:nvPr/>
        </p:nvSpPr>
        <p:spPr>
          <a:xfrm>
            <a:off x="1009385" y="2413229"/>
            <a:ext cx="243280" cy="29098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4" name="CuadroTexto 53">
            <a:extLst>
              <a:ext uri="{FF2B5EF4-FFF2-40B4-BE49-F238E27FC236}">
                <a16:creationId xmlns:a16="http://schemas.microsoft.com/office/drawing/2014/main" id="{AA7F75B5-D86D-40AE-BBF3-4B568FAE542E}"/>
              </a:ext>
            </a:extLst>
          </p:cNvPr>
          <p:cNvSpPr txBox="1"/>
          <p:nvPr/>
        </p:nvSpPr>
        <p:spPr>
          <a:xfrm>
            <a:off x="177732" y="1632310"/>
            <a:ext cx="1906586" cy="646331"/>
          </a:xfrm>
          <a:prstGeom prst="rect">
            <a:avLst/>
          </a:prstGeom>
          <a:noFill/>
        </p:spPr>
        <p:txBody>
          <a:bodyPr wrap="square" rtlCol="0" anchor="ctr" anchorCtr="0">
            <a:spAutoFit/>
          </a:bodyPr>
          <a:lstStyle/>
          <a:p>
            <a:pPr algn="ctr"/>
            <a:r>
              <a:rPr lang="es-ES" dirty="0"/>
              <a:t>Data</a:t>
            </a:r>
          </a:p>
          <a:p>
            <a:pPr algn="ctr"/>
            <a:r>
              <a:rPr lang="es-ES" dirty="0"/>
              <a:t>(</a:t>
            </a:r>
            <a:r>
              <a:rPr lang="es-ES" dirty="0" err="1"/>
              <a:t>bindings</a:t>
            </a:r>
            <a:r>
              <a:rPr lang="es-ES" dirty="0"/>
              <a:t>)</a:t>
            </a:r>
          </a:p>
        </p:txBody>
      </p:sp>
    </p:spTree>
    <p:extLst>
      <p:ext uri="{BB962C8B-B14F-4D97-AF65-F5344CB8AC3E}">
        <p14:creationId xmlns:p14="http://schemas.microsoft.com/office/powerpoint/2010/main" val="347547502"/>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1000"/>
                                        <p:tgtEl>
                                          <p:spTgt spid="45"/>
                                        </p:tgtEl>
                                      </p:cBhvr>
                                    </p:animEffect>
                                    <p:anim calcmode="lin" valueType="num">
                                      <p:cBhvr>
                                        <p:cTn id="18" dur="1000" fill="hold"/>
                                        <p:tgtEl>
                                          <p:spTgt spid="45"/>
                                        </p:tgtEl>
                                        <p:attrNameLst>
                                          <p:attrName>ppt_x</p:attrName>
                                        </p:attrNameLst>
                                      </p:cBhvr>
                                      <p:tavLst>
                                        <p:tav tm="0">
                                          <p:val>
                                            <p:strVal val="#ppt_x"/>
                                          </p:val>
                                        </p:tav>
                                        <p:tav tm="100000">
                                          <p:val>
                                            <p:strVal val="#ppt_x"/>
                                          </p:val>
                                        </p:tav>
                                      </p:tavLst>
                                    </p:anim>
                                    <p:anim calcmode="lin" valueType="num">
                                      <p:cBhvr>
                                        <p:cTn id="19" dur="1000" fill="hold"/>
                                        <p:tgtEl>
                                          <p:spTgt spid="45"/>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fade">
                                      <p:cBhvr>
                                        <p:cTn id="22" dur="1000"/>
                                        <p:tgtEl>
                                          <p:spTgt spid="54"/>
                                        </p:tgtEl>
                                      </p:cBhvr>
                                    </p:animEffect>
                                    <p:anim calcmode="lin" valueType="num">
                                      <p:cBhvr>
                                        <p:cTn id="23" dur="1000" fill="hold"/>
                                        <p:tgtEl>
                                          <p:spTgt spid="54"/>
                                        </p:tgtEl>
                                        <p:attrNameLst>
                                          <p:attrName>ppt_x</p:attrName>
                                        </p:attrNameLst>
                                      </p:cBhvr>
                                      <p:tavLst>
                                        <p:tav tm="0">
                                          <p:val>
                                            <p:strVal val="#ppt_x"/>
                                          </p:val>
                                        </p:tav>
                                        <p:tav tm="100000">
                                          <p:val>
                                            <p:strVal val="#ppt_x"/>
                                          </p:val>
                                        </p:tav>
                                      </p:tavLst>
                                    </p:anim>
                                    <p:anim calcmode="lin" valueType="num">
                                      <p:cBhvr>
                                        <p:cTn id="24"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45" grpId="0" animBg="1"/>
      <p:bldP spid="5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4BB88D-4514-4E53-A95C-40E69150AED8}"/>
              </a:ext>
            </a:extLst>
          </p:cNvPr>
          <p:cNvSpPr>
            <a:spLocks noGrp="1"/>
          </p:cNvSpPr>
          <p:nvPr>
            <p:ph type="title"/>
          </p:nvPr>
        </p:nvSpPr>
        <p:spPr>
          <a:xfrm>
            <a:off x="677334" y="244927"/>
            <a:ext cx="8596668" cy="752600"/>
          </a:xfrm>
        </p:spPr>
        <p:txBody>
          <a:bodyPr>
            <a:normAutofit/>
          </a:bodyPr>
          <a:lstStyle/>
          <a:p>
            <a:r>
              <a:rPr lang="es-ES" dirty="0" err="1"/>
              <a:t>Presentation</a:t>
            </a:r>
            <a:r>
              <a:rPr lang="es-ES" dirty="0"/>
              <a:t> </a:t>
            </a:r>
            <a:r>
              <a:rPr lang="es-ES" dirty="0" err="1"/>
              <a:t>layer</a:t>
            </a:r>
            <a:r>
              <a:rPr lang="es-ES" dirty="0"/>
              <a:t>, </a:t>
            </a:r>
            <a:r>
              <a:rPr lang="es-ES" dirty="0" err="1"/>
              <a:t>events</a:t>
            </a:r>
            <a:r>
              <a:rPr lang="es-ES" dirty="0"/>
              <a:t>.</a:t>
            </a:r>
          </a:p>
        </p:txBody>
      </p:sp>
      <p:sp>
        <p:nvSpPr>
          <p:cNvPr id="9" name="Rectángulo 8">
            <a:extLst>
              <a:ext uri="{FF2B5EF4-FFF2-40B4-BE49-F238E27FC236}">
                <a16:creationId xmlns:a16="http://schemas.microsoft.com/office/drawing/2014/main" id="{5D50301D-28BC-46AE-8B94-44149C0F8B6F}"/>
              </a:ext>
            </a:extLst>
          </p:cNvPr>
          <p:cNvSpPr/>
          <p:nvPr/>
        </p:nvSpPr>
        <p:spPr>
          <a:xfrm>
            <a:off x="2188028" y="1513114"/>
            <a:ext cx="9459686" cy="50999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r>
              <a:rPr lang="es-ES" dirty="0">
                <a:solidFill>
                  <a:schemeClr val="bg1"/>
                </a:solidFill>
              </a:rPr>
              <a:t>Container (Smart) 1</a:t>
            </a:r>
          </a:p>
          <a:p>
            <a:endParaRPr lang="es-ES" dirty="0">
              <a:solidFill>
                <a:schemeClr val="bg1"/>
              </a:solidFill>
            </a:endParaRPr>
          </a:p>
          <a:p>
            <a:r>
              <a:rPr lang="es-ES" dirty="0">
                <a:solidFill>
                  <a:schemeClr val="bg1"/>
                </a:solidFill>
              </a:rPr>
              <a:t>//</a:t>
            </a:r>
            <a:r>
              <a:rPr lang="es-ES" dirty="0" err="1">
                <a:solidFill>
                  <a:schemeClr val="bg1"/>
                </a:solidFill>
              </a:rPr>
              <a:t>Suscribed</a:t>
            </a:r>
            <a:r>
              <a:rPr lang="es-ES" dirty="0">
                <a:solidFill>
                  <a:schemeClr val="bg1"/>
                </a:solidFill>
              </a:rPr>
              <a:t> </a:t>
            </a:r>
            <a:r>
              <a:rPr lang="es-ES" dirty="0" err="1">
                <a:solidFill>
                  <a:schemeClr val="bg1"/>
                </a:solidFill>
              </a:rPr>
              <a:t>to</a:t>
            </a:r>
            <a:r>
              <a:rPr lang="es-ES" dirty="0">
                <a:solidFill>
                  <a:schemeClr val="bg1"/>
                </a:solidFill>
              </a:rPr>
              <a:t> Dumb1Event()</a:t>
            </a:r>
          </a:p>
          <a:p>
            <a:endParaRPr lang="es-ES" dirty="0">
              <a:solidFill>
                <a:schemeClr val="bg1"/>
              </a:solidFill>
            </a:endParaRPr>
          </a:p>
          <a:p>
            <a:r>
              <a:rPr lang="es-ES" dirty="0" err="1">
                <a:solidFill>
                  <a:schemeClr val="bg1"/>
                </a:solidFill>
              </a:rPr>
              <a:t>import</a:t>
            </a:r>
            <a:r>
              <a:rPr lang="es-ES" dirty="0">
                <a:solidFill>
                  <a:schemeClr val="bg1"/>
                </a:solidFill>
              </a:rPr>
              <a:t> </a:t>
            </a:r>
            <a:r>
              <a:rPr lang="es-ES" dirty="0" err="1">
                <a:solidFill>
                  <a:schemeClr val="bg1"/>
                </a:solidFill>
              </a:rPr>
              <a:t>facade</a:t>
            </a:r>
            <a:r>
              <a:rPr lang="es-ES" dirty="0">
                <a:solidFill>
                  <a:schemeClr val="bg1"/>
                </a:solidFill>
              </a:rPr>
              <a:t>;</a:t>
            </a:r>
          </a:p>
          <a:p>
            <a:r>
              <a:rPr lang="es-ES" dirty="0">
                <a:solidFill>
                  <a:schemeClr val="bg1"/>
                </a:solidFill>
              </a:rPr>
              <a:t>.</a:t>
            </a:r>
          </a:p>
          <a:p>
            <a:r>
              <a:rPr lang="es-ES" dirty="0">
                <a:solidFill>
                  <a:schemeClr val="bg1"/>
                </a:solidFill>
              </a:rPr>
              <a:t>.</a:t>
            </a:r>
          </a:p>
          <a:p>
            <a:r>
              <a:rPr lang="es-ES" dirty="0">
                <a:solidFill>
                  <a:schemeClr val="bg1"/>
                </a:solidFill>
              </a:rPr>
              <a:t>.</a:t>
            </a:r>
          </a:p>
          <a:p>
            <a:r>
              <a:rPr lang="es-ES" dirty="0" err="1">
                <a:solidFill>
                  <a:schemeClr val="bg1"/>
                </a:solidFill>
              </a:rPr>
              <a:t>Func</a:t>
            </a:r>
            <a:r>
              <a:rPr lang="es-ES" dirty="0">
                <a:solidFill>
                  <a:schemeClr val="bg1"/>
                </a:solidFill>
              </a:rPr>
              <a:t> Dumb1EventSuscriber(e) { </a:t>
            </a:r>
          </a:p>
          <a:p>
            <a:r>
              <a:rPr lang="es-ES" dirty="0">
                <a:solidFill>
                  <a:schemeClr val="bg1"/>
                </a:solidFill>
              </a:rPr>
              <a:t>	</a:t>
            </a:r>
            <a:r>
              <a:rPr lang="es-ES" dirty="0" err="1">
                <a:solidFill>
                  <a:schemeClr val="bg1"/>
                </a:solidFill>
              </a:rPr>
              <a:t>facade.Save</a:t>
            </a:r>
            <a:r>
              <a:rPr lang="es-ES" dirty="0">
                <a:solidFill>
                  <a:schemeClr val="bg1"/>
                </a:solidFill>
              </a:rPr>
              <a:t>(</a:t>
            </a:r>
            <a:r>
              <a:rPr lang="es-ES" dirty="0" err="1">
                <a:solidFill>
                  <a:schemeClr val="bg1"/>
                </a:solidFill>
              </a:rPr>
              <a:t>e.Data</a:t>
            </a:r>
            <a:r>
              <a:rPr lang="es-ES" dirty="0">
                <a:solidFill>
                  <a:schemeClr val="bg1"/>
                </a:solidFill>
              </a:rPr>
              <a:t>);</a:t>
            </a:r>
          </a:p>
          <a:p>
            <a:r>
              <a:rPr lang="es-ES" dirty="0">
                <a:solidFill>
                  <a:schemeClr val="bg1"/>
                </a:solidFill>
              </a:rPr>
              <a:t>}</a:t>
            </a:r>
          </a:p>
          <a:p>
            <a:endParaRPr lang="es-ES" dirty="0"/>
          </a:p>
        </p:txBody>
      </p:sp>
      <p:sp>
        <p:nvSpPr>
          <p:cNvPr id="11" name="Rectángulo 10">
            <a:extLst>
              <a:ext uri="{FF2B5EF4-FFF2-40B4-BE49-F238E27FC236}">
                <a16:creationId xmlns:a16="http://schemas.microsoft.com/office/drawing/2014/main" id="{4406F829-079F-4734-A674-A5E368122297}"/>
              </a:ext>
            </a:extLst>
          </p:cNvPr>
          <p:cNvSpPr/>
          <p:nvPr/>
        </p:nvSpPr>
        <p:spPr>
          <a:xfrm>
            <a:off x="5834742" y="2688772"/>
            <a:ext cx="5508171" cy="3712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ES" dirty="0" err="1">
                <a:solidFill>
                  <a:schemeClr val="bg1"/>
                </a:solidFill>
              </a:rPr>
              <a:t>Dumb</a:t>
            </a:r>
            <a:r>
              <a:rPr lang="es-ES" dirty="0">
                <a:solidFill>
                  <a:schemeClr val="bg1"/>
                </a:solidFill>
              </a:rPr>
              <a:t> 1</a:t>
            </a:r>
          </a:p>
          <a:p>
            <a:endParaRPr lang="es-ES" dirty="0">
              <a:solidFill>
                <a:schemeClr val="bg1"/>
              </a:solidFill>
            </a:endParaRPr>
          </a:p>
          <a:p>
            <a:r>
              <a:rPr lang="es-ES" dirty="0">
                <a:solidFill>
                  <a:schemeClr val="bg1"/>
                </a:solidFill>
              </a:rPr>
              <a:t>//</a:t>
            </a:r>
            <a:r>
              <a:rPr lang="es-ES" dirty="0" err="1">
                <a:solidFill>
                  <a:schemeClr val="bg1"/>
                </a:solidFill>
              </a:rPr>
              <a:t>Suscribed</a:t>
            </a:r>
            <a:r>
              <a:rPr lang="es-ES" dirty="0">
                <a:solidFill>
                  <a:schemeClr val="bg1"/>
                </a:solidFill>
              </a:rPr>
              <a:t> </a:t>
            </a:r>
            <a:r>
              <a:rPr lang="es-ES" dirty="0" err="1">
                <a:solidFill>
                  <a:schemeClr val="bg1"/>
                </a:solidFill>
              </a:rPr>
              <a:t>to</a:t>
            </a:r>
            <a:r>
              <a:rPr lang="es-ES" dirty="0">
                <a:solidFill>
                  <a:schemeClr val="bg1"/>
                </a:solidFill>
              </a:rPr>
              <a:t> Show(), </a:t>
            </a:r>
            <a:r>
              <a:rPr lang="es-ES" dirty="0" err="1">
                <a:solidFill>
                  <a:schemeClr val="bg1"/>
                </a:solidFill>
              </a:rPr>
              <a:t>Hide</a:t>
            </a:r>
            <a:r>
              <a:rPr lang="es-ES" dirty="0">
                <a:solidFill>
                  <a:schemeClr val="bg1"/>
                </a:solidFill>
              </a:rPr>
              <a:t>() and </a:t>
            </a:r>
            <a:r>
              <a:rPr lang="es-ES" dirty="0" err="1">
                <a:solidFill>
                  <a:schemeClr val="bg1"/>
                </a:solidFill>
              </a:rPr>
              <a:t>Save</a:t>
            </a:r>
            <a:r>
              <a:rPr lang="es-ES" dirty="0">
                <a:solidFill>
                  <a:schemeClr val="bg1"/>
                </a:solidFill>
              </a:rPr>
              <a:t>()</a:t>
            </a:r>
          </a:p>
          <a:p>
            <a:r>
              <a:rPr lang="es-ES" dirty="0">
                <a:solidFill>
                  <a:schemeClr val="bg1"/>
                </a:solidFill>
              </a:rPr>
              <a:t>.</a:t>
            </a:r>
          </a:p>
          <a:p>
            <a:r>
              <a:rPr lang="es-ES" dirty="0">
                <a:solidFill>
                  <a:schemeClr val="bg1"/>
                </a:solidFill>
              </a:rPr>
              <a:t>.</a:t>
            </a:r>
          </a:p>
          <a:p>
            <a:r>
              <a:rPr lang="es-ES" dirty="0">
                <a:solidFill>
                  <a:schemeClr val="bg1"/>
                </a:solidFill>
              </a:rPr>
              <a:t>.</a:t>
            </a:r>
          </a:p>
          <a:p>
            <a:r>
              <a:rPr lang="es-ES" dirty="0" err="1">
                <a:solidFill>
                  <a:schemeClr val="bg1"/>
                </a:solidFill>
              </a:rPr>
              <a:t>Func</a:t>
            </a:r>
            <a:r>
              <a:rPr lang="es-ES" dirty="0">
                <a:solidFill>
                  <a:schemeClr val="bg1"/>
                </a:solidFill>
              </a:rPr>
              <a:t> </a:t>
            </a:r>
            <a:r>
              <a:rPr lang="es-ES" dirty="0" err="1">
                <a:solidFill>
                  <a:schemeClr val="bg1"/>
                </a:solidFill>
              </a:rPr>
              <a:t>SaveSuscriber</a:t>
            </a:r>
            <a:r>
              <a:rPr lang="es-ES" dirty="0">
                <a:solidFill>
                  <a:schemeClr val="bg1"/>
                </a:solidFill>
              </a:rPr>
              <a:t>() { </a:t>
            </a:r>
          </a:p>
          <a:p>
            <a:r>
              <a:rPr lang="es-ES" dirty="0">
                <a:solidFill>
                  <a:schemeClr val="bg1"/>
                </a:solidFill>
              </a:rPr>
              <a:t>	</a:t>
            </a:r>
            <a:r>
              <a:rPr lang="es-ES" dirty="0" err="1">
                <a:solidFill>
                  <a:schemeClr val="bg1"/>
                </a:solidFill>
              </a:rPr>
              <a:t>emit</a:t>
            </a:r>
            <a:r>
              <a:rPr lang="es-ES" dirty="0">
                <a:solidFill>
                  <a:schemeClr val="bg1"/>
                </a:solidFill>
              </a:rPr>
              <a:t>(“Dumb1Event”, e); </a:t>
            </a:r>
          </a:p>
          <a:p>
            <a:r>
              <a:rPr lang="es-ES" dirty="0">
                <a:solidFill>
                  <a:schemeClr val="bg1"/>
                </a:solidFill>
              </a:rPr>
              <a:t>}</a:t>
            </a:r>
          </a:p>
        </p:txBody>
      </p:sp>
      <p:sp>
        <p:nvSpPr>
          <p:cNvPr id="10" name="Rectángulo 9">
            <a:extLst>
              <a:ext uri="{FF2B5EF4-FFF2-40B4-BE49-F238E27FC236}">
                <a16:creationId xmlns:a16="http://schemas.microsoft.com/office/drawing/2014/main" id="{B236C0F7-A05D-4AF8-91CE-B64ECE6EED5A}"/>
              </a:ext>
            </a:extLst>
          </p:cNvPr>
          <p:cNvSpPr/>
          <p:nvPr/>
        </p:nvSpPr>
        <p:spPr>
          <a:xfrm>
            <a:off x="6694714" y="5497284"/>
            <a:ext cx="1366158" cy="76224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r>
              <a:rPr lang="es-ES" sz="1100" dirty="0" err="1"/>
              <a:t>Dumb</a:t>
            </a:r>
            <a:r>
              <a:rPr lang="es-ES" sz="1100" dirty="0"/>
              <a:t> 1.1</a:t>
            </a:r>
          </a:p>
          <a:p>
            <a:endParaRPr lang="es-ES" sz="1600" dirty="0"/>
          </a:p>
          <a:p>
            <a:pPr algn="ctr"/>
            <a:r>
              <a:rPr lang="es-ES" sz="1400" dirty="0" err="1"/>
              <a:t>emit</a:t>
            </a:r>
            <a:r>
              <a:rPr lang="es-ES" sz="1400" dirty="0"/>
              <a:t>(“Show”)</a:t>
            </a:r>
          </a:p>
        </p:txBody>
      </p:sp>
      <p:sp>
        <p:nvSpPr>
          <p:cNvPr id="34" name="Rectángulo 33">
            <a:extLst>
              <a:ext uri="{FF2B5EF4-FFF2-40B4-BE49-F238E27FC236}">
                <a16:creationId xmlns:a16="http://schemas.microsoft.com/office/drawing/2014/main" id="{7A2F20BE-99C2-467F-9082-F1893EC449A0}"/>
              </a:ext>
            </a:extLst>
          </p:cNvPr>
          <p:cNvSpPr/>
          <p:nvPr/>
        </p:nvSpPr>
        <p:spPr>
          <a:xfrm>
            <a:off x="8240485" y="5497284"/>
            <a:ext cx="1366158" cy="7513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r>
              <a:rPr lang="es-ES" sz="1100" dirty="0" err="1"/>
              <a:t>Dumb</a:t>
            </a:r>
            <a:r>
              <a:rPr lang="es-ES" sz="1100" dirty="0"/>
              <a:t> 1.2</a:t>
            </a:r>
          </a:p>
          <a:p>
            <a:endParaRPr lang="es-ES" sz="1600" dirty="0"/>
          </a:p>
          <a:p>
            <a:pPr algn="ctr"/>
            <a:r>
              <a:rPr lang="es-ES" sz="1400" dirty="0" err="1"/>
              <a:t>emit</a:t>
            </a:r>
            <a:r>
              <a:rPr lang="es-ES" sz="1400" dirty="0"/>
              <a:t>(“</a:t>
            </a:r>
            <a:r>
              <a:rPr lang="es-ES" sz="1400" dirty="0" err="1"/>
              <a:t>Hide</a:t>
            </a:r>
            <a:r>
              <a:rPr lang="es-ES" sz="1400" dirty="0"/>
              <a:t>”)</a:t>
            </a:r>
          </a:p>
        </p:txBody>
      </p:sp>
      <p:sp>
        <p:nvSpPr>
          <p:cNvPr id="36" name="Rectángulo 35">
            <a:extLst>
              <a:ext uri="{FF2B5EF4-FFF2-40B4-BE49-F238E27FC236}">
                <a16:creationId xmlns:a16="http://schemas.microsoft.com/office/drawing/2014/main" id="{AFFF5330-DF0F-4F59-BBD4-68D7AB5C4967}"/>
              </a:ext>
            </a:extLst>
          </p:cNvPr>
          <p:cNvSpPr/>
          <p:nvPr/>
        </p:nvSpPr>
        <p:spPr>
          <a:xfrm>
            <a:off x="9802586" y="5497284"/>
            <a:ext cx="1366158" cy="7513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r>
              <a:rPr lang="es-ES" sz="1100" dirty="0" err="1"/>
              <a:t>Dumb</a:t>
            </a:r>
            <a:r>
              <a:rPr lang="es-ES" sz="1100" dirty="0"/>
              <a:t> 1.3</a:t>
            </a:r>
          </a:p>
          <a:p>
            <a:endParaRPr lang="es-ES" sz="1600" dirty="0"/>
          </a:p>
          <a:p>
            <a:pPr algn="ctr"/>
            <a:r>
              <a:rPr lang="es-ES" sz="1400" dirty="0" err="1"/>
              <a:t>emit</a:t>
            </a:r>
            <a:r>
              <a:rPr lang="es-ES" sz="1400" dirty="0"/>
              <a:t>(“</a:t>
            </a:r>
            <a:r>
              <a:rPr lang="es-ES" sz="1400" dirty="0" err="1"/>
              <a:t>Save</a:t>
            </a:r>
            <a:r>
              <a:rPr lang="es-ES" sz="1400" dirty="0"/>
              <a:t>”)</a:t>
            </a:r>
          </a:p>
        </p:txBody>
      </p:sp>
      <p:sp>
        <p:nvSpPr>
          <p:cNvPr id="45" name="Flecha: hacia abajo 44">
            <a:extLst>
              <a:ext uri="{FF2B5EF4-FFF2-40B4-BE49-F238E27FC236}">
                <a16:creationId xmlns:a16="http://schemas.microsoft.com/office/drawing/2014/main" id="{0B6648F4-77E7-4F43-A55A-E6DD567ED165}"/>
              </a:ext>
            </a:extLst>
          </p:cNvPr>
          <p:cNvSpPr/>
          <p:nvPr/>
        </p:nvSpPr>
        <p:spPr>
          <a:xfrm>
            <a:off x="497756" y="2587400"/>
            <a:ext cx="243280" cy="29098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6" name="Flecha: hacia abajo 45">
            <a:extLst>
              <a:ext uri="{FF2B5EF4-FFF2-40B4-BE49-F238E27FC236}">
                <a16:creationId xmlns:a16="http://schemas.microsoft.com/office/drawing/2014/main" id="{9A3A5629-0106-4E13-BD45-ADA3EEA7A24A}"/>
              </a:ext>
            </a:extLst>
          </p:cNvPr>
          <p:cNvSpPr/>
          <p:nvPr/>
        </p:nvSpPr>
        <p:spPr>
          <a:xfrm rot="10800000">
            <a:off x="1508431" y="2587400"/>
            <a:ext cx="243280" cy="2909884"/>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53" name="CuadroTexto 52">
            <a:extLst>
              <a:ext uri="{FF2B5EF4-FFF2-40B4-BE49-F238E27FC236}">
                <a16:creationId xmlns:a16="http://schemas.microsoft.com/office/drawing/2014/main" id="{DD91CAA6-AB09-4969-BD66-15FDDF66E581}"/>
              </a:ext>
            </a:extLst>
          </p:cNvPr>
          <p:cNvSpPr txBox="1"/>
          <p:nvPr/>
        </p:nvSpPr>
        <p:spPr>
          <a:xfrm>
            <a:off x="678771" y="5563752"/>
            <a:ext cx="1906586" cy="369332"/>
          </a:xfrm>
          <a:prstGeom prst="rect">
            <a:avLst/>
          </a:prstGeom>
          <a:noFill/>
        </p:spPr>
        <p:txBody>
          <a:bodyPr wrap="square" rtlCol="0" anchor="ctr" anchorCtr="0">
            <a:spAutoFit/>
          </a:bodyPr>
          <a:lstStyle/>
          <a:p>
            <a:pPr algn="ctr"/>
            <a:r>
              <a:rPr lang="es-ES" dirty="0" err="1"/>
              <a:t>Events</a:t>
            </a:r>
            <a:endParaRPr lang="es-ES" dirty="0"/>
          </a:p>
        </p:txBody>
      </p:sp>
      <p:sp>
        <p:nvSpPr>
          <p:cNvPr id="54" name="CuadroTexto 53">
            <a:extLst>
              <a:ext uri="{FF2B5EF4-FFF2-40B4-BE49-F238E27FC236}">
                <a16:creationId xmlns:a16="http://schemas.microsoft.com/office/drawing/2014/main" id="{AA7F75B5-D86D-40AE-BBF3-4B568FAE542E}"/>
              </a:ext>
            </a:extLst>
          </p:cNvPr>
          <p:cNvSpPr txBox="1"/>
          <p:nvPr/>
        </p:nvSpPr>
        <p:spPr>
          <a:xfrm>
            <a:off x="-333897" y="1828253"/>
            <a:ext cx="1906586" cy="646331"/>
          </a:xfrm>
          <a:prstGeom prst="rect">
            <a:avLst/>
          </a:prstGeom>
          <a:noFill/>
        </p:spPr>
        <p:txBody>
          <a:bodyPr wrap="square" rtlCol="0" anchor="ctr" anchorCtr="0">
            <a:spAutoFit/>
          </a:bodyPr>
          <a:lstStyle/>
          <a:p>
            <a:pPr algn="ctr"/>
            <a:r>
              <a:rPr lang="es-ES" dirty="0"/>
              <a:t>Data</a:t>
            </a:r>
          </a:p>
          <a:p>
            <a:pPr algn="ctr"/>
            <a:r>
              <a:rPr lang="es-ES" dirty="0"/>
              <a:t>(</a:t>
            </a:r>
            <a:r>
              <a:rPr lang="es-ES" dirty="0" err="1"/>
              <a:t>bindings</a:t>
            </a:r>
            <a:r>
              <a:rPr lang="es-ES" dirty="0"/>
              <a:t>)</a:t>
            </a:r>
          </a:p>
        </p:txBody>
      </p:sp>
    </p:spTree>
    <p:extLst>
      <p:ext uri="{BB962C8B-B14F-4D97-AF65-F5344CB8AC3E}">
        <p14:creationId xmlns:p14="http://schemas.microsoft.com/office/powerpoint/2010/main" val="2458738864"/>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1000" fill="hold"/>
                                        <p:tgtEl>
                                          <p:spTgt spid="10"/>
                                        </p:tgtEl>
                                        <p:attrNameLst>
                                          <p:attrName>ppt_w</p:attrName>
                                        </p:attrNameLst>
                                      </p:cBhvr>
                                      <p:tavLst>
                                        <p:tav tm="0">
                                          <p:val>
                                            <p:fltVal val="0"/>
                                          </p:val>
                                        </p:tav>
                                        <p:tav tm="100000">
                                          <p:val>
                                            <p:strVal val="#ppt_w"/>
                                          </p:val>
                                        </p:tav>
                                      </p:tavLst>
                                    </p:anim>
                                    <p:anim calcmode="lin" valueType="num">
                                      <p:cBhvr>
                                        <p:cTn id="18" dur="1000" fill="hold"/>
                                        <p:tgtEl>
                                          <p:spTgt spid="10"/>
                                        </p:tgtEl>
                                        <p:attrNameLst>
                                          <p:attrName>ppt_h</p:attrName>
                                        </p:attrNameLst>
                                      </p:cBhvr>
                                      <p:tavLst>
                                        <p:tav tm="0">
                                          <p:val>
                                            <p:fltVal val="0"/>
                                          </p:val>
                                        </p:tav>
                                        <p:tav tm="100000">
                                          <p:val>
                                            <p:strVal val="#ppt_h"/>
                                          </p:val>
                                        </p:tav>
                                      </p:tavLst>
                                    </p:anim>
                                    <p:anim calcmode="lin" valueType="num">
                                      <p:cBhvr>
                                        <p:cTn id="19" dur="1000" fill="hold"/>
                                        <p:tgtEl>
                                          <p:spTgt spid="10"/>
                                        </p:tgtEl>
                                        <p:attrNameLst>
                                          <p:attrName>style.rotation</p:attrName>
                                        </p:attrNameLst>
                                      </p:cBhvr>
                                      <p:tavLst>
                                        <p:tav tm="0">
                                          <p:val>
                                            <p:fltVal val="90"/>
                                          </p:val>
                                        </p:tav>
                                        <p:tav tm="100000">
                                          <p:val>
                                            <p:fltVal val="0"/>
                                          </p:val>
                                        </p:tav>
                                      </p:tavLst>
                                    </p:anim>
                                    <p:animEffect transition="in" filter="fade">
                                      <p:cBhvr>
                                        <p:cTn id="20" dur="10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p:cTn id="25" dur="1000" fill="hold"/>
                                        <p:tgtEl>
                                          <p:spTgt spid="34"/>
                                        </p:tgtEl>
                                        <p:attrNameLst>
                                          <p:attrName>ppt_w</p:attrName>
                                        </p:attrNameLst>
                                      </p:cBhvr>
                                      <p:tavLst>
                                        <p:tav tm="0">
                                          <p:val>
                                            <p:fltVal val="0"/>
                                          </p:val>
                                        </p:tav>
                                        <p:tav tm="100000">
                                          <p:val>
                                            <p:strVal val="#ppt_w"/>
                                          </p:val>
                                        </p:tav>
                                      </p:tavLst>
                                    </p:anim>
                                    <p:anim calcmode="lin" valueType="num">
                                      <p:cBhvr>
                                        <p:cTn id="26" dur="1000" fill="hold"/>
                                        <p:tgtEl>
                                          <p:spTgt spid="34"/>
                                        </p:tgtEl>
                                        <p:attrNameLst>
                                          <p:attrName>ppt_h</p:attrName>
                                        </p:attrNameLst>
                                      </p:cBhvr>
                                      <p:tavLst>
                                        <p:tav tm="0">
                                          <p:val>
                                            <p:fltVal val="0"/>
                                          </p:val>
                                        </p:tav>
                                        <p:tav tm="100000">
                                          <p:val>
                                            <p:strVal val="#ppt_h"/>
                                          </p:val>
                                        </p:tav>
                                      </p:tavLst>
                                    </p:anim>
                                    <p:anim calcmode="lin" valueType="num">
                                      <p:cBhvr>
                                        <p:cTn id="27" dur="1000" fill="hold"/>
                                        <p:tgtEl>
                                          <p:spTgt spid="34"/>
                                        </p:tgtEl>
                                        <p:attrNameLst>
                                          <p:attrName>style.rotation</p:attrName>
                                        </p:attrNameLst>
                                      </p:cBhvr>
                                      <p:tavLst>
                                        <p:tav tm="0">
                                          <p:val>
                                            <p:fltVal val="90"/>
                                          </p:val>
                                        </p:tav>
                                        <p:tav tm="100000">
                                          <p:val>
                                            <p:fltVal val="0"/>
                                          </p:val>
                                        </p:tav>
                                      </p:tavLst>
                                    </p:anim>
                                    <p:animEffect transition="in" filter="fade">
                                      <p:cBhvr>
                                        <p:cTn id="28" dur="1000"/>
                                        <p:tgtEl>
                                          <p:spTgt spid="34"/>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p:cTn id="33" dur="1000" fill="hold"/>
                                        <p:tgtEl>
                                          <p:spTgt spid="36"/>
                                        </p:tgtEl>
                                        <p:attrNameLst>
                                          <p:attrName>ppt_w</p:attrName>
                                        </p:attrNameLst>
                                      </p:cBhvr>
                                      <p:tavLst>
                                        <p:tav tm="0">
                                          <p:val>
                                            <p:fltVal val="0"/>
                                          </p:val>
                                        </p:tav>
                                        <p:tav tm="100000">
                                          <p:val>
                                            <p:strVal val="#ppt_w"/>
                                          </p:val>
                                        </p:tav>
                                      </p:tavLst>
                                    </p:anim>
                                    <p:anim calcmode="lin" valueType="num">
                                      <p:cBhvr>
                                        <p:cTn id="34" dur="1000" fill="hold"/>
                                        <p:tgtEl>
                                          <p:spTgt spid="36"/>
                                        </p:tgtEl>
                                        <p:attrNameLst>
                                          <p:attrName>ppt_h</p:attrName>
                                        </p:attrNameLst>
                                      </p:cBhvr>
                                      <p:tavLst>
                                        <p:tav tm="0">
                                          <p:val>
                                            <p:fltVal val="0"/>
                                          </p:val>
                                        </p:tav>
                                        <p:tav tm="100000">
                                          <p:val>
                                            <p:strVal val="#ppt_h"/>
                                          </p:val>
                                        </p:tav>
                                      </p:tavLst>
                                    </p:anim>
                                    <p:anim calcmode="lin" valueType="num">
                                      <p:cBhvr>
                                        <p:cTn id="35" dur="1000" fill="hold"/>
                                        <p:tgtEl>
                                          <p:spTgt spid="36"/>
                                        </p:tgtEl>
                                        <p:attrNameLst>
                                          <p:attrName>style.rotation</p:attrName>
                                        </p:attrNameLst>
                                      </p:cBhvr>
                                      <p:tavLst>
                                        <p:tav tm="0">
                                          <p:val>
                                            <p:fltVal val="90"/>
                                          </p:val>
                                        </p:tav>
                                        <p:tav tm="100000">
                                          <p:val>
                                            <p:fltVal val="0"/>
                                          </p:val>
                                        </p:tav>
                                      </p:tavLst>
                                    </p:anim>
                                    <p:animEffect transition="in" filter="fade">
                                      <p:cBhvr>
                                        <p:cTn id="36" dur="1000"/>
                                        <p:tgtEl>
                                          <p:spTgt spid="36"/>
                                        </p:tgtEl>
                                      </p:cBhvr>
                                    </p:animEffect>
                                  </p:childTnLst>
                                </p:cTn>
                              </p:par>
                            </p:childTnLst>
                          </p:cTn>
                        </p:par>
                      </p:childTnLst>
                    </p:cTn>
                  </p:par>
                  <p:par>
                    <p:cTn id="37" fill="hold">
                      <p:stCondLst>
                        <p:cond delay="indefinite"/>
                      </p:stCondLst>
                      <p:childTnLst>
                        <p:par>
                          <p:cTn id="38" fill="hold">
                            <p:stCondLst>
                              <p:cond delay="0"/>
                            </p:stCondLst>
                            <p:childTnLst>
                              <p:par>
                                <p:cTn id="39" presetID="47" presetClass="entr" presetSubtype="0" fill="hold" grpId="0" nodeType="click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1000"/>
                                        <p:tgtEl>
                                          <p:spTgt spid="45"/>
                                        </p:tgtEl>
                                      </p:cBhvr>
                                    </p:animEffect>
                                    <p:anim calcmode="lin" valueType="num">
                                      <p:cBhvr>
                                        <p:cTn id="42" dur="1000" fill="hold"/>
                                        <p:tgtEl>
                                          <p:spTgt spid="45"/>
                                        </p:tgtEl>
                                        <p:attrNameLst>
                                          <p:attrName>ppt_x</p:attrName>
                                        </p:attrNameLst>
                                      </p:cBhvr>
                                      <p:tavLst>
                                        <p:tav tm="0">
                                          <p:val>
                                            <p:strVal val="#ppt_x"/>
                                          </p:val>
                                        </p:tav>
                                        <p:tav tm="100000">
                                          <p:val>
                                            <p:strVal val="#ppt_x"/>
                                          </p:val>
                                        </p:tav>
                                      </p:tavLst>
                                    </p:anim>
                                    <p:anim calcmode="lin" valueType="num">
                                      <p:cBhvr>
                                        <p:cTn id="43" dur="1000" fill="hold"/>
                                        <p:tgtEl>
                                          <p:spTgt spid="45"/>
                                        </p:tgtEl>
                                        <p:attrNameLst>
                                          <p:attrName>ppt_y</p:attrName>
                                        </p:attrNameLst>
                                      </p:cBhvr>
                                      <p:tavLst>
                                        <p:tav tm="0">
                                          <p:val>
                                            <p:strVal val="#ppt_y-.1"/>
                                          </p:val>
                                        </p:tav>
                                        <p:tav tm="100000">
                                          <p:val>
                                            <p:strVal val="#ppt_y"/>
                                          </p:val>
                                        </p:tav>
                                      </p:tavLst>
                                    </p:anim>
                                  </p:childTnLst>
                                </p:cTn>
                              </p:par>
                              <p:par>
                                <p:cTn id="44" presetID="47" presetClass="entr" presetSubtype="0" fill="hold" grpId="0" nodeType="with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fade">
                                      <p:cBhvr>
                                        <p:cTn id="46" dur="1000"/>
                                        <p:tgtEl>
                                          <p:spTgt spid="54"/>
                                        </p:tgtEl>
                                      </p:cBhvr>
                                    </p:animEffect>
                                    <p:anim calcmode="lin" valueType="num">
                                      <p:cBhvr>
                                        <p:cTn id="47" dur="1000" fill="hold"/>
                                        <p:tgtEl>
                                          <p:spTgt spid="54"/>
                                        </p:tgtEl>
                                        <p:attrNameLst>
                                          <p:attrName>ppt_x</p:attrName>
                                        </p:attrNameLst>
                                      </p:cBhvr>
                                      <p:tavLst>
                                        <p:tav tm="0">
                                          <p:val>
                                            <p:strVal val="#ppt_x"/>
                                          </p:val>
                                        </p:tav>
                                        <p:tav tm="100000">
                                          <p:val>
                                            <p:strVal val="#ppt_x"/>
                                          </p:val>
                                        </p:tav>
                                      </p:tavLst>
                                    </p:anim>
                                    <p:anim calcmode="lin" valueType="num">
                                      <p:cBhvr>
                                        <p:cTn id="48"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53"/>
                                        </p:tgtEl>
                                        <p:attrNameLst>
                                          <p:attrName>style.visibility</p:attrName>
                                        </p:attrNameLst>
                                      </p:cBhvr>
                                      <p:to>
                                        <p:strVal val="visible"/>
                                      </p:to>
                                    </p:set>
                                    <p:anim calcmode="lin" valueType="num">
                                      <p:cBhvr additive="base">
                                        <p:cTn id="53" dur="500" fill="hold"/>
                                        <p:tgtEl>
                                          <p:spTgt spid="53"/>
                                        </p:tgtEl>
                                        <p:attrNameLst>
                                          <p:attrName>ppt_x</p:attrName>
                                        </p:attrNameLst>
                                      </p:cBhvr>
                                      <p:tavLst>
                                        <p:tav tm="0">
                                          <p:val>
                                            <p:strVal val="#ppt_x"/>
                                          </p:val>
                                        </p:tav>
                                        <p:tav tm="100000">
                                          <p:val>
                                            <p:strVal val="#ppt_x"/>
                                          </p:val>
                                        </p:tav>
                                      </p:tavLst>
                                    </p:anim>
                                    <p:anim calcmode="lin" valueType="num">
                                      <p:cBhvr additive="base">
                                        <p:cTn id="54" dur="500" fill="hold"/>
                                        <p:tgtEl>
                                          <p:spTgt spid="53"/>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anim calcmode="lin" valueType="num">
                                      <p:cBhvr additive="base">
                                        <p:cTn id="57" dur="500" fill="hold"/>
                                        <p:tgtEl>
                                          <p:spTgt spid="46"/>
                                        </p:tgtEl>
                                        <p:attrNameLst>
                                          <p:attrName>ppt_x</p:attrName>
                                        </p:attrNameLst>
                                      </p:cBhvr>
                                      <p:tavLst>
                                        <p:tav tm="0">
                                          <p:val>
                                            <p:strVal val="#ppt_x"/>
                                          </p:val>
                                        </p:tav>
                                        <p:tav tm="100000">
                                          <p:val>
                                            <p:strVal val="#ppt_x"/>
                                          </p:val>
                                        </p:tav>
                                      </p:tavLst>
                                    </p:anim>
                                    <p:anim calcmode="lin" valueType="num">
                                      <p:cBhvr additive="base">
                                        <p:cTn id="5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0" grpId="0" animBg="1"/>
      <p:bldP spid="34" grpId="0" animBg="1"/>
      <p:bldP spid="36" grpId="0" animBg="1"/>
      <p:bldP spid="45" grpId="0" animBg="1"/>
      <p:bldP spid="46" grpId="0" animBg="1"/>
      <p:bldP spid="53" grpId="0"/>
      <p:bldP spid="5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4BB88D-4514-4E53-A95C-40E69150AED8}"/>
              </a:ext>
            </a:extLst>
          </p:cNvPr>
          <p:cNvSpPr>
            <a:spLocks noGrp="1"/>
          </p:cNvSpPr>
          <p:nvPr>
            <p:ph type="title"/>
          </p:nvPr>
        </p:nvSpPr>
        <p:spPr>
          <a:xfrm>
            <a:off x="677334" y="244927"/>
            <a:ext cx="8596668" cy="752600"/>
          </a:xfrm>
        </p:spPr>
        <p:txBody>
          <a:bodyPr>
            <a:normAutofit/>
          </a:bodyPr>
          <a:lstStyle/>
          <a:p>
            <a:r>
              <a:rPr lang="es-ES" dirty="0" err="1"/>
              <a:t>Abstraction</a:t>
            </a:r>
            <a:r>
              <a:rPr lang="es-ES" dirty="0"/>
              <a:t> </a:t>
            </a:r>
            <a:r>
              <a:rPr lang="es-ES" dirty="0" err="1"/>
              <a:t>Layer</a:t>
            </a:r>
            <a:endParaRPr lang="es-ES" dirty="0"/>
          </a:p>
        </p:txBody>
      </p:sp>
      <p:pic>
        <p:nvPicPr>
          <p:cNvPr id="1026" name="Picture 2" descr="Abstraction step2">
            <a:extLst>
              <a:ext uri="{FF2B5EF4-FFF2-40B4-BE49-F238E27FC236}">
                <a16:creationId xmlns:a16="http://schemas.microsoft.com/office/drawing/2014/main" id="{0084716B-5569-49DA-986C-FF300F2020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4920" y="1528081"/>
            <a:ext cx="6661897" cy="429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4351458"/>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ppt_w</p:attrName>
                                        </p:attrNameLst>
                                      </p:cBhvr>
                                      <p:tavLst>
                                        <p:tav tm="0">
                                          <p:val>
                                            <p:fltVal val="0"/>
                                          </p:val>
                                        </p:tav>
                                        <p:tav tm="100000">
                                          <p:val>
                                            <p:strVal val="#ppt_w"/>
                                          </p:val>
                                        </p:tav>
                                      </p:tavLst>
                                    </p:anim>
                                    <p:anim calcmode="lin" valueType="num">
                                      <p:cBhvr>
                                        <p:cTn id="8" dur="1000" fill="hold"/>
                                        <p:tgtEl>
                                          <p:spTgt spid="1026"/>
                                        </p:tgtEl>
                                        <p:attrNameLst>
                                          <p:attrName>ppt_h</p:attrName>
                                        </p:attrNameLst>
                                      </p:cBhvr>
                                      <p:tavLst>
                                        <p:tav tm="0">
                                          <p:val>
                                            <p:fltVal val="0"/>
                                          </p:val>
                                        </p:tav>
                                        <p:tav tm="100000">
                                          <p:val>
                                            <p:strVal val="#ppt_h"/>
                                          </p:val>
                                        </p:tav>
                                      </p:tavLst>
                                    </p:anim>
                                    <p:anim calcmode="lin" valueType="num">
                                      <p:cBhvr>
                                        <p:cTn id="9" dur="1000" fill="hold"/>
                                        <p:tgtEl>
                                          <p:spTgt spid="1026"/>
                                        </p:tgtEl>
                                        <p:attrNameLst>
                                          <p:attrName>style.rotation</p:attrName>
                                        </p:attrNameLst>
                                      </p:cBhvr>
                                      <p:tavLst>
                                        <p:tav tm="0">
                                          <p:val>
                                            <p:fltVal val="90"/>
                                          </p:val>
                                        </p:tav>
                                        <p:tav tm="100000">
                                          <p:val>
                                            <p:fltVal val="0"/>
                                          </p:val>
                                        </p:tav>
                                      </p:tavLst>
                                    </p:anim>
                                    <p:animEffect transition="in" filter="fade">
                                      <p:cBhvr>
                                        <p:cTn id="10"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4BB88D-4514-4E53-A95C-40E69150AED8}"/>
              </a:ext>
            </a:extLst>
          </p:cNvPr>
          <p:cNvSpPr>
            <a:spLocks noGrp="1"/>
          </p:cNvSpPr>
          <p:nvPr>
            <p:ph type="title"/>
          </p:nvPr>
        </p:nvSpPr>
        <p:spPr>
          <a:xfrm>
            <a:off x="677334" y="244927"/>
            <a:ext cx="8596668" cy="752600"/>
          </a:xfrm>
        </p:spPr>
        <p:txBody>
          <a:bodyPr>
            <a:normAutofit/>
          </a:bodyPr>
          <a:lstStyle/>
          <a:p>
            <a:r>
              <a:rPr lang="es-ES" dirty="0" err="1"/>
              <a:t>Abstraction</a:t>
            </a:r>
            <a:r>
              <a:rPr lang="es-ES" dirty="0"/>
              <a:t> </a:t>
            </a:r>
            <a:r>
              <a:rPr lang="es-ES" dirty="0" err="1"/>
              <a:t>Layer</a:t>
            </a:r>
            <a:r>
              <a:rPr lang="es-ES" dirty="0"/>
              <a:t> – </a:t>
            </a:r>
            <a:r>
              <a:rPr lang="es-ES" dirty="0" err="1"/>
              <a:t>Optimistic</a:t>
            </a:r>
            <a:r>
              <a:rPr lang="es-ES" dirty="0"/>
              <a:t> </a:t>
            </a:r>
            <a:r>
              <a:rPr lang="es-ES" dirty="0" err="1"/>
              <a:t>update</a:t>
            </a:r>
            <a:endParaRPr lang="es-ES" dirty="0"/>
          </a:p>
        </p:txBody>
      </p:sp>
      <p:sp>
        <p:nvSpPr>
          <p:cNvPr id="4" name="Elipse 3">
            <a:extLst>
              <a:ext uri="{FF2B5EF4-FFF2-40B4-BE49-F238E27FC236}">
                <a16:creationId xmlns:a16="http://schemas.microsoft.com/office/drawing/2014/main" id="{83883D00-7A29-4B9B-B6EB-1AF2FE5AF554}"/>
              </a:ext>
            </a:extLst>
          </p:cNvPr>
          <p:cNvSpPr/>
          <p:nvPr/>
        </p:nvSpPr>
        <p:spPr>
          <a:xfrm>
            <a:off x="1632856" y="1194087"/>
            <a:ext cx="1431471" cy="13688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err="1"/>
              <a:t>State</a:t>
            </a:r>
            <a:endParaRPr lang="es-ES" sz="1600" dirty="0"/>
          </a:p>
          <a:p>
            <a:pPr algn="ctr"/>
            <a:r>
              <a:rPr lang="es-ES" sz="1600" dirty="0" err="1"/>
              <a:t>Update</a:t>
            </a:r>
            <a:endParaRPr lang="es-ES" sz="1600" dirty="0"/>
          </a:p>
        </p:txBody>
      </p:sp>
      <p:sp>
        <p:nvSpPr>
          <p:cNvPr id="9" name="Flecha: hacia abajo 8">
            <a:extLst>
              <a:ext uri="{FF2B5EF4-FFF2-40B4-BE49-F238E27FC236}">
                <a16:creationId xmlns:a16="http://schemas.microsoft.com/office/drawing/2014/main" id="{60C57C4F-0431-4BE2-961B-545DF89542C9}"/>
              </a:ext>
            </a:extLst>
          </p:cNvPr>
          <p:cNvSpPr/>
          <p:nvPr/>
        </p:nvSpPr>
        <p:spPr>
          <a:xfrm>
            <a:off x="2262866" y="2672439"/>
            <a:ext cx="171448" cy="7837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Elipse 10">
            <a:extLst>
              <a:ext uri="{FF2B5EF4-FFF2-40B4-BE49-F238E27FC236}">
                <a16:creationId xmlns:a16="http://schemas.microsoft.com/office/drawing/2014/main" id="{C576D47D-FB04-41AF-AE3E-CD8236719509}"/>
              </a:ext>
            </a:extLst>
          </p:cNvPr>
          <p:cNvSpPr/>
          <p:nvPr/>
        </p:nvSpPr>
        <p:spPr>
          <a:xfrm>
            <a:off x="1632854" y="3565686"/>
            <a:ext cx="1431471" cy="136887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 sz="1600" dirty="0" err="1"/>
              <a:t>Backend</a:t>
            </a:r>
            <a:endParaRPr lang="es-ES" sz="1600" dirty="0"/>
          </a:p>
          <a:p>
            <a:pPr algn="ctr"/>
            <a:r>
              <a:rPr lang="es-ES" sz="1600" dirty="0" err="1"/>
              <a:t>Update</a:t>
            </a:r>
            <a:endParaRPr lang="es-ES" sz="1600" dirty="0"/>
          </a:p>
        </p:txBody>
      </p:sp>
      <p:sp>
        <p:nvSpPr>
          <p:cNvPr id="10" name="Rombo 9">
            <a:extLst>
              <a:ext uri="{FF2B5EF4-FFF2-40B4-BE49-F238E27FC236}">
                <a16:creationId xmlns:a16="http://schemas.microsoft.com/office/drawing/2014/main" id="{2F9A04A3-12DD-49E8-B493-B4DD588D3FD7}"/>
              </a:ext>
            </a:extLst>
          </p:cNvPr>
          <p:cNvSpPr/>
          <p:nvPr/>
        </p:nvSpPr>
        <p:spPr>
          <a:xfrm>
            <a:off x="1757353" y="5454846"/>
            <a:ext cx="1208997" cy="877789"/>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ES" sz="1600" dirty="0"/>
              <a:t>OK?</a:t>
            </a:r>
          </a:p>
        </p:txBody>
      </p:sp>
      <p:sp>
        <p:nvSpPr>
          <p:cNvPr id="13" name="Flecha: hacia abajo 12">
            <a:extLst>
              <a:ext uri="{FF2B5EF4-FFF2-40B4-BE49-F238E27FC236}">
                <a16:creationId xmlns:a16="http://schemas.microsoft.com/office/drawing/2014/main" id="{CF552868-AE8F-496B-8BEA-56AE3C1F6AFC}"/>
              </a:ext>
            </a:extLst>
          </p:cNvPr>
          <p:cNvSpPr/>
          <p:nvPr/>
        </p:nvSpPr>
        <p:spPr>
          <a:xfrm>
            <a:off x="2262866" y="5032280"/>
            <a:ext cx="171448" cy="3546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Flecha: curvada hacia la izquierda 11">
            <a:extLst>
              <a:ext uri="{FF2B5EF4-FFF2-40B4-BE49-F238E27FC236}">
                <a16:creationId xmlns:a16="http://schemas.microsoft.com/office/drawing/2014/main" id="{CB43D03C-093C-451D-BB7E-0AD7F8DBC850}"/>
              </a:ext>
            </a:extLst>
          </p:cNvPr>
          <p:cNvSpPr/>
          <p:nvPr/>
        </p:nvSpPr>
        <p:spPr>
          <a:xfrm rot="10800000">
            <a:off x="525235" y="1643742"/>
            <a:ext cx="1017803" cy="4397821"/>
          </a:xfrm>
          <a:prstGeom prst="curvedLef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S" dirty="0">
              <a:solidFill>
                <a:schemeClr val="tx1"/>
              </a:solidFill>
            </a:endParaRPr>
          </a:p>
        </p:txBody>
      </p:sp>
      <p:sp>
        <p:nvSpPr>
          <p:cNvPr id="14" name="CuadroTexto 13">
            <a:extLst>
              <a:ext uri="{FF2B5EF4-FFF2-40B4-BE49-F238E27FC236}">
                <a16:creationId xmlns:a16="http://schemas.microsoft.com/office/drawing/2014/main" id="{C8B80D74-1CE8-4951-835B-969DFB6C0A43}"/>
              </a:ext>
            </a:extLst>
          </p:cNvPr>
          <p:cNvSpPr txBox="1"/>
          <p:nvPr/>
        </p:nvSpPr>
        <p:spPr>
          <a:xfrm>
            <a:off x="513646" y="3722466"/>
            <a:ext cx="1240972" cy="369332"/>
          </a:xfrm>
          <a:prstGeom prst="rect">
            <a:avLst/>
          </a:prstGeom>
          <a:noFill/>
        </p:spPr>
        <p:txBody>
          <a:bodyPr wrap="square" rtlCol="0">
            <a:spAutoFit/>
          </a:bodyPr>
          <a:lstStyle/>
          <a:p>
            <a:r>
              <a:rPr lang="es-ES" dirty="0" err="1"/>
              <a:t>Rollback</a:t>
            </a:r>
            <a:endParaRPr lang="es-ES" dirty="0"/>
          </a:p>
        </p:txBody>
      </p:sp>
      <p:sp>
        <p:nvSpPr>
          <p:cNvPr id="18" name="CuadroTexto 17">
            <a:extLst>
              <a:ext uri="{FF2B5EF4-FFF2-40B4-BE49-F238E27FC236}">
                <a16:creationId xmlns:a16="http://schemas.microsoft.com/office/drawing/2014/main" id="{3D470164-1CEE-46C3-89A3-1AE80263D5ED}"/>
              </a:ext>
            </a:extLst>
          </p:cNvPr>
          <p:cNvSpPr txBox="1"/>
          <p:nvPr/>
        </p:nvSpPr>
        <p:spPr>
          <a:xfrm>
            <a:off x="1466836" y="5472571"/>
            <a:ext cx="1240972" cy="369332"/>
          </a:xfrm>
          <a:prstGeom prst="rect">
            <a:avLst/>
          </a:prstGeom>
          <a:noFill/>
        </p:spPr>
        <p:txBody>
          <a:bodyPr wrap="square" rtlCol="0">
            <a:spAutoFit/>
          </a:bodyPr>
          <a:lstStyle/>
          <a:p>
            <a:r>
              <a:rPr lang="es-ES" dirty="0"/>
              <a:t>NO</a:t>
            </a:r>
          </a:p>
        </p:txBody>
      </p:sp>
      <p:pic>
        <p:nvPicPr>
          <p:cNvPr id="3" name="Imagen 2">
            <a:extLst>
              <a:ext uri="{FF2B5EF4-FFF2-40B4-BE49-F238E27FC236}">
                <a16:creationId xmlns:a16="http://schemas.microsoft.com/office/drawing/2014/main" id="{79366E95-267F-407B-A8EC-55D3DA4C2FF8}"/>
              </a:ext>
            </a:extLst>
          </p:cNvPr>
          <p:cNvPicPr>
            <a:picLocks noChangeAspect="1"/>
          </p:cNvPicPr>
          <p:nvPr/>
        </p:nvPicPr>
        <p:blipFill>
          <a:blip r:embed="rId4"/>
          <a:stretch>
            <a:fillRect/>
          </a:stretch>
        </p:blipFill>
        <p:spPr>
          <a:xfrm>
            <a:off x="3471178" y="1646589"/>
            <a:ext cx="8407975" cy="3838193"/>
          </a:xfrm>
          <a:prstGeom prst="rect">
            <a:avLst/>
          </a:prstGeom>
        </p:spPr>
      </p:pic>
    </p:spTree>
    <p:extLst>
      <p:ext uri="{BB962C8B-B14F-4D97-AF65-F5344CB8AC3E}">
        <p14:creationId xmlns:p14="http://schemas.microsoft.com/office/powerpoint/2010/main" val="1767477694"/>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4BB88D-4514-4E53-A95C-40E69150AED8}"/>
              </a:ext>
            </a:extLst>
          </p:cNvPr>
          <p:cNvSpPr>
            <a:spLocks noGrp="1"/>
          </p:cNvSpPr>
          <p:nvPr>
            <p:ph type="title"/>
          </p:nvPr>
        </p:nvSpPr>
        <p:spPr>
          <a:xfrm>
            <a:off x="677334" y="244927"/>
            <a:ext cx="8596668" cy="752600"/>
          </a:xfrm>
        </p:spPr>
        <p:txBody>
          <a:bodyPr>
            <a:normAutofit/>
          </a:bodyPr>
          <a:lstStyle/>
          <a:p>
            <a:r>
              <a:rPr lang="es-ES" dirty="0" err="1"/>
              <a:t>Abstraction</a:t>
            </a:r>
            <a:r>
              <a:rPr lang="es-ES" dirty="0"/>
              <a:t> </a:t>
            </a:r>
            <a:r>
              <a:rPr lang="es-ES" dirty="0" err="1"/>
              <a:t>Layer</a:t>
            </a:r>
            <a:r>
              <a:rPr lang="es-ES" dirty="0"/>
              <a:t> – </a:t>
            </a:r>
            <a:r>
              <a:rPr lang="es-ES" dirty="0" err="1"/>
              <a:t>Pessimistic</a:t>
            </a:r>
            <a:r>
              <a:rPr lang="es-ES" dirty="0"/>
              <a:t> </a:t>
            </a:r>
            <a:r>
              <a:rPr lang="es-ES" dirty="0" err="1"/>
              <a:t>update</a:t>
            </a:r>
            <a:endParaRPr lang="es-ES" dirty="0"/>
          </a:p>
        </p:txBody>
      </p:sp>
      <p:sp>
        <p:nvSpPr>
          <p:cNvPr id="4" name="Elipse 3">
            <a:extLst>
              <a:ext uri="{FF2B5EF4-FFF2-40B4-BE49-F238E27FC236}">
                <a16:creationId xmlns:a16="http://schemas.microsoft.com/office/drawing/2014/main" id="{83883D00-7A29-4B9B-B6EB-1AF2FE5AF554}"/>
              </a:ext>
            </a:extLst>
          </p:cNvPr>
          <p:cNvSpPr/>
          <p:nvPr/>
        </p:nvSpPr>
        <p:spPr>
          <a:xfrm>
            <a:off x="2318304" y="4602760"/>
            <a:ext cx="1431471" cy="13688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err="1"/>
              <a:t>State</a:t>
            </a:r>
            <a:endParaRPr lang="es-ES" sz="1600" dirty="0"/>
          </a:p>
          <a:p>
            <a:pPr algn="ctr"/>
            <a:r>
              <a:rPr lang="es-ES" sz="1600" dirty="0" err="1"/>
              <a:t>Update</a:t>
            </a:r>
            <a:endParaRPr lang="es-ES" sz="1600" dirty="0"/>
          </a:p>
        </p:txBody>
      </p:sp>
      <p:sp>
        <p:nvSpPr>
          <p:cNvPr id="11" name="Elipse 10">
            <a:extLst>
              <a:ext uri="{FF2B5EF4-FFF2-40B4-BE49-F238E27FC236}">
                <a16:creationId xmlns:a16="http://schemas.microsoft.com/office/drawing/2014/main" id="{C576D47D-FB04-41AF-AE3E-CD8236719509}"/>
              </a:ext>
            </a:extLst>
          </p:cNvPr>
          <p:cNvSpPr/>
          <p:nvPr/>
        </p:nvSpPr>
        <p:spPr>
          <a:xfrm>
            <a:off x="2318654" y="1684319"/>
            <a:ext cx="1431471" cy="136887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 sz="1600" dirty="0" err="1"/>
              <a:t>Backend</a:t>
            </a:r>
            <a:endParaRPr lang="es-ES" sz="1600" dirty="0"/>
          </a:p>
          <a:p>
            <a:pPr algn="ctr"/>
            <a:r>
              <a:rPr lang="es-ES" sz="1600" dirty="0" err="1"/>
              <a:t>Update</a:t>
            </a:r>
            <a:endParaRPr lang="es-ES" sz="1600" dirty="0"/>
          </a:p>
        </p:txBody>
      </p:sp>
      <p:sp>
        <p:nvSpPr>
          <p:cNvPr id="10" name="Rombo 9">
            <a:extLst>
              <a:ext uri="{FF2B5EF4-FFF2-40B4-BE49-F238E27FC236}">
                <a16:creationId xmlns:a16="http://schemas.microsoft.com/office/drawing/2014/main" id="{2F9A04A3-12DD-49E8-B493-B4DD588D3FD7}"/>
              </a:ext>
            </a:extLst>
          </p:cNvPr>
          <p:cNvSpPr/>
          <p:nvPr/>
        </p:nvSpPr>
        <p:spPr>
          <a:xfrm>
            <a:off x="2440092" y="3538861"/>
            <a:ext cx="1208997" cy="877789"/>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ES" sz="1600" dirty="0"/>
              <a:t>OK?</a:t>
            </a:r>
          </a:p>
        </p:txBody>
      </p:sp>
      <p:sp>
        <p:nvSpPr>
          <p:cNvPr id="12" name="Flecha: curvada hacia la izquierda 11">
            <a:extLst>
              <a:ext uri="{FF2B5EF4-FFF2-40B4-BE49-F238E27FC236}">
                <a16:creationId xmlns:a16="http://schemas.microsoft.com/office/drawing/2014/main" id="{CB43D03C-093C-451D-BB7E-0AD7F8DBC850}"/>
              </a:ext>
            </a:extLst>
          </p:cNvPr>
          <p:cNvSpPr/>
          <p:nvPr/>
        </p:nvSpPr>
        <p:spPr>
          <a:xfrm rot="10800000" flipV="1">
            <a:off x="1692374" y="3918321"/>
            <a:ext cx="563337" cy="136887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4" name="CuadroTexto 13">
            <a:extLst>
              <a:ext uri="{FF2B5EF4-FFF2-40B4-BE49-F238E27FC236}">
                <a16:creationId xmlns:a16="http://schemas.microsoft.com/office/drawing/2014/main" id="{C8B80D74-1CE8-4951-835B-969DFB6C0A43}"/>
              </a:ext>
            </a:extLst>
          </p:cNvPr>
          <p:cNvSpPr txBox="1"/>
          <p:nvPr/>
        </p:nvSpPr>
        <p:spPr>
          <a:xfrm>
            <a:off x="451403" y="4233428"/>
            <a:ext cx="1240972" cy="369332"/>
          </a:xfrm>
          <a:prstGeom prst="rect">
            <a:avLst/>
          </a:prstGeom>
          <a:noFill/>
        </p:spPr>
        <p:txBody>
          <a:bodyPr wrap="square" rtlCol="0">
            <a:spAutoFit/>
          </a:bodyPr>
          <a:lstStyle/>
          <a:p>
            <a:r>
              <a:rPr lang="es-ES" dirty="0" err="1"/>
              <a:t>Update</a:t>
            </a:r>
            <a:r>
              <a:rPr lang="es-ES" dirty="0"/>
              <a:t> UI</a:t>
            </a:r>
          </a:p>
        </p:txBody>
      </p:sp>
      <p:sp>
        <p:nvSpPr>
          <p:cNvPr id="18" name="CuadroTexto 17">
            <a:extLst>
              <a:ext uri="{FF2B5EF4-FFF2-40B4-BE49-F238E27FC236}">
                <a16:creationId xmlns:a16="http://schemas.microsoft.com/office/drawing/2014/main" id="{3D470164-1CEE-46C3-89A3-1AE80263D5ED}"/>
              </a:ext>
            </a:extLst>
          </p:cNvPr>
          <p:cNvSpPr txBox="1"/>
          <p:nvPr/>
        </p:nvSpPr>
        <p:spPr>
          <a:xfrm>
            <a:off x="2101782" y="3577209"/>
            <a:ext cx="1240972" cy="369332"/>
          </a:xfrm>
          <a:prstGeom prst="rect">
            <a:avLst/>
          </a:prstGeom>
          <a:noFill/>
        </p:spPr>
        <p:txBody>
          <a:bodyPr wrap="square" rtlCol="0">
            <a:spAutoFit/>
          </a:bodyPr>
          <a:lstStyle/>
          <a:p>
            <a:r>
              <a:rPr lang="es-ES" dirty="0"/>
              <a:t>Yes</a:t>
            </a:r>
          </a:p>
        </p:txBody>
      </p:sp>
      <p:sp>
        <p:nvSpPr>
          <p:cNvPr id="9" name="Flecha: hacia abajo 8">
            <a:extLst>
              <a:ext uri="{FF2B5EF4-FFF2-40B4-BE49-F238E27FC236}">
                <a16:creationId xmlns:a16="http://schemas.microsoft.com/office/drawing/2014/main" id="{60C57C4F-0431-4BE2-961B-545DF89542C9}"/>
              </a:ext>
            </a:extLst>
          </p:cNvPr>
          <p:cNvSpPr/>
          <p:nvPr/>
        </p:nvSpPr>
        <p:spPr>
          <a:xfrm>
            <a:off x="2957157" y="3116292"/>
            <a:ext cx="153763" cy="3211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a:extLst>
              <a:ext uri="{FF2B5EF4-FFF2-40B4-BE49-F238E27FC236}">
                <a16:creationId xmlns:a16="http://schemas.microsoft.com/office/drawing/2014/main" id="{EA10DF71-7CAD-4AE5-B3AD-49A6B84CE6A5}"/>
              </a:ext>
            </a:extLst>
          </p:cNvPr>
          <p:cNvPicPr>
            <a:picLocks noChangeAspect="1"/>
          </p:cNvPicPr>
          <p:nvPr/>
        </p:nvPicPr>
        <p:blipFill>
          <a:blip r:embed="rId4"/>
          <a:stretch>
            <a:fillRect/>
          </a:stretch>
        </p:blipFill>
        <p:spPr>
          <a:xfrm>
            <a:off x="4310062" y="1689517"/>
            <a:ext cx="7148064" cy="3775112"/>
          </a:xfrm>
          <a:prstGeom prst="rect">
            <a:avLst/>
          </a:prstGeom>
        </p:spPr>
      </p:pic>
    </p:spTree>
    <p:extLst>
      <p:ext uri="{BB962C8B-B14F-4D97-AF65-F5344CB8AC3E}">
        <p14:creationId xmlns:p14="http://schemas.microsoft.com/office/powerpoint/2010/main" val="487421431"/>
      </p:ext>
    </p:extLst>
  </p:cSld>
  <p:clrMapOvr>
    <a:overrideClrMapping bg1="dk1" tx1="lt1" bg2="dk2" tx2="lt2" accent1="accent1" accent2="accent2" accent3="accent3" accent4="accent4" accent5="accent5" accent6="accent6" hlink="hlink" folHlink="folHlink"/>
  </p:clrMapOvr>
  <p:transition spd="slow">
    <p:push dir="u"/>
  </p:transition>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ppt/theme/themeOverride10.xml><?xml version="1.0" encoding="utf-8"?>
<a:themeOverride xmlns:a="http://schemas.openxmlformats.org/drawingml/2006/main">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ppt/theme/themeOverride2.xml><?xml version="1.0" encoding="utf-8"?>
<a:themeOverride xmlns:a="http://schemas.openxmlformats.org/drawingml/2006/main">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ppt/theme/themeOverride3.xml><?xml version="1.0" encoding="utf-8"?>
<a:themeOverride xmlns:a="http://schemas.openxmlformats.org/drawingml/2006/main">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ppt/theme/themeOverride4.xml><?xml version="1.0" encoding="utf-8"?>
<a:themeOverride xmlns:a="http://schemas.openxmlformats.org/drawingml/2006/main">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ppt/theme/themeOverride5.xml><?xml version="1.0" encoding="utf-8"?>
<a:themeOverride xmlns:a="http://schemas.openxmlformats.org/drawingml/2006/main">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ppt/theme/themeOverride6.xml><?xml version="1.0" encoding="utf-8"?>
<a:themeOverride xmlns:a="http://schemas.openxmlformats.org/drawingml/2006/main">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ppt/theme/themeOverride7.xml><?xml version="1.0" encoding="utf-8"?>
<a:themeOverride xmlns:a="http://schemas.openxmlformats.org/drawingml/2006/main">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ppt/theme/themeOverride8.xml><?xml version="1.0" encoding="utf-8"?>
<a:themeOverride xmlns:a="http://schemas.openxmlformats.org/drawingml/2006/main">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ppt/theme/themeOverride9.xml><?xml version="1.0" encoding="utf-8"?>
<a:themeOverride xmlns:a="http://schemas.openxmlformats.org/drawingml/2006/main">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docProps/app.xml><?xml version="1.0" encoding="utf-8"?>
<Properties xmlns="http://schemas.openxmlformats.org/officeDocument/2006/extended-properties" xmlns:vt="http://schemas.openxmlformats.org/officeDocument/2006/docPropsVTypes">
  <Template/>
  <TotalTime>1667</TotalTime>
  <Words>702</Words>
  <Application>Microsoft Office PowerPoint</Application>
  <PresentationFormat>Panorámica</PresentationFormat>
  <Paragraphs>245</Paragraphs>
  <Slides>14</Slides>
  <Notes>11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14</vt:i4>
      </vt:variant>
    </vt:vector>
  </HeadingPairs>
  <TitlesOfParts>
    <vt:vector size="20" baseType="lpstr">
      <vt:lpstr>Arial</vt:lpstr>
      <vt:lpstr>Calibri</vt:lpstr>
      <vt:lpstr>Consolas</vt:lpstr>
      <vt:lpstr>Trebuchet MS</vt:lpstr>
      <vt:lpstr>Wingdings 3</vt:lpstr>
      <vt:lpstr>Faceta</vt:lpstr>
      <vt:lpstr>Presentación de PowerPoint</vt:lpstr>
      <vt:lpstr>Scalability in front-end problems</vt:lpstr>
      <vt:lpstr>Architecture of an Angular App</vt:lpstr>
      <vt:lpstr>Modular design</vt:lpstr>
      <vt:lpstr>Presentation layer, data bindings.</vt:lpstr>
      <vt:lpstr>Presentation layer, events.</vt:lpstr>
      <vt:lpstr>Abstraction Layer</vt:lpstr>
      <vt:lpstr>Abstraction Layer – Optimistic update</vt:lpstr>
      <vt:lpstr>Abstraction Layer – Pessimistic update</vt:lpstr>
      <vt:lpstr>Core Layer</vt:lpstr>
      <vt:lpstr>Hands on Workshop!  Full “working” code @ https://github.com/pauades/angulartraining</vt:lpstr>
      <vt:lpstr>Prerequisites</vt:lpstr>
      <vt:lpstr>CLI Cheatsheet</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Pau Castells</dc:creator>
  <cp:lastModifiedBy>Pau Castells</cp:lastModifiedBy>
  <cp:revision>40</cp:revision>
  <dcterms:created xsi:type="dcterms:W3CDTF">2020-01-28T09:33:01Z</dcterms:created>
  <dcterms:modified xsi:type="dcterms:W3CDTF">2020-02-06T09:40:19Z</dcterms:modified>
</cp:coreProperties>
</file>