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0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4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6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0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C99B-0D67-46E0-B92C-FFB9E8D215AD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376A-0F6D-4CC7-983F-189B1B4D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hyperlink" Target="https://drive.google.com/open?id=1NGlXT9sIaQpyxUoT6MLKm1Pr6x8oxOvc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Surface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Using Transfer Deep Learning</a:t>
            </a:r>
          </a:p>
          <a:p>
            <a:endParaRPr lang="en-US" dirty="0"/>
          </a:p>
          <a:p>
            <a:r>
              <a:rPr lang="en-US" dirty="0" smtClean="0"/>
              <a:t>Dr. Pakorn Ubolkosold</a:t>
            </a:r>
          </a:p>
          <a:p>
            <a:r>
              <a:rPr lang="en-US" dirty="0" smtClean="0"/>
              <a:t>Bangkok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7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160" y="317754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20" y="317754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80" y="317754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40" y="322098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322098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964" y="1375716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084" y="1375716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04" y="137571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44" y="1375716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" y="1375716"/>
            <a:ext cx="914400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60" y="2429334"/>
            <a:ext cx="914400" cy="914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80" y="2429334"/>
            <a:ext cx="914400" cy="914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40" y="2429334"/>
            <a:ext cx="914400" cy="9144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0" y="2429334"/>
            <a:ext cx="914400" cy="914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2429334"/>
            <a:ext cx="914400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08" y="3482952"/>
            <a:ext cx="914400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60" y="3482952"/>
            <a:ext cx="9144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40" y="3482952"/>
            <a:ext cx="914400" cy="9144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" y="3482952"/>
            <a:ext cx="914400" cy="914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0" y="3482952"/>
            <a:ext cx="914400" cy="914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032" y="4545714"/>
            <a:ext cx="914400" cy="914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36" y="4536570"/>
            <a:ext cx="914400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40" y="4536570"/>
            <a:ext cx="914400" cy="9144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20" y="4545714"/>
            <a:ext cx="914400" cy="9144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" y="4536570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108" y="5590188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728" y="5596362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440" y="5590188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" y="5590188"/>
            <a:ext cx="914400" cy="9144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" y="5608476"/>
            <a:ext cx="914400" cy="9144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490058" y="621217"/>
            <a:ext cx="1603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Cr (Crazing)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5490059" y="1653550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In (Inclusion)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5490058" y="2685883"/>
            <a:ext cx="1655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Pa (Patches)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5490059" y="3754986"/>
            <a:ext cx="2160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Ps (Pitted Surface)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490058" y="4824493"/>
            <a:ext cx="2229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RS (Rolled-in Scale)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5490060" y="5862722"/>
            <a:ext cx="178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Class </a:t>
            </a:r>
            <a:r>
              <a:rPr lang="en-US" sz="1600" dirty="0" err="1" smtClean="0"/>
              <a:t>Sc</a:t>
            </a:r>
            <a:r>
              <a:rPr lang="en-US" sz="1600" dirty="0" smtClean="0"/>
              <a:t> (Scratches)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149420" y="3724208"/>
            <a:ext cx="191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hlinkClick r:id="rId32"/>
              </a:rPr>
              <a:t>Download Dataset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37852" y="1727777"/>
            <a:ext cx="4140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Basic Information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 Classes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300 images each class (1,800 in total)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Image size 200 x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Dataset: Northeastern </a:t>
            </a:r>
            <a:r>
              <a:rPr lang="en-US" dirty="0"/>
              <a:t>University (NEU)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surface </a:t>
            </a:r>
            <a:r>
              <a:rPr lang="en-US" dirty="0"/>
              <a:t>defect database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64008" y="1296162"/>
            <a:ext cx="714583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220" y="2354124"/>
            <a:ext cx="714583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645" y="3407742"/>
            <a:ext cx="714583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789" y="4461360"/>
            <a:ext cx="714583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1364" y="5518104"/>
            <a:ext cx="714583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3152" y="6559374"/>
            <a:ext cx="714583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0508" y="250698"/>
            <a:ext cx="714583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Concatenate </a:t>
            </a:r>
            <a:r>
              <a:rPr lang="en-US" sz="2400" dirty="0" smtClean="0"/>
              <a:t>the pre-trained model (google </a:t>
            </a:r>
            <a:r>
              <a:rPr lang="en-US" sz="2400" dirty="0" err="1" smtClean="0"/>
              <a:t>mobilenet</a:t>
            </a:r>
            <a:r>
              <a:rPr lang="en-US" sz="2400" dirty="0" smtClean="0"/>
              <a:t>) with the custom model (neural network)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Quick initialize weights of the customer model</a:t>
            </a:r>
          </a:p>
          <a:p>
            <a:pPr lvl="1"/>
            <a:r>
              <a:rPr lang="en-US" sz="2000" dirty="0" smtClean="0"/>
              <a:t>freeze all layers of the pre-trained model, and train only the custom model (neural network)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Fine tuning (joint training of pre-train and customer model)</a:t>
            </a:r>
          </a:p>
          <a:p>
            <a:pPr lvl="1"/>
            <a:r>
              <a:rPr lang="en-US" sz="2000" dirty="0" smtClean="0"/>
              <a:t>Un-freeze some layers of the pre-trained model, and jointly retrain both un-</a:t>
            </a:r>
            <a:r>
              <a:rPr lang="en-US" sz="2000" dirty="0" err="1" smtClean="0"/>
              <a:t>freezed</a:t>
            </a:r>
            <a:r>
              <a:rPr lang="en-US" sz="2000" dirty="0" smtClean="0"/>
              <a:t> layers of the pre-train model and the previously weight-initialized custom model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157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 model:</a:t>
            </a:r>
          </a:p>
          <a:p>
            <a:pPr lvl="1"/>
            <a:r>
              <a:rPr lang="en-US" sz="2000" dirty="0" smtClean="0"/>
              <a:t>Neural networks of 4 hidden layers each with 512 nodes and ‘</a:t>
            </a:r>
            <a:r>
              <a:rPr lang="en-US" sz="2000" dirty="0" err="1" smtClean="0"/>
              <a:t>relu</a:t>
            </a:r>
            <a:r>
              <a:rPr lang="en-US" sz="2000" dirty="0" smtClean="0"/>
              <a:t>’ as activation function</a:t>
            </a:r>
          </a:p>
          <a:p>
            <a:pPr lvl="1"/>
            <a:r>
              <a:rPr lang="en-US" sz="2000" dirty="0" smtClean="0"/>
              <a:t>Output layer uses ‘</a:t>
            </a:r>
            <a:r>
              <a:rPr lang="en-US" sz="2000" dirty="0" err="1" smtClean="0"/>
              <a:t>softmax</a:t>
            </a:r>
            <a:r>
              <a:rPr lang="en-US" sz="2000" dirty="0" smtClean="0"/>
              <a:t>’  </a:t>
            </a:r>
          </a:p>
          <a:p>
            <a:r>
              <a:rPr lang="en-US" sz="2400" dirty="0" smtClean="0"/>
              <a:t>Pre-trained model: </a:t>
            </a:r>
          </a:p>
          <a:p>
            <a:pPr lvl="1"/>
            <a:r>
              <a:rPr lang="en-US" sz="2000" dirty="0" err="1" smtClean="0"/>
              <a:t>mobilenet</a:t>
            </a:r>
            <a:endParaRPr lang="en-US" sz="2000" dirty="0" smtClean="0"/>
          </a:p>
          <a:p>
            <a:pPr lvl="1"/>
            <a:r>
              <a:rPr lang="en-US" sz="2000" dirty="0" smtClean="0"/>
              <a:t>Frozen layers : 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–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layer (first 20 layers of </a:t>
            </a:r>
            <a:r>
              <a:rPr lang="en-US" sz="2000" dirty="0" err="1" smtClean="0"/>
              <a:t>mobilenet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Retrained layers : the rest</a:t>
            </a:r>
          </a:p>
          <a:p>
            <a:r>
              <a:rPr lang="en-US" sz="2400" dirty="0" smtClean="0"/>
              <a:t>Optimization:</a:t>
            </a:r>
          </a:p>
          <a:p>
            <a:pPr lvl="1"/>
            <a:r>
              <a:rPr lang="en-US" sz="2000" dirty="0" smtClean="0"/>
              <a:t>optimizer = 'Adam', </a:t>
            </a:r>
          </a:p>
          <a:p>
            <a:pPr lvl="1"/>
            <a:r>
              <a:rPr lang="en-US" sz="2000" dirty="0" smtClean="0"/>
              <a:t>loss = '</a:t>
            </a:r>
            <a:r>
              <a:rPr lang="en-US" sz="2000" dirty="0" err="1" smtClean="0"/>
              <a:t>categorical_crossentropy</a:t>
            </a:r>
            <a:r>
              <a:rPr lang="en-US" sz="2000" dirty="0" smtClean="0"/>
              <a:t>', </a:t>
            </a:r>
          </a:p>
          <a:p>
            <a:pPr lvl="1"/>
            <a:r>
              <a:rPr lang="en-US" sz="2000" dirty="0" smtClean="0"/>
              <a:t>metrics = ['accuracy']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6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4491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Use augmented image via </a:t>
            </a:r>
            <a:r>
              <a:rPr lang="en-US" sz="2400" dirty="0" err="1" smtClean="0"/>
              <a:t>ImageDataGenerator</a:t>
            </a:r>
            <a:r>
              <a:rPr lang="en-US" sz="2400" dirty="0" smtClean="0"/>
              <a:t> : </a:t>
            </a:r>
          </a:p>
          <a:p>
            <a:pPr lvl="1"/>
            <a:r>
              <a:rPr lang="en-US" sz="2000" dirty="0" err="1" smtClean="0"/>
              <a:t>preprocessing_function</a:t>
            </a:r>
            <a:r>
              <a:rPr lang="en-US" sz="2000" dirty="0" smtClean="0"/>
              <a:t> = </a:t>
            </a:r>
            <a:r>
              <a:rPr lang="en-US" sz="2000" dirty="0" err="1" smtClean="0"/>
              <a:t>preprocess_input</a:t>
            </a:r>
            <a:r>
              <a:rPr lang="en-US" sz="2000" dirty="0" smtClean="0"/>
              <a:t>, </a:t>
            </a:r>
          </a:p>
          <a:p>
            <a:pPr lvl="1"/>
            <a:r>
              <a:rPr lang="en-US" sz="2000" dirty="0" err="1" smtClean="0"/>
              <a:t>rotation_range</a:t>
            </a:r>
            <a:r>
              <a:rPr lang="en-US" sz="2000" dirty="0" smtClean="0"/>
              <a:t> = 90, </a:t>
            </a:r>
          </a:p>
          <a:p>
            <a:pPr lvl="1"/>
            <a:r>
              <a:rPr lang="en-US" sz="2000" dirty="0" err="1" smtClean="0"/>
              <a:t>zoom_range</a:t>
            </a:r>
            <a:r>
              <a:rPr lang="en-US" sz="2000" dirty="0" smtClean="0"/>
              <a:t> = 0.15,</a:t>
            </a:r>
          </a:p>
          <a:p>
            <a:pPr lvl="1"/>
            <a:r>
              <a:rPr lang="en-US" sz="2000" dirty="0" err="1" smtClean="0"/>
              <a:t>width_shift_range</a:t>
            </a:r>
            <a:r>
              <a:rPr lang="en-US" sz="2000" dirty="0" smtClean="0"/>
              <a:t> = 0.2,</a:t>
            </a:r>
          </a:p>
          <a:p>
            <a:pPr lvl="1"/>
            <a:r>
              <a:rPr lang="en-US" sz="2000" dirty="0" err="1" smtClean="0"/>
              <a:t>height_shift_range</a:t>
            </a:r>
            <a:r>
              <a:rPr lang="en-US" sz="2000" dirty="0" smtClean="0"/>
              <a:t> = 0.2,</a:t>
            </a:r>
          </a:p>
          <a:p>
            <a:pPr lvl="1"/>
            <a:r>
              <a:rPr lang="en-US" sz="2000" dirty="0" err="1" smtClean="0"/>
              <a:t>shear_range</a:t>
            </a:r>
            <a:r>
              <a:rPr lang="en-US" sz="2000" dirty="0" smtClean="0"/>
              <a:t> = 0.15,</a:t>
            </a:r>
          </a:p>
          <a:p>
            <a:pPr lvl="1"/>
            <a:r>
              <a:rPr lang="en-US" sz="2000" dirty="0" err="1" smtClean="0"/>
              <a:t>horizontal_flip</a:t>
            </a:r>
            <a:r>
              <a:rPr lang="en-US" sz="2000" dirty="0" smtClean="0"/>
              <a:t>=True,</a:t>
            </a:r>
          </a:p>
          <a:p>
            <a:pPr lvl="1"/>
            <a:r>
              <a:rPr lang="en-US" sz="2000" dirty="0" err="1" smtClean="0"/>
              <a:t>fill_mode</a:t>
            </a:r>
            <a:r>
              <a:rPr lang="en-US" sz="2000" dirty="0" smtClean="0"/>
              <a:t> = "nearest"</a:t>
            </a:r>
          </a:p>
          <a:p>
            <a:r>
              <a:rPr lang="en-US" sz="2400" dirty="0" smtClean="0"/>
              <a:t>Pre-trained model : </a:t>
            </a:r>
          </a:p>
          <a:p>
            <a:pPr lvl="1"/>
            <a:r>
              <a:rPr lang="en-US" sz="2000" dirty="0" err="1" smtClean="0"/>
              <a:t>mobilenet</a:t>
            </a:r>
            <a:endParaRPr lang="en-US" sz="2000" dirty="0" smtClean="0"/>
          </a:p>
          <a:p>
            <a:pPr lvl="1"/>
            <a:r>
              <a:rPr lang="en-US" sz="2000" dirty="0" smtClean="0"/>
              <a:t>Frozen layers : 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–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layer (first 20 layers of </a:t>
            </a:r>
            <a:r>
              <a:rPr lang="en-US" sz="2000" dirty="0" err="1" smtClean="0"/>
              <a:t>mobilenet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Retrained layers : the rest</a:t>
            </a:r>
          </a:p>
          <a:p>
            <a:r>
              <a:rPr lang="en-US" sz="2400" dirty="0" smtClean="0"/>
              <a:t>Training parameters:</a:t>
            </a:r>
          </a:p>
          <a:p>
            <a:pPr lvl="1"/>
            <a:r>
              <a:rPr lang="en-US" sz="2000" dirty="0" err="1" smtClean="0"/>
              <a:t>batch_size</a:t>
            </a:r>
            <a:r>
              <a:rPr lang="en-US" sz="2000" dirty="0" smtClean="0"/>
              <a:t> = 30, </a:t>
            </a:r>
            <a:r>
              <a:rPr lang="en-US" sz="2000" dirty="0" err="1" smtClean="0"/>
              <a:t>num_epochs</a:t>
            </a:r>
            <a:r>
              <a:rPr lang="en-US" sz="2000" dirty="0" smtClean="0"/>
              <a:t> = 100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2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Divide dataset into 70% for training – 30% for validation</a:t>
            </a:r>
          </a:p>
          <a:p>
            <a:pPr lvl="1"/>
            <a:r>
              <a:rPr lang="en-US" sz="2000" dirty="0" smtClean="0"/>
              <a:t>240 images for training </a:t>
            </a:r>
          </a:p>
          <a:p>
            <a:pPr lvl="1"/>
            <a:r>
              <a:rPr lang="en-US" sz="2000" dirty="0" smtClean="0"/>
              <a:t>60 images for </a:t>
            </a:r>
            <a:r>
              <a:rPr lang="en-US" sz="2000" dirty="0" err="1" smtClean="0"/>
              <a:t>vali</a:t>
            </a:r>
            <a:endParaRPr lang="en-US" sz="2000" dirty="0" smtClean="0"/>
          </a:p>
          <a:p>
            <a:r>
              <a:rPr lang="en-US" sz="2400" dirty="0" smtClean="0"/>
              <a:t>Experiment result</a:t>
            </a:r>
          </a:p>
          <a:p>
            <a:pPr lvl="1"/>
            <a:r>
              <a:rPr lang="en-US" sz="2000" dirty="0" smtClean="0"/>
              <a:t>Accuracy = 100%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65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18538</TotalTime>
  <Words>317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Surface Classification</vt:lpstr>
      <vt:lpstr>PowerPoint Presentation</vt:lpstr>
      <vt:lpstr>Solution</vt:lpstr>
      <vt:lpstr>Parameters Setup</vt:lpstr>
      <vt:lpstr>Parameters Setup</vt:lpstr>
      <vt:lpstr>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48</cp:revision>
  <dcterms:created xsi:type="dcterms:W3CDTF">2021-04-15T19:50:51Z</dcterms:created>
  <dcterms:modified xsi:type="dcterms:W3CDTF">2021-04-29T17:27:50Z</dcterms:modified>
</cp:coreProperties>
</file>