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media/image4.jpg" ContentType="image/jpeg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jpeg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30" r:id="rId5"/>
    <p:sldMasterId id="2147483702" r:id="rId6"/>
    <p:sldMasterId id="2147483690" r:id="rId7"/>
    <p:sldMasterId id="2147483680" r:id="rId8"/>
    <p:sldMasterId id="2147483705" r:id="rId9"/>
    <p:sldMasterId id="2147483708" r:id="rId10"/>
    <p:sldMasterId id="2147483711" r:id="rId11"/>
    <p:sldMasterId id="2147483717" r:id="rId12"/>
    <p:sldMasterId id="2147483728" r:id="rId13"/>
    <p:sldMasterId id="2147483723" r:id="rId14"/>
  </p:sldMasterIdLst>
  <p:notesMasterIdLst>
    <p:notesMasterId r:id="rId39"/>
  </p:notesMasterIdLst>
  <p:sldIdLst>
    <p:sldId id="290" r:id="rId15"/>
    <p:sldId id="257" r:id="rId16"/>
    <p:sldId id="259" r:id="rId17"/>
    <p:sldId id="261" r:id="rId18"/>
    <p:sldId id="294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283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757D8E"/>
    <a:srgbClr val="1C1F2F"/>
    <a:srgbClr val="0AB6C0"/>
    <a:srgbClr val="FF345F"/>
    <a:srgbClr val="39A0D1"/>
    <a:srgbClr val="24345A"/>
    <a:srgbClr val="602878"/>
    <a:srgbClr val="780A4E"/>
    <a:srgbClr val="781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0"/>
    <p:restoredTop sz="73684" autoAdjust="0"/>
  </p:normalViewPr>
  <p:slideViewPr>
    <p:cSldViewPr snapToGrid="0" snapToObjects="1">
      <p:cViewPr varScale="1">
        <p:scale>
          <a:sx n="84" d="100"/>
          <a:sy n="84" d="100"/>
        </p:scale>
        <p:origin x="19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0C917-23F0-40A2-915A-84DD3620DBA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ES_tradnl"/>
        </a:p>
      </dgm:t>
    </dgm:pt>
    <dgm:pt modelId="{E53978D7-998F-4A35-898A-049DEC51C599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.NET Core (2.1.2)</a:t>
          </a:r>
          <a:endParaRPr lang="es-ES_tradnl" dirty="0">
            <a:solidFill>
              <a:schemeClr val="bg1">
                <a:lumMod val="85000"/>
              </a:schemeClr>
            </a:solidFill>
          </a:endParaRPr>
        </a:p>
      </dgm:t>
    </dgm:pt>
    <dgm:pt modelId="{B8258512-0DDE-4B45-B42F-5F628ADEAD16}" type="parTrans" cxnId="{9FEE4CAE-EACE-43B2-9490-A064B64A6896}">
      <dgm:prSet/>
      <dgm:spPr/>
      <dgm:t>
        <a:bodyPr/>
        <a:lstStyle/>
        <a:p>
          <a:endParaRPr lang="es-ES_tradnl">
            <a:solidFill>
              <a:schemeClr val="bg1">
                <a:lumMod val="85000"/>
              </a:schemeClr>
            </a:solidFill>
          </a:endParaRPr>
        </a:p>
      </dgm:t>
    </dgm:pt>
    <dgm:pt modelId="{365D8400-41F3-49B4-AE32-253C8B161877}" type="sibTrans" cxnId="{9FEE4CAE-EACE-43B2-9490-A064B64A6896}">
      <dgm:prSet/>
      <dgm:spPr/>
      <dgm:t>
        <a:bodyPr/>
        <a:lstStyle/>
        <a:p>
          <a:endParaRPr lang="es-ES_tradnl">
            <a:solidFill>
              <a:schemeClr val="bg1">
                <a:lumMod val="85000"/>
              </a:schemeClr>
            </a:solidFill>
          </a:endParaRPr>
        </a:p>
      </dgm:t>
    </dgm:pt>
    <dgm:pt modelId="{30753BF7-341E-4A84-B2CB-03229D448E56}" type="asst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ASP.NET Core (2.1.2)</a:t>
          </a:r>
          <a:endParaRPr lang="es-ES_tradnl" dirty="0">
            <a:solidFill>
              <a:schemeClr val="bg1">
                <a:lumMod val="85000"/>
              </a:schemeClr>
            </a:solidFill>
          </a:endParaRPr>
        </a:p>
      </dgm:t>
    </dgm:pt>
    <dgm:pt modelId="{7BFD1DEB-464C-4AFF-8AB3-4F4219FF2E11}" type="parTrans" cxnId="{54ADD155-589E-4735-97E3-10A732753E18}">
      <dgm:prSet/>
      <dgm:spPr/>
      <dgm:t>
        <a:bodyPr/>
        <a:lstStyle/>
        <a:p>
          <a:endParaRPr lang="es-ES_tradnl">
            <a:solidFill>
              <a:schemeClr val="bg1">
                <a:lumMod val="85000"/>
              </a:schemeClr>
            </a:solidFill>
          </a:endParaRPr>
        </a:p>
      </dgm:t>
    </dgm:pt>
    <dgm:pt modelId="{84B7A0C4-7DE4-476B-9D14-253ADF1EE74F}" type="sibTrans" cxnId="{54ADD155-589E-4735-97E3-10A732753E18}">
      <dgm:prSet/>
      <dgm:spPr/>
      <dgm:t>
        <a:bodyPr/>
        <a:lstStyle/>
        <a:p>
          <a:endParaRPr lang="es-ES_tradnl">
            <a:solidFill>
              <a:schemeClr val="bg1">
                <a:lumMod val="85000"/>
              </a:schemeClr>
            </a:solidFill>
          </a:endParaRPr>
        </a:p>
      </dgm:t>
    </dgm:pt>
    <dgm:pt modelId="{95C34301-F796-46F1-A709-A51FFDCA66D2}" type="asst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.NET Core Standard (2.0.3)</a:t>
          </a:r>
          <a:endParaRPr lang="es-ES_tradnl" dirty="0">
            <a:solidFill>
              <a:schemeClr val="bg1">
                <a:lumMod val="85000"/>
              </a:schemeClr>
            </a:solidFill>
          </a:endParaRPr>
        </a:p>
      </dgm:t>
    </dgm:pt>
    <dgm:pt modelId="{C52BBF66-A1F1-48E6-8813-741B66396185}" type="sibTrans" cxnId="{A36D7F0C-9BBE-4A0A-ADCD-207C131302C5}">
      <dgm:prSet/>
      <dgm:spPr/>
      <dgm:t>
        <a:bodyPr/>
        <a:lstStyle/>
        <a:p>
          <a:endParaRPr lang="es-ES_tradnl">
            <a:solidFill>
              <a:schemeClr val="bg1">
                <a:lumMod val="85000"/>
              </a:schemeClr>
            </a:solidFill>
          </a:endParaRPr>
        </a:p>
      </dgm:t>
    </dgm:pt>
    <dgm:pt modelId="{98DAC8DE-4551-4575-BA40-9F353E631642}" type="parTrans" cxnId="{A36D7F0C-9BBE-4A0A-ADCD-207C131302C5}">
      <dgm:prSet/>
      <dgm:spPr/>
      <dgm:t>
        <a:bodyPr/>
        <a:lstStyle/>
        <a:p>
          <a:endParaRPr lang="es-ES_tradnl">
            <a:solidFill>
              <a:schemeClr val="bg1">
                <a:lumMod val="85000"/>
              </a:schemeClr>
            </a:solidFill>
          </a:endParaRPr>
        </a:p>
      </dgm:t>
    </dgm:pt>
    <dgm:pt modelId="{28B4FAC1-5731-449E-A4DC-9D84C4900B5A}" type="pres">
      <dgm:prSet presAssocID="{2960C917-23F0-40A2-915A-84DD3620DBA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68221D-B2E9-4400-9254-A8D82BDA9D64}" type="pres">
      <dgm:prSet presAssocID="{E53978D7-998F-4A35-898A-049DEC51C599}" presName="hierRoot1" presStyleCnt="0">
        <dgm:presLayoutVars>
          <dgm:hierBranch val="init"/>
        </dgm:presLayoutVars>
      </dgm:prSet>
      <dgm:spPr/>
    </dgm:pt>
    <dgm:pt modelId="{F38BFDB9-BFEE-4DF7-A93E-73C619B29997}" type="pres">
      <dgm:prSet presAssocID="{E53978D7-998F-4A35-898A-049DEC51C599}" presName="rootComposite1" presStyleCnt="0"/>
      <dgm:spPr/>
    </dgm:pt>
    <dgm:pt modelId="{4A51C91C-4D50-4DAD-9603-20C336C694AF}" type="pres">
      <dgm:prSet presAssocID="{E53978D7-998F-4A35-898A-049DEC51C599}" presName="rootText1" presStyleLbl="alignAcc1" presStyleIdx="0" presStyleCnt="0">
        <dgm:presLayoutVars>
          <dgm:chPref val="3"/>
        </dgm:presLayoutVars>
      </dgm:prSet>
      <dgm:spPr/>
    </dgm:pt>
    <dgm:pt modelId="{2F774258-8413-486B-87ED-D525F66B8B74}" type="pres">
      <dgm:prSet presAssocID="{E53978D7-998F-4A35-898A-049DEC51C599}" presName="topArc1" presStyleLbl="parChTrans1D1" presStyleIdx="0" presStyleCnt="6"/>
      <dgm:spPr/>
    </dgm:pt>
    <dgm:pt modelId="{94151E4B-A262-4A3F-B401-264BF49FED3B}" type="pres">
      <dgm:prSet presAssocID="{E53978D7-998F-4A35-898A-049DEC51C599}" presName="bottomArc1" presStyleLbl="parChTrans1D1" presStyleIdx="1" presStyleCnt="6"/>
      <dgm:spPr/>
    </dgm:pt>
    <dgm:pt modelId="{21BFD76A-A7B0-47F5-BCD5-47F03CEA97CC}" type="pres">
      <dgm:prSet presAssocID="{E53978D7-998F-4A35-898A-049DEC51C599}" presName="topConnNode1" presStyleLbl="node1" presStyleIdx="0" presStyleCnt="0"/>
      <dgm:spPr/>
    </dgm:pt>
    <dgm:pt modelId="{A217BBBE-BE6E-47B8-AAF8-45EBE00DFABF}" type="pres">
      <dgm:prSet presAssocID="{E53978D7-998F-4A35-898A-049DEC51C599}" presName="hierChild2" presStyleCnt="0"/>
      <dgm:spPr/>
    </dgm:pt>
    <dgm:pt modelId="{38507442-2DAA-43D8-B73D-94982663C048}" type="pres">
      <dgm:prSet presAssocID="{E53978D7-998F-4A35-898A-049DEC51C599}" presName="hierChild3" presStyleCnt="0"/>
      <dgm:spPr/>
    </dgm:pt>
    <dgm:pt modelId="{54AD8212-E81F-4453-898B-5E73B2636FB8}" type="pres">
      <dgm:prSet presAssocID="{30753BF7-341E-4A84-B2CB-03229D448E56}" presName="hierRoot1" presStyleCnt="0">
        <dgm:presLayoutVars>
          <dgm:hierBranch val="init"/>
        </dgm:presLayoutVars>
      </dgm:prSet>
      <dgm:spPr/>
    </dgm:pt>
    <dgm:pt modelId="{1FD18CDB-A520-4137-BABE-3E297326DB23}" type="pres">
      <dgm:prSet presAssocID="{30753BF7-341E-4A84-B2CB-03229D448E56}" presName="rootComposite1" presStyleCnt="0"/>
      <dgm:spPr/>
    </dgm:pt>
    <dgm:pt modelId="{31CB7D81-F62E-4DDD-AD34-66817D162F12}" type="pres">
      <dgm:prSet presAssocID="{30753BF7-341E-4A84-B2CB-03229D448E56}" presName="rootText1" presStyleLbl="alignAcc1" presStyleIdx="0" presStyleCnt="0">
        <dgm:presLayoutVars>
          <dgm:chPref val="3"/>
        </dgm:presLayoutVars>
      </dgm:prSet>
      <dgm:spPr/>
    </dgm:pt>
    <dgm:pt modelId="{1BB3C838-3780-4335-9BD5-118C178BCB13}" type="pres">
      <dgm:prSet presAssocID="{30753BF7-341E-4A84-B2CB-03229D448E56}" presName="topArc1" presStyleLbl="parChTrans1D1" presStyleIdx="2" presStyleCnt="6"/>
      <dgm:spPr/>
    </dgm:pt>
    <dgm:pt modelId="{0F67F0A5-3CCC-4711-81DB-B91A90F56B92}" type="pres">
      <dgm:prSet presAssocID="{30753BF7-341E-4A84-B2CB-03229D448E56}" presName="bottomArc1" presStyleLbl="parChTrans1D1" presStyleIdx="3" presStyleCnt="6"/>
      <dgm:spPr/>
    </dgm:pt>
    <dgm:pt modelId="{870E1617-A202-4E21-9062-28CD0B817A3C}" type="pres">
      <dgm:prSet presAssocID="{30753BF7-341E-4A84-B2CB-03229D448E56}" presName="topConnNode1" presStyleLbl="asst0" presStyleIdx="0" presStyleCnt="0"/>
      <dgm:spPr/>
    </dgm:pt>
    <dgm:pt modelId="{D1F3AA98-3B24-469F-84F3-52DE4194466A}" type="pres">
      <dgm:prSet presAssocID="{30753BF7-341E-4A84-B2CB-03229D448E56}" presName="hierChild2" presStyleCnt="0"/>
      <dgm:spPr/>
    </dgm:pt>
    <dgm:pt modelId="{0F24AEE7-3D6E-476D-8887-07FC55E1815F}" type="pres">
      <dgm:prSet presAssocID="{30753BF7-341E-4A84-B2CB-03229D448E56}" presName="hierChild3" presStyleCnt="0"/>
      <dgm:spPr/>
    </dgm:pt>
    <dgm:pt modelId="{62F370CC-2B5D-4171-90E9-B13F24EBFAC2}" type="pres">
      <dgm:prSet presAssocID="{95C34301-F796-46F1-A709-A51FFDCA66D2}" presName="hierRoot1" presStyleCnt="0">
        <dgm:presLayoutVars>
          <dgm:hierBranch val="init"/>
        </dgm:presLayoutVars>
      </dgm:prSet>
      <dgm:spPr/>
    </dgm:pt>
    <dgm:pt modelId="{FB36FB77-31D1-4B5C-ACED-2D4E529606B9}" type="pres">
      <dgm:prSet presAssocID="{95C34301-F796-46F1-A709-A51FFDCA66D2}" presName="rootComposite1" presStyleCnt="0"/>
      <dgm:spPr/>
    </dgm:pt>
    <dgm:pt modelId="{302DF957-2115-44F0-9315-09D7958C1506}" type="pres">
      <dgm:prSet presAssocID="{95C34301-F796-46F1-A709-A51FFDCA66D2}" presName="rootText1" presStyleLbl="alignAcc1" presStyleIdx="0" presStyleCnt="0">
        <dgm:presLayoutVars>
          <dgm:chPref val="3"/>
        </dgm:presLayoutVars>
      </dgm:prSet>
      <dgm:spPr/>
    </dgm:pt>
    <dgm:pt modelId="{1C178ED4-B190-4C0A-B15C-8465700D18A8}" type="pres">
      <dgm:prSet presAssocID="{95C34301-F796-46F1-A709-A51FFDCA66D2}" presName="topArc1" presStyleLbl="parChTrans1D1" presStyleIdx="4" presStyleCnt="6"/>
      <dgm:spPr/>
    </dgm:pt>
    <dgm:pt modelId="{449D8A2E-6FC6-4C54-BFDA-648A404B2EC0}" type="pres">
      <dgm:prSet presAssocID="{95C34301-F796-46F1-A709-A51FFDCA66D2}" presName="bottomArc1" presStyleLbl="parChTrans1D1" presStyleIdx="5" presStyleCnt="6"/>
      <dgm:spPr/>
    </dgm:pt>
    <dgm:pt modelId="{E80CDC5C-E468-4DCA-AE9F-23E0F5D17F86}" type="pres">
      <dgm:prSet presAssocID="{95C34301-F796-46F1-A709-A51FFDCA66D2}" presName="topConnNode1" presStyleLbl="asst0" presStyleIdx="0" presStyleCnt="0"/>
      <dgm:spPr/>
    </dgm:pt>
    <dgm:pt modelId="{400A2A5C-8366-4311-9B3F-D7A09965708A}" type="pres">
      <dgm:prSet presAssocID="{95C34301-F796-46F1-A709-A51FFDCA66D2}" presName="hierChild2" presStyleCnt="0"/>
      <dgm:spPr/>
    </dgm:pt>
    <dgm:pt modelId="{03844A28-70D4-48F4-BC8F-3645216D525F}" type="pres">
      <dgm:prSet presAssocID="{95C34301-F796-46F1-A709-A51FFDCA66D2}" presName="hierChild3" presStyleCnt="0"/>
      <dgm:spPr/>
    </dgm:pt>
  </dgm:ptLst>
  <dgm:cxnLst>
    <dgm:cxn modelId="{DF5BEA01-E132-4B12-A84B-C6DAA0A90441}" type="presOf" srcId="{E53978D7-998F-4A35-898A-049DEC51C599}" destId="{4A51C91C-4D50-4DAD-9603-20C336C694AF}" srcOrd="0" destOrd="0" presId="urn:microsoft.com/office/officeart/2008/layout/HalfCircleOrganizationChart"/>
    <dgm:cxn modelId="{A36D7F0C-9BBE-4A0A-ADCD-207C131302C5}" srcId="{2960C917-23F0-40A2-915A-84DD3620DBA7}" destId="{95C34301-F796-46F1-A709-A51FFDCA66D2}" srcOrd="2" destOrd="0" parTransId="{98DAC8DE-4551-4575-BA40-9F353E631642}" sibTransId="{C52BBF66-A1F1-48E6-8813-741B66396185}"/>
    <dgm:cxn modelId="{8ECDED2B-D9B8-42C4-BB7D-ACF94BC5BF20}" type="presOf" srcId="{30753BF7-341E-4A84-B2CB-03229D448E56}" destId="{31CB7D81-F62E-4DDD-AD34-66817D162F12}" srcOrd="0" destOrd="0" presId="urn:microsoft.com/office/officeart/2008/layout/HalfCircleOrganizationChart"/>
    <dgm:cxn modelId="{B77F3F2F-EA51-4764-8A18-FE97A9B5039E}" type="presOf" srcId="{30753BF7-341E-4A84-B2CB-03229D448E56}" destId="{870E1617-A202-4E21-9062-28CD0B817A3C}" srcOrd="1" destOrd="0" presId="urn:microsoft.com/office/officeart/2008/layout/HalfCircleOrganizationChart"/>
    <dgm:cxn modelId="{8BD97538-959C-4CF8-BE02-1B3B0C035436}" type="presOf" srcId="{E53978D7-998F-4A35-898A-049DEC51C599}" destId="{21BFD76A-A7B0-47F5-BCD5-47F03CEA97CC}" srcOrd="1" destOrd="0" presId="urn:microsoft.com/office/officeart/2008/layout/HalfCircleOrganizationChart"/>
    <dgm:cxn modelId="{840A2053-061F-4D8F-86E9-AD35E3E743D1}" type="presOf" srcId="{95C34301-F796-46F1-A709-A51FFDCA66D2}" destId="{302DF957-2115-44F0-9315-09D7958C1506}" srcOrd="0" destOrd="0" presId="urn:microsoft.com/office/officeart/2008/layout/HalfCircleOrganizationChart"/>
    <dgm:cxn modelId="{54ADD155-589E-4735-97E3-10A732753E18}" srcId="{2960C917-23F0-40A2-915A-84DD3620DBA7}" destId="{30753BF7-341E-4A84-B2CB-03229D448E56}" srcOrd="1" destOrd="0" parTransId="{7BFD1DEB-464C-4AFF-8AB3-4F4219FF2E11}" sibTransId="{84B7A0C4-7DE4-476B-9D14-253ADF1EE74F}"/>
    <dgm:cxn modelId="{9FEE4CAE-EACE-43B2-9490-A064B64A6896}" srcId="{2960C917-23F0-40A2-915A-84DD3620DBA7}" destId="{E53978D7-998F-4A35-898A-049DEC51C599}" srcOrd="0" destOrd="0" parTransId="{B8258512-0DDE-4B45-B42F-5F628ADEAD16}" sibTransId="{365D8400-41F3-49B4-AE32-253C8B161877}"/>
    <dgm:cxn modelId="{0D3B76AE-998B-4964-AE73-F150EE9C858F}" type="presOf" srcId="{2960C917-23F0-40A2-915A-84DD3620DBA7}" destId="{28B4FAC1-5731-449E-A4DC-9D84C4900B5A}" srcOrd="0" destOrd="0" presId="urn:microsoft.com/office/officeart/2008/layout/HalfCircleOrganizationChart"/>
    <dgm:cxn modelId="{8B524EF2-112C-4ED5-9C6B-F4A1AF6C4FFA}" type="presOf" srcId="{95C34301-F796-46F1-A709-A51FFDCA66D2}" destId="{E80CDC5C-E468-4DCA-AE9F-23E0F5D17F86}" srcOrd="1" destOrd="0" presId="urn:microsoft.com/office/officeart/2008/layout/HalfCircleOrganizationChart"/>
    <dgm:cxn modelId="{5911E130-E5C4-48AE-94B0-B730F7DE3C4A}" type="presParOf" srcId="{28B4FAC1-5731-449E-A4DC-9D84C4900B5A}" destId="{EE68221D-B2E9-4400-9254-A8D82BDA9D64}" srcOrd="0" destOrd="0" presId="urn:microsoft.com/office/officeart/2008/layout/HalfCircleOrganizationChart"/>
    <dgm:cxn modelId="{C0A9F0C2-C718-4A2B-9CA3-01F54D92127C}" type="presParOf" srcId="{EE68221D-B2E9-4400-9254-A8D82BDA9D64}" destId="{F38BFDB9-BFEE-4DF7-A93E-73C619B29997}" srcOrd="0" destOrd="0" presId="urn:microsoft.com/office/officeart/2008/layout/HalfCircleOrganizationChart"/>
    <dgm:cxn modelId="{9A0E1F21-89B5-47B9-A381-6D8EE6FD9C70}" type="presParOf" srcId="{F38BFDB9-BFEE-4DF7-A93E-73C619B29997}" destId="{4A51C91C-4D50-4DAD-9603-20C336C694AF}" srcOrd="0" destOrd="0" presId="urn:microsoft.com/office/officeart/2008/layout/HalfCircleOrganizationChart"/>
    <dgm:cxn modelId="{69C3DF93-38F6-411B-8188-BB2A0BDDD150}" type="presParOf" srcId="{F38BFDB9-BFEE-4DF7-A93E-73C619B29997}" destId="{2F774258-8413-486B-87ED-D525F66B8B74}" srcOrd="1" destOrd="0" presId="urn:microsoft.com/office/officeart/2008/layout/HalfCircleOrganizationChart"/>
    <dgm:cxn modelId="{6AAB706B-203F-40C3-99A3-6B8B2E292C8C}" type="presParOf" srcId="{F38BFDB9-BFEE-4DF7-A93E-73C619B29997}" destId="{94151E4B-A262-4A3F-B401-264BF49FED3B}" srcOrd="2" destOrd="0" presId="urn:microsoft.com/office/officeart/2008/layout/HalfCircleOrganizationChart"/>
    <dgm:cxn modelId="{60F6F27B-8729-440E-B258-84627E002B87}" type="presParOf" srcId="{F38BFDB9-BFEE-4DF7-A93E-73C619B29997}" destId="{21BFD76A-A7B0-47F5-BCD5-47F03CEA97CC}" srcOrd="3" destOrd="0" presId="urn:microsoft.com/office/officeart/2008/layout/HalfCircleOrganizationChart"/>
    <dgm:cxn modelId="{098DB244-BFBC-4B9D-A4A6-03AAF0C5FF76}" type="presParOf" srcId="{EE68221D-B2E9-4400-9254-A8D82BDA9D64}" destId="{A217BBBE-BE6E-47B8-AAF8-45EBE00DFABF}" srcOrd="1" destOrd="0" presId="urn:microsoft.com/office/officeart/2008/layout/HalfCircleOrganizationChart"/>
    <dgm:cxn modelId="{9878053C-6B88-432E-82BF-50F82389057C}" type="presParOf" srcId="{EE68221D-B2E9-4400-9254-A8D82BDA9D64}" destId="{38507442-2DAA-43D8-B73D-94982663C048}" srcOrd="2" destOrd="0" presId="urn:microsoft.com/office/officeart/2008/layout/HalfCircleOrganizationChart"/>
    <dgm:cxn modelId="{E14C1124-43BB-44C7-8357-3EC9E0B87634}" type="presParOf" srcId="{28B4FAC1-5731-449E-A4DC-9D84C4900B5A}" destId="{54AD8212-E81F-4453-898B-5E73B2636FB8}" srcOrd="1" destOrd="0" presId="urn:microsoft.com/office/officeart/2008/layout/HalfCircleOrganizationChart"/>
    <dgm:cxn modelId="{D64C3551-5D60-448A-84AA-E21991BF5438}" type="presParOf" srcId="{54AD8212-E81F-4453-898B-5E73B2636FB8}" destId="{1FD18CDB-A520-4137-BABE-3E297326DB23}" srcOrd="0" destOrd="0" presId="urn:microsoft.com/office/officeart/2008/layout/HalfCircleOrganizationChart"/>
    <dgm:cxn modelId="{6577776E-D48E-4DA0-AE64-8B3FCC955606}" type="presParOf" srcId="{1FD18CDB-A520-4137-BABE-3E297326DB23}" destId="{31CB7D81-F62E-4DDD-AD34-66817D162F12}" srcOrd="0" destOrd="0" presId="urn:microsoft.com/office/officeart/2008/layout/HalfCircleOrganizationChart"/>
    <dgm:cxn modelId="{2384C0DF-5BAE-47C5-97D1-6AC5DA983A3C}" type="presParOf" srcId="{1FD18CDB-A520-4137-BABE-3E297326DB23}" destId="{1BB3C838-3780-4335-9BD5-118C178BCB13}" srcOrd="1" destOrd="0" presId="urn:microsoft.com/office/officeart/2008/layout/HalfCircleOrganizationChart"/>
    <dgm:cxn modelId="{E0EAEC1E-BDCB-46D7-BC9A-4CC43EFC1730}" type="presParOf" srcId="{1FD18CDB-A520-4137-BABE-3E297326DB23}" destId="{0F67F0A5-3CCC-4711-81DB-B91A90F56B92}" srcOrd="2" destOrd="0" presId="urn:microsoft.com/office/officeart/2008/layout/HalfCircleOrganizationChart"/>
    <dgm:cxn modelId="{E35272A5-2D35-4094-A1B3-5A348B026578}" type="presParOf" srcId="{1FD18CDB-A520-4137-BABE-3E297326DB23}" destId="{870E1617-A202-4E21-9062-28CD0B817A3C}" srcOrd="3" destOrd="0" presId="urn:microsoft.com/office/officeart/2008/layout/HalfCircleOrganizationChart"/>
    <dgm:cxn modelId="{CD753A45-9A84-48A9-803E-A2037147E0D0}" type="presParOf" srcId="{54AD8212-E81F-4453-898B-5E73B2636FB8}" destId="{D1F3AA98-3B24-469F-84F3-52DE4194466A}" srcOrd="1" destOrd="0" presId="urn:microsoft.com/office/officeart/2008/layout/HalfCircleOrganizationChart"/>
    <dgm:cxn modelId="{08D03D5D-695B-4878-B35F-6FD5D756AFF4}" type="presParOf" srcId="{54AD8212-E81F-4453-898B-5E73B2636FB8}" destId="{0F24AEE7-3D6E-476D-8887-07FC55E1815F}" srcOrd="2" destOrd="0" presId="urn:microsoft.com/office/officeart/2008/layout/HalfCircleOrganizationChart"/>
    <dgm:cxn modelId="{91CF8FFD-3C7D-4E1F-A741-8758AC2F98C9}" type="presParOf" srcId="{28B4FAC1-5731-449E-A4DC-9D84C4900B5A}" destId="{62F370CC-2B5D-4171-90E9-B13F24EBFAC2}" srcOrd="2" destOrd="0" presId="urn:microsoft.com/office/officeart/2008/layout/HalfCircleOrganizationChart"/>
    <dgm:cxn modelId="{666A7F33-604D-4FA4-89A3-FCAA7A71BDC5}" type="presParOf" srcId="{62F370CC-2B5D-4171-90E9-B13F24EBFAC2}" destId="{FB36FB77-31D1-4B5C-ACED-2D4E529606B9}" srcOrd="0" destOrd="0" presId="urn:microsoft.com/office/officeart/2008/layout/HalfCircleOrganizationChart"/>
    <dgm:cxn modelId="{6D32B94E-1C55-4B8A-A343-D77538D8299D}" type="presParOf" srcId="{FB36FB77-31D1-4B5C-ACED-2D4E529606B9}" destId="{302DF957-2115-44F0-9315-09D7958C1506}" srcOrd="0" destOrd="0" presId="urn:microsoft.com/office/officeart/2008/layout/HalfCircleOrganizationChart"/>
    <dgm:cxn modelId="{99F62014-1749-4451-9581-33F0C9170A3B}" type="presParOf" srcId="{FB36FB77-31D1-4B5C-ACED-2D4E529606B9}" destId="{1C178ED4-B190-4C0A-B15C-8465700D18A8}" srcOrd="1" destOrd="0" presId="urn:microsoft.com/office/officeart/2008/layout/HalfCircleOrganizationChart"/>
    <dgm:cxn modelId="{86C5F40A-292D-4876-86E6-AD742B55348B}" type="presParOf" srcId="{FB36FB77-31D1-4B5C-ACED-2D4E529606B9}" destId="{449D8A2E-6FC6-4C54-BFDA-648A404B2EC0}" srcOrd="2" destOrd="0" presId="urn:microsoft.com/office/officeart/2008/layout/HalfCircleOrganizationChart"/>
    <dgm:cxn modelId="{86B83525-6370-4859-90BC-DBCFD107A1DC}" type="presParOf" srcId="{FB36FB77-31D1-4B5C-ACED-2D4E529606B9}" destId="{E80CDC5C-E468-4DCA-AE9F-23E0F5D17F86}" srcOrd="3" destOrd="0" presId="urn:microsoft.com/office/officeart/2008/layout/HalfCircleOrganizationChart"/>
    <dgm:cxn modelId="{2DCE18F3-7083-4615-8AF5-170137C91791}" type="presParOf" srcId="{62F370CC-2B5D-4171-90E9-B13F24EBFAC2}" destId="{400A2A5C-8366-4311-9B3F-D7A09965708A}" srcOrd="1" destOrd="0" presId="urn:microsoft.com/office/officeart/2008/layout/HalfCircleOrganizationChart"/>
    <dgm:cxn modelId="{447F3130-3C2D-400B-B5C8-51B2582CF9D5}" type="presParOf" srcId="{62F370CC-2B5D-4171-90E9-B13F24EBFAC2}" destId="{03844A28-70D4-48F4-BC8F-3645216D525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74258-8413-486B-87ED-D525F66B8B74}">
      <dsp:nvSpPr>
        <dsp:cNvPr id="0" name=""/>
        <dsp:cNvSpPr/>
      </dsp:nvSpPr>
      <dsp:spPr>
        <a:xfrm>
          <a:off x="594617" y="2115261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51E4B-A262-4A3F-B401-264BF49FED3B}">
      <dsp:nvSpPr>
        <dsp:cNvPr id="0" name=""/>
        <dsp:cNvSpPr/>
      </dsp:nvSpPr>
      <dsp:spPr>
        <a:xfrm>
          <a:off x="594617" y="2115261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1C91C-4D50-4DAD-9603-20C336C694AF}">
      <dsp:nvSpPr>
        <dsp:cNvPr id="0" name=""/>
        <dsp:cNvSpPr/>
      </dsp:nvSpPr>
      <dsp:spPr>
        <a:xfrm>
          <a:off x="545" y="2329127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85000"/>
                </a:schemeClr>
              </a:solidFill>
            </a:rPr>
            <a:t>.NET Core (2.1.2)</a:t>
          </a:r>
          <a:endParaRPr lang="es-ES_tradnl" sz="2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45" y="2329127"/>
        <a:ext cx="2376289" cy="760412"/>
      </dsp:txXfrm>
    </dsp:sp>
    <dsp:sp modelId="{1BB3C838-3780-4335-9BD5-118C178BCB13}">
      <dsp:nvSpPr>
        <dsp:cNvPr id="0" name=""/>
        <dsp:cNvSpPr/>
      </dsp:nvSpPr>
      <dsp:spPr>
        <a:xfrm>
          <a:off x="3469927" y="2115261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7F0A5-3CCC-4711-81DB-B91A90F56B92}">
      <dsp:nvSpPr>
        <dsp:cNvPr id="0" name=""/>
        <dsp:cNvSpPr/>
      </dsp:nvSpPr>
      <dsp:spPr>
        <a:xfrm>
          <a:off x="3469927" y="2115261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B7D81-F62E-4DDD-AD34-66817D162F12}">
      <dsp:nvSpPr>
        <dsp:cNvPr id="0" name=""/>
        <dsp:cNvSpPr/>
      </dsp:nvSpPr>
      <dsp:spPr>
        <a:xfrm>
          <a:off x="2875855" y="2329127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85000"/>
                </a:schemeClr>
              </a:solidFill>
            </a:rPr>
            <a:t>ASP.NET Core (2.1.2)</a:t>
          </a:r>
          <a:endParaRPr lang="es-ES_tradnl" sz="2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875855" y="2329127"/>
        <a:ext cx="2376289" cy="760412"/>
      </dsp:txXfrm>
    </dsp:sp>
    <dsp:sp modelId="{1C178ED4-B190-4C0A-B15C-8465700D18A8}">
      <dsp:nvSpPr>
        <dsp:cNvPr id="0" name=""/>
        <dsp:cNvSpPr/>
      </dsp:nvSpPr>
      <dsp:spPr>
        <a:xfrm>
          <a:off x="6345237" y="2115261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D8A2E-6FC6-4C54-BFDA-648A404B2EC0}">
      <dsp:nvSpPr>
        <dsp:cNvPr id="0" name=""/>
        <dsp:cNvSpPr/>
      </dsp:nvSpPr>
      <dsp:spPr>
        <a:xfrm>
          <a:off x="6345237" y="2115261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DF957-2115-44F0-9315-09D7958C1506}">
      <dsp:nvSpPr>
        <dsp:cNvPr id="0" name=""/>
        <dsp:cNvSpPr/>
      </dsp:nvSpPr>
      <dsp:spPr>
        <a:xfrm>
          <a:off x="5751165" y="2329127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85000"/>
                </a:schemeClr>
              </a:solidFill>
            </a:rPr>
            <a:t>.NET Core Standard (2.0.3)</a:t>
          </a:r>
          <a:endParaRPr lang="es-ES_tradnl" sz="2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751165" y="2329127"/>
        <a:ext cx="2376289" cy="760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EAAA9-3FDE-264E-A358-5D4A430A6D2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014C4-9646-B242-9E94-99B480BBC6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metapackage?view=aspnetcore-2.1#migrat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rid-catalo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What does MS says about .NET core vs .NET FW? Basically use .NET Core whenever possible</a:t>
            </a:r>
            <a:endParaRPr lang="en-US" dirty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311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Lifecycle of a middleware is Singleton. If you have to inject an scoped service. Inject it in the Invoke method, not the constructor to prevent unwanted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9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por </a:t>
            </a:r>
            <a:r>
              <a:rPr lang="en-US" dirty="0" err="1"/>
              <a:t>defecto</a:t>
            </a:r>
            <a:r>
              <a:rPr lang="en-US" dirty="0"/>
              <a:t> de ASP.NET Core: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Viene</a:t>
            </a:r>
            <a:r>
              <a:rPr lang="en-US" dirty="0"/>
              <a:t> por </a:t>
            </a:r>
            <a:r>
              <a:rPr lang="en-US" dirty="0" err="1"/>
              <a:t>defecto</a:t>
            </a:r>
            <a:r>
              <a:rPr lang="en-US" dirty="0"/>
              <a:t>: no require nada de </a:t>
            </a:r>
            <a:r>
              <a:rPr lang="en-US" dirty="0" err="1"/>
              <a:t>configuración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Senzillo</a:t>
            </a:r>
            <a:r>
              <a:rPr lang="en-US" dirty="0"/>
              <a:t> de </a:t>
            </a:r>
            <a:r>
              <a:rPr lang="en-US" dirty="0" err="1"/>
              <a:t>usar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Optimizado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ningún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a no ser que el default no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sirva</a:t>
            </a:r>
            <a:r>
              <a:rPr lang="en-US" dirty="0"/>
              <a:t> por </a:t>
            </a:r>
            <a:r>
              <a:rPr lang="en-US" dirty="0" err="1"/>
              <a:t>restricciones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Lifetime </a:t>
            </a:r>
            <a:r>
              <a:rPr lang="en-US" dirty="0" err="1"/>
              <a:t>soportados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Scoped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Siempre</a:t>
            </a:r>
            <a:r>
              <a:rPr lang="en-US" dirty="0"/>
              <a:t> que las </a:t>
            </a:r>
            <a:r>
              <a:rPr lang="en-US" dirty="0" err="1"/>
              <a:t>instancias</a:t>
            </a:r>
            <a:r>
              <a:rPr lang="en-US" dirty="0"/>
              <a:t> de los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registradas</a:t>
            </a:r>
            <a:r>
              <a:rPr lang="en-US" dirty="0"/>
              <a:t> y por tanto </a:t>
            </a:r>
            <a:r>
              <a:rPr lang="en-US" dirty="0" err="1"/>
              <a:t>instanciadas</a:t>
            </a:r>
            <a:r>
              <a:rPr lang="en-US" dirty="0"/>
              <a:t> </a:t>
            </a:r>
            <a:r>
              <a:rPr lang="en-US" dirty="0" err="1"/>
              <a:t>automáticamente</a:t>
            </a:r>
            <a:r>
              <a:rPr lang="en-US" dirty="0"/>
              <a:t>, el Container se </a:t>
            </a:r>
            <a:r>
              <a:rPr lang="en-US" dirty="0" err="1"/>
              <a:t>encargará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el dispose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instanciada</a:t>
            </a:r>
            <a:r>
              <a:rPr lang="en-US" dirty="0"/>
              <a:t>.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859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43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package: </a:t>
            </a:r>
            <a:r>
              <a:rPr lang="en-US" dirty="0" err="1"/>
              <a:t>Microsoft.Extension.Configuration</a:t>
            </a:r>
            <a:endParaRPr lang="en-US" dirty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026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747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236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that T is going to classify our log. Be careful to not </a:t>
            </a:r>
            <a:r>
              <a:rPr lang="en-US" dirty="0" err="1"/>
              <a:t>granuralize</a:t>
            </a:r>
            <a:r>
              <a:rPr lang="en-US" dirty="0"/>
              <a:t> it too much. Ideally always the same for an app.</a:t>
            </a:r>
          </a:p>
          <a:p>
            <a:endParaRPr lang="en-US" dirty="0"/>
          </a:p>
          <a:p>
            <a:r>
              <a:rPr lang="en-US" dirty="0"/>
              <a:t>Log levels: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Debug: the only level that can contain sensible information. Never </a:t>
            </a:r>
            <a:r>
              <a:rPr lang="en-US" dirty="0" err="1"/>
              <a:t>setted</a:t>
            </a:r>
            <a:r>
              <a:rPr lang="en-US" dirty="0"/>
              <a:t> in prod.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14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581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395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47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Standard: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usable as library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Highly recommended when generating libraries that may interact with .NET FW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 careful if you need to use it with the last version of .NET Core. It’s not supported yet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ASP.NET: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When working with web/</a:t>
            </a:r>
            <a:r>
              <a:rPr lang="en-US" dirty="0" err="1">
                <a:cs typeface="Calibri"/>
              </a:rPr>
              <a:t>api</a:t>
            </a:r>
            <a:r>
              <a:rPr lang="en-US" dirty="0">
                <a:cs typeface="Calibri"/>
              </a:rPr>
              <a:t> stuff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63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can see, the version 2.1 of .NET Core is not supported by .NET Standard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65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metapackages: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versions of inner packages are defined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interaction between all packages has been tested as well.</a:t>
            </a: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Light deployments on some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Runtimes: for </a:t>
            </a:r>
            <a:r>
              <a:rPr lang="en-US" dirty="0" err="1">
                <a:cs typeface="Calibri"/>
              </a:rPr>
              <a:t>netstandard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netcoreapp</a:t>
            </a:r>
            <a:r>
              <a:rPr lang="en-US" dirty="0">
                <a:cs typeface="Calibri"/>
              </a:rPr>
              <a:t>. Distributions are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</a:pPr>
            <a:r>
              <a:rPr lang="en-US" dirty="0" err="1"/>
              <a:t>NetCore.App</a:t>
            </a:r>
            <a:r>
              <a:rPr lang="en-US" dirty="0"/>
              <a:t>: </a:t>
            </a:r>
            <a:r>
              <a:rPr lang="en-US" dirty="0">
                <a:cs typeface="Calibri"/>
              </a:rPr>
              <a:t>for console Apps</a:t>
            </a:r>
          </a:p>
          <a:p>
            <a:r>
              <a:rPr lang="en-US" dirty="0" err="1">
                <a:cs typeface="Calibri"/>
              </a:rPr>
              <a:t>AspNetCore.App</a:t>
            </a:r>
            <a:r>
              <a:rPr lang="en-US" dirty="0">
                <a:cs typeface="Calibri"/>
              </a:rPr>
              <a:t>: for ASP Apps</a:t>
            </a:r>
          </a:p>
          <a:p>
            <a:pPr>
              <a:buFont typeface="Arial" panose="020B0604020202020204" pitchFamily="34" charset="0"/>
            </a:pPr>
            <a:r>
              <a:rPr lang="en-US" dirty="0" err="1">
                <a:cs typeface="Calibri"/>
              </a:rPr>
              <a:t>AspNetCore.All</a:t>
            </a:r>
            <a:r>
              <a:rPr lang="en-US" dirty="0">
                <a:cs typeface="Calibri"/>
              </a:rPr>
              <a:t>: for ASP Apps. Includes the same packages as </a:t>
            </a:r>
            <a:r>
              <a:rPr lang="en-US" dirty="0" err="1">
                <a:cs typeface="Calibri"/>
              </a:rPr>
              <a:t>AspNetCore.All</a:t>
            </a:r>
            <a:r>
              <a:rPr lang="en-US" dirty="0">
                <a:cs typeface="Calibri"/>
              </a:rPr>
              <a:t> plus extra packages: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https://docs.microsoft.com/en-us/aspnet/core/fundamentals/metapackage?view=aspnetcore-2.1#migrate</a:t>
            </a:r>
          </a:p>
          <a:p>
            <a:pPr>
              <a:buFont typeface="Arial" panose="020B0604020202020204" pitchFamily="34" charset="0"/>
            </a:pPr>
            <a:endParaRPr lang="en-US" dirty="0">
              <a:cs typeface="Calibri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cs typeface="Calibri"/>
              </a:rPr>
              <a:t>Code section: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cs typeface="Calibri"/>
              </a:rPr>
              <a:t> - See which type of NuGet package is added by default to the projects and compare it with what the </a:t>
            </a:r>
            <a:r>
              <a:rPr lang="en-US" dirty="0" err="1">
                <a:cs typeface="Calibri"/>
              </a:rPr>
              <a:t>csproj</a:t>
            </a:r>
            <a:r>
              <a:rPr lang="en-US" dirty="0">
                <a:cs typeface="Calibri"/>
              </a:rPr>
              <a:t> says.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35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 contained: the entire .NET Core packages are deployed with the program itself (machines with no .NET Core installed). Much heavier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Dependant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to machines that have the .NET Core installed. Much lighter and optimized when using metapackages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RID’s: </a:t>
            </a:r>
            <a:r>
              <a:rPr lang="en-US" dirty="0">
                <a:hlinkClick r:id="rId3"/>
              </a:rPr>
              <a:t>https://docs.microsoft.com/en-us/dotnet/core/rid-catalog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CODE: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to publish: dotnet publish –o C:\temp\deployments -c release -r win-x64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Show the difference of a program deployed self-contained or </a:t>
            </a:r>
            <a:r>
              <a:rPr lang="en-US" dirty="0" err="1">
                <a:cs typeface="Calibri"/>
              </a:rPr>
              <a:t>dependant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78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ConfigureServices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Register dependencies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Configure services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For huge services with lots of registration and configuration. Do an extension method to keep the Startup method as clean and readable as possible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Configure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Configuring the pipe of requests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Adding/removing functionality via middleware’s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It is not mandatory to configure the server behavior or services on Startup. It can be done using Extension Methods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61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WebHost</a:t>
            </a:r>
            <a:r>
              <a:rPr lang="es-ES_tradnl" dirty="0" err="1"/>
              <a:t>.CreateDefaultBuilder</a:t>
            </a:r>
            <a:r>
              <a:rPr lang="es-ES_tradnl" dirty="0"/>
              <a:t>()                 </a:t>
            </a:r>
          </a:p>
          <a:p>
            <a:r>
              <a:rPr lang="es-ES_tradnl" dirty="0"/>
              <a:t>.Configure(app =&gt;                 </a:t>
            </a:r>
          </a:p>
          <a:p>
            <a:r>
              <a:rPr lang="es-ES_tradnl" dirty="0"/>
              <a:t>{                     </a:t>
            </a:r>
          </a:p>
          <a:p>
            <a:r>
              <a:rPr lang="es-ES_tradnl" dirty="0" err="1"/>
              <a:t>app.Run</a:t>
            </a:r>
            <a:r>
              <a:rPr lang="es-ES_tradnl" dirty="0"/>
              <a:t>(</a:t>
            </a:r>
            <a:r>
              <a:rPr lang="es-ES_tradnl" dirty="0" err="1"/>
              <a:t>context</a:t>
            </a:r>
            <a:r>
              <a:rPr lang="es-ES_tradnl" dirty="0"/>
              <a:t> =&gt;                     </a:t>
            </a:r>
          </a:p>
          <a:p>
            <a:r>
              <a:rPr lang="es-ES_tradnl" dirty="0"/>
              <a:t>{                         </a:t>
            </a:r>
          </a:p>
          <a:p>
            <a:r>
              <a:rPr lang="es-ES_trad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s-ES_tradnl" dirty="0"/>
              <a:t> </a:t>
            </a:r>
            <a:r>
              <a:rPr lang="es-ES_tradnl" dirty="0" err="1"/>
              <a:t>context.Response.WriteAsync</a:t>
            </a:r>
            <a:r>
              <a:rPr lang="es-ES_tradnl" dirty="0"/>
              <a:t>(</a:t>
            </a:r>
            <a:r>
              <a:rPr lang="es-ES_trad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s-ES_trad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Heeeey</a:t>
            </a:r>
            <a:r>
              <a:rPr lang="es-ES_trad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_trad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es-ES_trad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_trad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es-ES_trad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s-ES_tradnl" dirty="0"/>
              <a:t>);                    </a:t>
            </a:r>
          </a:p>
          <a:p>
            <a:r>
              <a:rPr lang="es-ES_tradnl" dirty="0"/>
              <a:t> });                 </a:t>
            </a:r>
          </a:p>
          <a:p>
            <a:r>
              <a:rPr lang="es-ES_tradnl" dirty="0"/>
              <a:t>}).</a:t>
            </a:r>
            <a:r>
              <a:rPr lang="es-ES_tradnl" dirty="0" err="1"/>
              <a:t>Build</a:t>
            </a:r>
            <a:r>
              <a:rPr lang="es-ES_tradnl" dirty="0"/>
              <a:t>().Run();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33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Middleware is a piece of code/class that will affect every request.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middlewares</a:t>
            </a:r>
            <a:r>
              <a:rPr lang="en-US" dirty="0"/>
              <a:t> se </a:t>
            </a:r>
            <a:r>
              <a:rPr lang="en-US" dirty="0" err="1"/>
              <a:t>configuran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Configure </a:t>
            </a:r>
            <a:r>
              <a:rPr lang="en-US" dirty="0" err="1"/>
              <a:t>mediante</a:t>
            </a:r>
            <a:r>
              <a:rPr lang="en-US" dirty="0"/>
              <a:t> el </a:t>
            </a:r>
            <a:r>
              <a:rPr lang="en-US" dirty="0" err="1"/>
              <a:t>IApplicationBuilder</a:t>
            </a:r>
            <a:endParaRPr lang="en-US" dirty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88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</a:t>
            </a:r>
            <a:r>
              <a:rPr lang="en-US" dirty="0" err="1"/>
              <a:t>middlewares</a:t>
            </a:r>
            <a:r>
              <a:rPr lang="en-US" dirty="0"/>
              <a:t> will be configured in Configure section using </a:t>
            </a:r>
            <a:r>
              <a:rPr lang="en-US" dirty="0" err="1"/>
              <a:t>IApplicationBuilder</a:t>
            </a:r>
            <a:endParaRPr lang="en-US" dirty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014C4-9646-B242-9E94-99B480BBC68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9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-1" y="0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174CC7E-9D31-2347-91FA-B1435CC59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4992" y="1882670"/>
            <a:ext cx="5669280" cy="1475867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F951-4300-1447-84F8-9D61989EE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4993" y="3487270"/>
            <a:ext cx="5669280" cy="60960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SUBTITLE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43BFEA-6282-4D45-BFB4-B511B5744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7365" y="4604121"/>
            <a:ext cx="2557270" cy="47948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3FCC589-DE14-9D49-A5ED-A227A4B2DF1E}"/>
              </a:ext>
            </a:extLst>
          </p:cNvPr>
          <p:cNvCxnSpPr>
            <a:cxnSpLocks/>
          </p:cNvCxnSpPr>
          <p:nvPr userDrawn="1"/>
        </p:nvCxnSpPr>
        <p:spPr>
          <a:xfrm>
            <a:off x="3368600" y="1869017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9823407-88BC-944E-9064-C4F02320A12B}"/>
              </a:ext>
            </a:extLst>
          </p:cNvPr>
          <p:cNvCxnSpPr>
            <a:cxnSpLocks/>
          </p:cNvCxnSpPr>
          <p:nvPr userDrawn="1"/>
        </p:nvCxnSpPr>
        <p:spPr>
          <a:xfrm>
            <a:off x="3368600" y="3356441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us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959" y="2580077"/>
            <a:ext cx="3374659" cy="346353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F811E71F-867F-3A48-BE9D-F37BA6C9DE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392" y="258007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1005" y="2557583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DE649-868D-1042-92DB-23AEAA91F4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487" y="2580078"/>
            <a:ext cx="3223730" cy="3463536"/>
          </a:xfrm>
          <a:prstGeom prst="rect">
            <a:avLst/>
          </a:prstGeom>
        </p:spPr>
        <p:txBody>
          <a:bodyPr anchor="t"/>
          <a:lstStyle>
            <a:lvl1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es-ES" dirty="0"/>
              <a:t>Haga clic para editar el estilo de subtítulo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2B71A9-8ED1-524F-997F-D51278600D78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úmero de diapositiva">
            <a:extLst>
              <a:ext uri="{FF2B5EF4-FFF2-40B4-BE49-F238E27FC236}">
                <a16:creationId xmlns:a16="http://schemas.microsoft.com/office/drawing/2014/main" id="{D2F7480F-290B-8846-9019-72004263BE5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91607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0541" y="4154605"/>
            <a:ext cx="2303930" cy="348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1213430" y="3715030"/>
            <a:ext cx="10978570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">
            <a:extLst>
              <a:ext uri="{FF2B5EF4-FFF2-40B4-BE49-F238E27FC236}">
                <a16:creationId xmlns:a16="http://schemas.microsoft.com/office/drawing/2014/main" id="{DA176751-AD8E-7140-AC5D-84E51F0186DF}"/>
              </a:ext>
            </a:extLst>
          </p:cNvPr>
          <p:cNvGrpSpPr/>
          <p:nvPr userDrawn="1"/>
        </p:nvGrpSpPr>
        <p:grpSpPr>
          <a:xfrm>
            <a:off x="5656578" y="7955038"/>
            <a:ext cx="5426992" cy="2277014"/>
            <a:chOff x="0" y="5033884"/>
            <a:chExt cx="5426991" cy="2277012"/>
          </a:xfrm>
        </p:grpSpPr>
        <p:sp>
          <p:nvSpPr>
            <p:cNvPr id="7" name="Grupo">
              <a:extLst>
                <a:ext uri="{FF2B5EF4-FFF2-40B4-BE49-F238E27FC236}">
                  <a16:creationId xmlns:a16="http://schemas.microsoft.com/office/drawing/2014/main" id="{825165F4-B910-A84C-A0D2-90372884BACE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8" name="Grupo">
              <a:extLst>
                <a:ext uri="{FF2B5EF4-FFF2-40B4-BE49-F238E27FC236}">
                  <a16:creationId xmlns:a16="http://schemas.microsoft.com/office/drawing/2014/main" id="{2F777E2E-D469-6C45-B74B-328B2BD1D5DC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9" name="Círculo">
                <a:extLst>
                  <a:ext uri="{FF2B5EF4-FFF2-40B4-BE49-F238E27FC236}">
                    <a16:creationId xmlns:a16="http://schemas.microsoft.com/office/drawing/2014/main" id="{ED90B16C-B68D-9F4C-88EB-D501C1F69A7E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01">
                <a:extLst>
                  <a:ext uri="{FF2B5EF4-FFF2-40B4-BE49-F238E27FC236}">
                    <a16:creationId xmlns:a16="http://schemas.microsoft.com/office/drawing/2014/main" id="{3E7D0104-578D-0D44-817B-BE6B8B74599E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grpSp>
        <p:nvGrpSpPr>
          <p:cNvPr id="17" name="Grupo">
            <a:extLst>
              <a:ext uri="{FF2B5EF4-FFF2-40B4-BE49-F238E27FC236}">
                <a16:creationId xmlns:a16="http://schemas.microsoft.com/office/drawing/2014/main" id="{22BC28E1-1190-6443-82F0-0D91785B2C6B}"/>
              </a:ext>
            </a:extLst>
          </p:cNvPr>
          <p:cNvGrpSpPr/>
          <p:nvPr userDrawn="1"/>
        </p:nvGrpSpPr>
        <p:grpSpPr>
          <a:xfrm>
            <a:off x="5808978" y="8107438"/>
            <a:ext cx="5426992" cy="2277014"/>
            <a:chOff x="0" y="5033884"/>
            <a:chExt cx="5426991" cy="2277012"/>
          </a:xfrm>
        </p:grpSpPr>
        <p:sp>
          <p:nvSpPr>
            <p:cNvPr id="18" name="Grupo">
              <a:extLst>
                <a:ext uri="{FF2B5EF4-FFF2-40B4-BE49-F238E27FC236}">
                  <a16:creationId xmlns:a16="http://schemas.microsoft.com/office/drawing/2014/main" id="{FDA954D4-2AE5-A24E-AC04-3552015F2E28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19" name="Grupo">
              <a:extLst>
                <a:ext uri="{FF2B5EF4-FFF2-40B4-BE49-F238E27FC236}">
                  <a16:creationId xmlns:a16="http://schemas.microsoft.com/office/drawing/2014/main" id="{21643669-021F-DD48-A939-A11254F7E7B6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20" name="Círculo">
                <a:extLst>
                  <a:ext uri="{FF2B5EF4-FFF2-40B4-BE49-F238E27FC236}">
                    <a16:creationId xmlns:a16="http://schemas.microsoft.com/office/drawing/2014/main" id="{1F902514-0128-1C4E-A193-9AF276B5F28C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01">
                <a:extLst>
                  <a:ext uri="{FF2B5EF4-FFF2-40B4-BE49-F238E27FC236}">
                    <a16:creationId xmlns:a16="http://schemas.microsoft.com/office/drawing/2014/main" id="{A3B746FC-5D5A-8E48-B88E-86E8EF7DE7C6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B32DC842-CECD-8743-93D6-12FAD0A59DFA}"/>
              </a:ext>
            </a:extLst>
          </p:cNvPr>
          <p:cNvSpPr/>
          <p:nvPr userDrawn="1"/>
        </p:nvSpPr>
        <p:spPr>
          <a:xfrm>
            <a:off x="2501154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37B8DC2-2F3A-ED4B-AC1F-63FB2BC86FC5}"/>
              </a:ext>
            </a:extLst>
          </p:cNvPr>
          <p:cNvSpPr/>
          <p:nvPr userDrawn="1"/>
        </p:nvSpPr>
        <p:spPr>
          <a:xfrm>
            <a:off x="495483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DFFA502-7BE8-354C-9C7A-9AC16E7952AB}"/>
              </a:ext>
            </a:extLst>
          </p:cNvPr>
          <p:cNvSpPr/>
          <p:nvPr userDrawn="1"/>
        </p:nvSpPr>
        <p:spPr>
          <a:xfrm>
            <a:off x="725876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BFA35B-606E-8042-8DCA-EAA28D1B48D3}"/>
              </a:ext>
            </a:extLst>
          </p:cNvPr>
          <p:cNvSpPr/>
          <p:nvPr userDrawn="1"/>
        </p:nvSpPr>
        <p:spPr>
          <a:xfrm>
            <a:off x="956269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5CE13CF-5EB0-8B46-A513-965412FB7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7751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B83FE2FB-E1D8-A747-9C4B-DBFE09D4EA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9871" y="4162753"/>
            <a:ext cx="2251137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FB2F2814-CD58-B743-B6C4-007B076BBF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9873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4" name="Número de diapositiva">
            <a:extLst>
              <a:ext uri="{FF2B5EF4-FFF2-40B4-BE49-F238E27FC236}">
                <a16:creationId xmlns:a16="http://schemas.microsoft.com/office/drawing/2014/main" id="{DBD76BCE-069F-664E-8DAB-70D3AD266630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1968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0541" y="4154605"/>
            <a:ext cx="2303930" cy="348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-22411" y="3715030"/>
            <a:ext cx="1000909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">
            <a:extLst>
              <a:ext uri="{FF2B5EF4-FFF2-40B4-BE49-F238E27FC236}">
                <a16:creationId xmlns:a16="http://schemas.microsoft.com/office/drawing/2014/main" id="{DA176751-AD8E-7140-AC5D-84E51F0186DF}"/>
              </a:ext>
            </a:extLst>
          </p:cNvPr>
          <p:cNvGrpSpPr/>
          <p:nvPr userDrawn="1"/>
        </p:nvGrpSpPr>
        <p:grpSpPr>
          <a:xfrm>
            <a:off x="5656578" y="7955038"/>
            <a:ext cx="5426992" cy="2277014"/>
            <a:chOff x="0" y="5033884"/>
            <a:chExt cx="5426991" cy="2277012"/>
          </a:xfrm>
        </p:grpSpPr>
        <p:sp>
          <p:nvSpPr>
            <p:cNvPr id="7" name="Grupo">
              <a:extLst>
                <a:ext uri="{FF2B5EF4-FFF2-40B4-BE49-F238E27FC236}">
                  <a16:creationId xmlns:a16="http://schemas.microsoft.com/office/drawing/2014/main" id="{825165F4-B910-A84C-A0D2-90372884BACE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8" name="Grupo">
              <a:extLst>
                <a:ext uri="{FF2B5EF4-FFF2-40B4-BE49-F238E27FC236}">
                  <a16:creationId xmlns:a16="http://schemas.microsoft.com/office/drawing/2014/main" id="{2F777E2E-D469-6C45-B74B-328B2BD1D5DC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9" name="Círculo">
                <a:extLst>
                  <a:ext uri="{FF2B5EF4-FFF2-40B4-BE49-F238E27FC236}">
                    <a16:creationId xmlns:a16="http://schemas.microsoft.com/office/drawing/2014/main" id="{ED90B16C-B68D-9F4C-88EB-D501C1F69A7E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01">
                <a:extLst>
                  <a:ext uri="{FF2B5EF4-FFF2-40B4-BE49-F238E27FC236}">
                    <a16:creationId xmlns:a16="http://schemas.microsoft.com/office/drawing/2014/main" id="{3E7D0104-578D-0D44-817B-BE6B8B74599E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grpSp>
        <p:nvGrpSpPr>
          <p:cNvPr id="17" name="Grupo">
            <a:extLst>
              <a:ext uri="{FF2B5EF4-FFF2-40B4-BE49-F238E27FC236}">
                <a16:creationId xmlns:a16="http://schemas.microsoft.com/office/drawing/2014/main" id="{22BC28E1-1190-6443-82F0-0D91785B2C6B}"/>
              </a:ext>
            </a:extLst>
          </p:cNvPr>
          <p:cNvGrpSpPr/>
          <p:nvPr userDrawn="1"/>
        </p:nvGrpSpPr>
        <p:grpSpPr>
          <a:xfrm>
            <a:off x="5808978" y="8107438"/>
            <a:ext cx="5426992" cy="2277014"/>
            <a:chOff x="0" y="5033884"/>
            <a:chExt cx="5426991" cy="2277012"/>
          </a:xfrm>
        </p:grpSpPr>
        <p:sp>
          <p:nvSpPr>
            <p:cNvPr id="18" name="Grupo">
              <a:extLst>
                <a:ext uri="{FF2B5EF4-FFF2-40B4-BE49-F238E27FC236}">
                  <a16:creationId xmlns:a16="http://schemas.microsoft.com/office/drawing/2014/main" id="{FDA954D4-2AE5-A24E-AC04-3552015F2E28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19" name="Grupo">
              <a:extLst>
                <a:ext uri="{FF2B5EF4-FFF2-40B4-BE49-F238E27FC236}">
                  <a16:creationId xmlns:a16="http://schemas.microsoft.com/office/drawing/2014/main" id="{21643669-021F-DD48-A939-A11254F7E7B6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20" name="Círculo">
                <a:extLst>
                  <a:ext uri="{FF2B5EF4-FFF2-40B4-BE49-F238E27FC236}">
                    <a16:creationId xmlns:a16="http://schemas.microsoft.com/office/drawing/2014/main" id="{1F902514-0128-1C4E-A193-9AF276B5F28C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01">
                <a:extLst>
                  <a:ext uri="{FF2B5EF4-FFF2-40B4-BE49-F238E27FC236}">
                    <a16:creationId xmlns:a16="http://schemas.microsoft.com/office/drawing/2014/main" id="{A3B746FC-5D5A-8E48-B88E-86E8EF7DE7C6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B32DC842-CECD-8743-93D6-12FAD0A59DFA}"/>
              </a:ext>
            </a:extLst>
          </p:cNvPr>
          <p:cNvSpPr/>
          <p:nvPr userDrawn="1"/>
        </p:nvSpPr>
        <p:spPr>
          <a:xfrm>
            <a:off x="2501154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37B8DC2-2F3A-ED4B-AC1F-63FB2BC86FC5}"/>
              </a:ext>
            </a:extLst>
          </p:cNvPr>
          <p:cNvSpPr/>
          <p:nvPr userDrawn="1"/>
        </p:nvSpPr>
        <p:spPr>
          <a:xfrm>
            <a:off x="495483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06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DFFA502-7BE8-354C-9C7A-9AC16E7952AB}"/>
              </a:ext>
            </a:extLst>
          </p:cNvPr>
          <p:cNvSpPr/>
          <p:nvPr userDrawn="1"/>
        </p:nvSpPr>
        <p:spPr>
          <a:xfrm>
            <a:off x="725876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07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BFA35B-606E-8042-8DCA-EAA28D1B48D3}"/>
              </a:ext>
            </a:extLst>
          </p:cNvPr>
          <p:cNvSpPr/>
          <p:nvPr userDrawn="1"/>
        </p:nvSpPr>
        <p:spPr>
          <a:xfrm>
            <a:off x="956269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08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BE10B8E7-3EB2-244D-9823-06E9FA941C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7751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4" name="Marcador de texto 11">
            <a:extLst>
              <a:ext uri="{FF2B5EF4-FFF2-40B4-BE49-F238E27FC236}">
                <a16:creationId xmlns:a16="http://schemas.microsoft.com/office/drawing/2014/main" id="{695669D0-6ABE-7C45-A64D-143EF09422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9871" y="4162753"/>
            <a:ext cx="2251137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5" name="Marcador de texto 11">
            <a:extLst>
              <a:ext uri="{FF2B5EF4-FFF2-40B4-BE49-F238E27FC236}">
                <a16:creationId xmlns:a16="http://schemas.microsoft.com/office/drawing/2014/main" id="{4668DAEC-F790-DA43-8EA7-26D98E98F5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9873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4" name="Número de diapositiva">
            <a:extLst>
              <a:ext uri="{FF2B5EF4-FFF2-40B4-BE49-F238E27FC236}">
                <a16:creationId xmlns:a16="http://schemas.microsoft.com/office/drawing/2014/main" id="{78A1FF2D-F9D0-B148-BDB7-0B1DC366C994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73667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74CC7E-9D31-2347-91FA-B1435CC59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4992" y="1882670"/>
            <a:ext cx="5669280" cy="1475867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F951-4300-1447-84F8-9D61989EE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4993" y="3487270"/>
            <a:ext cx="5669280" cy="60960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SUBTITLE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9823407-88BC-944E-9064-C4F02320A12B}"/>
              </a:ext>
            </a:extLst>
          </p:cNvPr>
          <p:cNvCxnSpPr>
            <a:cxnSpLocks/>
          </p:cNvCxnSpPr>
          <p:nvPr userDrawn="1"/>
        </p:nvCxnSpPr>
        <p:spPr>
          <a:xfrm>
            <a:off x="3368600" y="3356441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úmero de diapositiva">
            <a:extLst>
              <a:ext uri="{FF2B5EF4-FFF2-40B4-BE49-F238E27FC236}">
                <a16:creationId xmlns:a16="http://schemas.microsoft.com/office/drawing/2014/main" id="{8D1646C2-C513-6F4C-8D94-A35653659404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85009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656" y="2487517"/>
            <a:ext cx="6254044" cy="32915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C05F6274-63FA-1F4D-9B58-DFBBA59477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9240" y="248751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95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us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959" y="2580077"/>
            <a:ext cx="3374659" cy="346353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F811E71F-867F-3A48-BE9D-F37BA6C9DE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392" y="258007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1005" y="2557583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DE649-868D-1042-92DB-23AEAA91F4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487" y="2580078"/>
            <a:ext cx="3223730" cy="3463536"/>
          </a:xfrm>
          <a:prstGeom prst="rect">
            <a:avLst/>
          </a:prstGeom>
        </p:spPr>
        <p:txBody>
          <a:bodyPr anchor="t"/>
          <a:lstStyle>
            <a:lvl1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es-ES" dirty="0"/>
              <a:t>Haga clic para editar el estilo de subtítulo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2B71A9-8ED1-524F-997F-D51278600D78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úmero de diapositiva">
            <a:extLst>
              <a:ext uri="{FF2B5EF4-FFF2-40B4-BE49-F238E27FC236}">
                <a16:creationId xmlns:a16="http://schemas.microsoft.com/office/drawing/2014/main" id="{D2F7480F-290B-8846-9019-72004263BE5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63019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0" y="-40518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43BFEA-6282-4D45-BFB4-B511B5744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0997" y="1670420"/>
            <a:ext cx="2557270" cy="47948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F310F36-EA16-4F46-9757-42662B0192FF}"/>
              </a:ext>
            </a:extLst>
          </p:cNvPr>
          <p:cNvSpPr/>
          <p:nvPr userDrawn="1"/>
        </p:nvSpPr>
        <p:spPr>
          <a:xfrm>
            <a:off x="3048000" y="30217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ARQUITECTURAS DE SOFTWARE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SOLUCIONES COLABORATIVAS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APLICACIONES A MEDIDA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INFRAESTRUCTURA DE SISTEMAS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ALMACENAMIENTO, ANALÍTICA Y BIG DATA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292739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2312880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E70488CC-8B78-7B4D-9E54-5A7475120ECB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421700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111" y="2501793"/>
            <a:ext cx="4857750" cy="42604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3233902"/>
            <a:ext cx="4857750" cy="2643784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7CC68B84-BAA6-A44C-BF62-49C56494532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405089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7960946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155A8221-54CD-A741-9EB4-C3F9469DD89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48655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-1" y="0"/>
            <a:ext cx="12192000" cy="6898518"/>
          </a:xfrm>
          <a:prstGeom prst="rect">
            <a:avLst/>
          </a:prstGeom>
          <a:gradFill>
            <a:gsLst>
              <a:gs pos="0">
                <a:srgbClr val="780A4E">
                  <a:alpha val="85000"/>
                </a:srgbClr>
              </a:gs>
              <a:gs pos="75000">
                <a:srgbClr val="24345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174CC7E-9D31-2347-91FA-B1435CC59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4992" y="1882670"/>
            <a:ext cx="5669280" cy="1475867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F951-4300-1447-84F8-9D61989EE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4993" y="3487270"/>
            <a:ext cx="5669280" cy="609601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1800" b="1">
                <a:solidFill>
                  <a:srgbClr val="FF345F"/>
                </a:solidFill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SUBTITLE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BE6EE4-C6A9-A54F-9437-CE07DDD23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7365" y="4604121"/>
            <a:ext cx="2557270" cy="47948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2CFDF90-F30B-DD4D-B4A0-FD96D9C071BC}"/>
              </a:ext>
            </a:extLst>
          </p:cNvPr>
          <p:cNvCxnSpPr>
            <a:cxnSpLocks/>
          </p:cNvCxnSpPr>
          <p:nvPr userDrawn="1"/>
        </p:nvCxnSpPr>
        <p:spPr>
          <a:xfrm>
            <a:off x="3368600" y="1869017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53A211B-113B-A84C-AB0F-7A6FAF24A8AF}"/>
              </a:ext>
            </a:extLst>
          </p:cNvPr>
          <p:cNvCxnSpPr>
            <a:cxnSpLocks/>
          </p:cNvCxnSpPr>
          <p:nvPr userDrawn="1"/>
        </p:nvCxnSpPr>
        <p:spPr>
          <a:xfrm>
            <a:off x="3368600" y="3356441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45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B1ECC268-267C-074F-A2B1-82C65F13A5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94" y="4042699"/>
            <a:ext cx="7282042" cy="5857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696E6C7-A6FB-2948-A9F6-FF3F1D0A8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1333" y="3043725"/>
            <a:ext cx="7276203" cy="81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r>
              <a:rPr lang="es-ES" dirty="0"/>
              <a:t> / Text</a:t>
            </a:r>
          </a:p>
        </p:txBody>
      </p: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6D86C855-03EE-1841-9815-A9DE4E9FC4ED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474046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2488557"/>
            <a:ext cx="4857750" cy="338912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073F33A2-EAF5-714C-B191-8F20051DCDAD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746700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656" y="2487517"/>
            <a:ext cx="6254044" cy="32915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C05F6274-63FA-1F4D-9B58-DFBBA59477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9240" y="248751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400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us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959" y="2580077"/>
            <a:ext cx="3374659" cy="346353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F811E71F-867F-3A48-BE9D-F37BA6C9DE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392" y="258007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1005" y="2557583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DE649-868D-1042-92DB-23AEAA91F4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487" y="2580078"/>
            <a:ext cx="3223730" cy="3463536"/>
          </a:xfrm>
          <a:prstGeom prst="rect">
            <a:avLst/>
          </a:prstGeom>
        </p:spPr>
        <p:txBody>
          <a:bodyPr anchor="t"/>
          <a:lstStyle>
            <a:lvl1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es-ES" dirty="0"/>
              <a:t>Haga clic para editar el estilo de subtítulo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2B71A9-8ED1-524F-997F-D51278600D78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úmero de diapositiva">
            <a:extLst>
              <a:ext uri="{FF2B5EF4-FFF2-40B4-BE49-F238E27FC236}">
                <a16:creationId xmlns:a16="http://schemas.microsoft.com/office/drawing/2014/main" id="{D2F7480F-290B-8846-9019-72004263BE5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04559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0541" y="4154605"/>
            <a:ext cx="2303930" cy="348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1213430" y="3715030"/>
            <a:ext cx="10978570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">
            <a:extLst>
              <a:ext uri="{FF2B5EF4-FFF2-40B4-BE49-F238E27FC236}">
                <a16:creationId xmlns:a16="http://schemas.microsoft.com/office/drawing/2014/main" id="{DA176751-AD8E-7140-AC5D-84E51F0186DF}"/>
              </a:ext>
            </a:extLst>
          </p:cNvPr>
          <p:cNvGrpSpPr/>
          <p:nvPr userDrawn="1"/>
        </p:nvGrpSpPr>
        <p:grpSpPr>
          <a:xfrm>
            <a:off x="5656578" y="7955038"/>
            <a:ext cx="5426992" cy="2277014"/>
            <a:chOff x="0" y="5033884"/>
            <a:chExt cx="5426991" cy="2277012"/>
          </a:xfrm>
        </p:grpSpPr>
        <p:sp>
          <p:nvSpPr>
            <p:cNvPr id="7" name="Grupo">
              <a:extLst>
                <a:ext uri="{FF2B5EF4-FFF2-40B4-BE49-F238E27FC236}">
                  <a16:creationId xmlns:a16="http://schemas.microsoft.com/office/drawing/2014/main" id="{825165F4-B910-A84C-A0D2-90372884BACE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8" name="Grupo">
              <a:extLst>
                <a:ext uri="{FF2B5EF4-FFF2-40B4-BE49-F238E27FC236}">
                  <a16:creationId xmlns:a16="http://schemas.microsoft.com/office/drawing/2014/main" id="{2F777E2E-D469-6C45-B74B-328B2BD1D5DC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9" name="Círculo">
                <a:extLst>
                  <a:ext uri="{FF2B5EF4-FFF2-40B4-BE49-F238E27FC236}">
                    <a16:creationId xmlns:a16="http://schemas.microsoft.com/office/drawing/2014/main" id="{ED90B16C-B68D-9F4C-88EB-D501C1F69A7E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01">
                <a:extLst>
                  <a:ext uri="{FF2B5EF4-FFF2-40B4-BE49-F238E27FC236}">
                    <a16:creationId xmlns:a16="http://schemas.microsoft.com/office/drawing/2014/main" id="{3E7D0104-578D-0D44-817B-BE6B8B74599E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grpSp>
        <p:nvGrpSpPr>
          <p:cNvPr id="17" name="Grupo">
            <a:extLst>
              <a:ext uri="{FF2B5EF4-FFF2-40B4-BE49-F238E27FC236}">
                <a16:creationId xmlns:a16="http://schemas.microsoft.com/office/drawing/2014/main" id="{22BC28E1-1190-6443-82F0-0D91785B2C6B}"/>
              </a:ext>
            </a:extLst>
          </p:cNvPr>
          <p:cNvGrpSpPr/>
          <p:nvPr userDrawn="1"/>
        </p:nvGrpSpPr>
        <p:grpSpPr>
          <a:xfrm>
            <a:off x="5808978" y="8107438"/>
            <a:ext cx="5426992" cy="2277014"/>
            <a:chOff x="0" y="5033884"/>
            <a:chExt cx="5426991" cy="2277012"/>
          </a:xfrm>
        </p:grpSpPr>
        <p:sp>
          <p:nvSpPr>
            <p:cNvPr id="18" name="Grupo">
              <a:extLst>
                <a:ext uri="{FF2B5EF4-FFF2-40B4-BE49-F238E27FC236}">
                  <a16:creationId xmlns:a16="http://schemas.microsoft.com/office/drawing/2014/main" id="{FDA954D4-2AE5-A24E-AC04-3552015F2E28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19" name="Grupo">
              <a:extLst>
                <a:ext uri="{FF2B5EF4-FFF2-40B4-BE49-F238E27FC236}">
                  <a16:creationId xmlns:a16="http://schemas.microsoft.com/office/drawing/2014/main" id="{21643669-021F-DD48-A939-A11254F7E7B6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20" name="Círculo">
                <a:extLst>
                  <a:ext uri="{FF2B5EF4-FFF2-40B4-BE49-F238E27FC236}">
                    <a16:creationId xmlns:a16="http://schemas.microsoft.com/office/drawing/2014/main" id="{1F902514-0128-1C4E-A193-9AF276B5F28C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01">
                <a:extLst>
                  <a:ext uri="{FF2B5EF4-FFF2-40B4-BE49-F238E27FC236}">
                    <a16:creationId xmlns:a16="http://schemas.microsoft.com/office/drawing/2014/main" id="{A3B746FC-5D5A-8E48-B88E-86E8EF7DE7C6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B32DC842-CECD-8743-93D6-12FAD0A59DFA}"/>
              </a:ext>
            </a:extLst>
          </p:cNvPr>
          <p:cNvSpPr/>
          <p:nvPr userDrawn="1"/>
        </p:nvSpPr>
        <p:spPr>
          <a:xfrm>
            <a:off x="2501154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37B8DC2-2F3A-ED4B-AC1F-63FB2BC86FC5}"/>
              </a:ext>
            </a:extLst>
          </p:cNvPr>
          <p:cNvSpPr/>
          <p:nvPr userDrawn="1"/>
        </p:nvSpPr>
        <p:spPr>
          <a:xfrm>
            <a:off x="495483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DFFA502-7BE8-354C-9C7A-9AC16E7952AB}"/>
              </a:ext>
            </a:extLst>
          </p:cNvPr>
          <p:cNvSpPr/>
          <p:nvPr userDrawn="1"/>
        </p:nvSpPr>
        <p:spPr>
          <a:xfrm>
            <a:off x="725876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BFA35B-606E-8042-8DCA-EAA28D1B48D3}"/>
              </a:ext>
            </a:extLst>
          </p:cNvPr>
          <p:cNvSpPr/>
          <p:nvPr userDrawn="1"/>
        </p:nvSpPr>
        <p:spPr>
          <a:xfrm>
            <a:off x="956269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5CE13CF-5EB0-8B46-A513-965412FB7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7751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B83FE2FB-E1D8-A747-9C4B-DBFE09D4EA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9871" y="4162753"/>
            <a:ext cx="2251137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FB2F2814-CD58-B743-B6C4-007B076BBF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9873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4" name="Número de diapositiva">
            <a:extLst>
              <a:ext uri="{FF2B5EF4-FFF2-40B4-BE49-F238E27FC236}">
                <a16:creationId xmlns:a16="http://schemas.microsoft.com/office/drawing/2014/main" id="{DBD76BCE-069F-664E-8DAB-70D3AD266630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75592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0" y="-40518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43BFEA-6282-4D45-BFB4-B511B5744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0997" y="1670420"/>
            <a:ext cx="2557270" cy="47948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F310F36-EA16-4F46-9757-42662B0192FF}"/>
              </a:ext>
            </a:extLst>
          </p:cNvPr>
          <p:cNvSpPr/>
          <p:nvPr userDrawn="1"/>
        </p:nvSpPr>
        <p:spPr>
          <a:xfrm>
            <a:off x="3048000" y="30217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ARQUITECTURAS DE SOFTWARE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SOLUCIONES COLABORATIVAS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APLICACIONES A MEDIDA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INFRAESTRUCTURA DE SISTEMAS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ALMACENAMIENTO, ANALÍTICA Y BIG DATA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351449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74CC7E-9D31-2347-91FA-B1435CC59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4992" y="1882670"/>
            <a:ext cx="5669280" cy="1475867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F951-4300-1447-84F8-9D61989EE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4993" y="3487270"/>
            <a:ext cx="5669280" cy="60960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SUBTITLE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9823407-88BC-944E-9064-C4F02320A12B}"/>
              </a:ext>
            </a:extLst>
          </p:cNvPr>
          <p:cNvCxnSpPr>
            <a:cxnSpLocks/>
          </p:cNvCxnSpPr>
          <p:nvPr userDrawn="1"/>
        </p:nvCxnSpPr>
        <p:spPr>
          <a:xfrm>
            <a:off x="3368600" y="3356441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úmero de diapositiva">
            <a:extLst>
              <a:ext uri="{FF2B5EF4-FFF2-40B4-BE49-F238E27FC236}">
                <a16:creationId xmlns:a16="http://schemas.microsoft.com/office/drawing/2014/main" id="{8D1646C2-C513-6F4C-8D94-A35653659404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433309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1884255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1884255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AA55AB41-E5D3-D84D-A53B-98E1CEA9845F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5229066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71136" y="2158893"/>
            <a:ext cx="4857750" cy="42604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71136" y="2891002"/>
            <a:ext cx="4857750" cy="2643784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A0D3FC33-E900-B542-B7CB-D14ACC503DBE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656334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5842" y="1641368"/>
            <a:ext cx="7960946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4" name="Número de diapositiva">
            <a:extLst>
              <a:ext uri="{FF2B5EF4-FFF2-40B4-BE49-F238E27FC236}">
                <a16:creationId xmlns:a16="http://schemas.microsoft.com/office/drawing/2014/main" id="{F96AF014-2305-5545-B395-1271AB2C48A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42303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757EFFF-EC89-FA43-BD53-18473B014623}"/>
              </a:ext>
            </a:extLst>
          </p:cNvPr>
          <p:cNvSpPr/>
          <p:nvPr userDrawn="1"/>
        </p:nvSpPr>
        <p:spPr>
          <a:xfrm>
            <a:off x="-1" y="0"/>
            <a:ext cx="12192000" cy="6898518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AB6C0">
                  <a:alpha val="79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174CC7E-9D31-2347-91FA-B1435CC59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4992" y="1882670"/>
            <a:ext cx="5669280" cy="1475867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F951-4300-1447-84F8-9D61989EE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4993" y="3487270"/>
            <a:ext cx="5669280" cy="609601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1800" b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SUBTITLE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BE6EE4-C6A9-A54F-9437-CE07DDD23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7365" y="4604121"/>
            <a:ext cx="2557270" cy="47948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2CFDF90-F30B-DD4D-B4A0-FD96D9C071BC}"/>
              </a:ext>
            </a:extLst>
          </p:cNvPr>
          <p:cNvCxnSpPr>
            <a:cxnSpLocks/>
          </p:cNvCxnSpPr>
          <p:nvPr userDrawn="1"/>
        </p:nvCxnSpPr>
        <p:spPr>
          <a:xfrm>
            <a:off x="3368600" y="1869017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53A211B-113B-A84C-AB0F-7A6FAF24A8AF}"/>
              </a:ext>
            </a:extLst>
          </p:cNvPr>
          <p:cNvCxnSpPr>
            <a:cxnSpLocks/>
          </p:cNvCxnSpPr>
          <p:nvPr userDrawn="1"/>
        </p:nvCxnSpPr>
        <p:spPr>
          <a:xfrm>
            <a:off x="3368600" y="3356441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698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B1ECC268-267C-074F-A2B1-82C65F13A5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94" y="4042699"/>
            <a:ext cx="7282042" cy="5857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696E6C7-A6FB-2948-A9F6-FF3F1D0A8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1333" y="3043725"/>
            <a:ext cx="7276203" cy="81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r>
              <a:rPr lang="es-ES" dirty="0"/>
              <a:t> / Text</a:t>
            </a:r>
          </a:p>
        </p:txBody>
      </p:sp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85420F20-CCF8-B940-9518-2487DD1A6D5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82877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E6798899-0693-7146-A7E0-770697E6E1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2083443"/>
            <a:ext cx="4857750" cy="338912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Número de diapositiva">
            <a:extLst>
              <a:ext uri="{FF2B5EF4-FFF2-40B4-BE49-F238E27FC236}">
                <a16:creationId xmlns:a16="http://schemas.microsoft.com/office/drawing/2014/main" id="{856D86EE-E185-1A4C-B285-5213EEB99759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657294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656" y="2487517"/>
            <a:ext cx="6254044" cy="32915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C05F6274-63FA-1F4D-9B58-DFBBA59477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9240" y="248751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274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us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959" y="2580077"/>
            <a:ext cx="3374659" cy="346353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F811E71F-867F-3A48-BE9D-F37BA6C9DE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392" y="258007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1005" y="2557583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DE649-868D-1042-92DB-23AEAA91F4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487" y="2580078"/>
            <a:ext cx="3223730" cy="3463536"/>
          </a:xfrm>
          <a:prstGeom prst="rect">
            <a:avLst/>
          </a:prstGeom>
        </p:spPr>
        <p:txBody>
          <a:bodyPr anchor="t"/>
          <a:lstStyle>
            <a:lvl1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es-ES" dirty="0"/>
              <a:t>Haga clic para editar el estilo de subtítulo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2B71A9-8ED1-524F-997F-D51278600D78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úmero de diapositiva">
            <a:extLst>
              <a:ext uri="{FF2B5EF4-FFF2-40B4-BE49-F238E27FC236}">
                <a16:creationId xmlns:a16="http://schemas.microsoft.com/office/drawing/2014/main" id="{D2F7480F-290B-8846-9019-72004263BE5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41223938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0541" y="4154605"/>
            <a:ext cx="2303930" cy="348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1213430" y="3715030"/>
            <a:ext cx="10978570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">
            <a:extLst>
              <a:ext uri="{FF2B5EF4-FFF2-40B4-BE49-F238E27FC236}">
                <a16:creationId xmlns:a16="http://schemas.microsoft.com/office/drawing/2014/main" id="{DA176751-AD8E-7140-AC5D-84E51F0186DF}"/>
              </a:ext>
            </a:extLst>
          </p:cNvPr>
          <p:cNvGrpSpPr/>
          <p:nvPr userDrawn="1"/>
        </p:nvGrpSpPr>
        <p:grpSpPr>
          <a:xfrm>
            <a:off x="5656578" y="7955038"/>
            <a:ext cx="5426992" cy="2277014"/>
            <a:chOff x="0" y="5033884"/>
            <a:chExt cx="5426991" cy="2277012"/>
          </a:xfrm>
        </p:grpSpPr>
        <p:sp>
          <p:nvSpPr>
            <p:cNvPr id="7" name="Grupo">
              <a:extLst>
                <a:ext uri="{FF2B5EF4-FFF2-40B4-BE49-F238E27FC236}">
                  <a16:creationId xmlns:a16="http://schemas.microsoft.com/office/drawing/2014/main" id="{825165F4-B910-A84C-A0D2-90372884BACE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8" name="Grupo">
              <a:extLst>
                <a:ext uri="{FF2B5EF4-FFF2-40B4-BE49-F238E27FC236}">
                  <a16:creationId xmlns:a16="http://schemas.microsoft.com/office/drawing/2014/main" id="{2F777E2E-D469-6C45-B74B-328B2BD1D5DC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9" name="Círculo">
                <a:extLst>
                  <a:ext uri="{FF2B5EF4-FFF2-40B4-BE49-F238E27FC236}">
                    <a16:creationId xmlns:a16="http://schemas.microsoft.com/office/drawing/2014/main" id="{ED90B16C-B68D-9F4C-88EB-D501C1F69A7E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01">
                <a:extLst>
                  <a:ext uri="{FF2B5EF4-FFF2-40B4-BE49-F238E27FC236}">
                    <a16:creationId xmlns:a16="http://schemas.microsoft.com/office/drawing/2014/main" id="{3E7D0104-578D-0D44-817B-BE6B8B74599E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grpSp>
        <p:nvGrpSpPr>
          <p:cNvPr id="17" name="Grupo">
            <a:extLst>
              <a:ext uri="{FF2B5EF4-FFF2-40B4-BE49-F238E27FC236}">
                <a16:creationId xmlns:a16="http://schemas.microsoft.com/office/drawing/2014/main" id="{22BC28E1-1190-6443-82F0-0D91785B2C6B}"/>
              </a:ext>
            </a:extLst>
          </p:cNvPr>
          <p:cNvGrpSpPr/>
          <p:nvPr userDrawn="1"/>
        </p:nvGrpSpPr>
        <p:grpSpPr>
          <a:xfrm>
            <a:off x="5808978" y="8107438"/>
            <a:ext cx="5426992" cy="2277014"/>
            <a:chOff x="0" y="5033884"/>
            <a:chExt cx="5426991" cy="2277012"/>
          </a:xfrm>
        </p:grpSpPr>
        <p:sp>
          <p:nvSpPr>
            <p:cNvPr id="18" name="Grupo">
              <a:extLst>
                <a:ext uri="{FF2B5EF4-FFF2-40B4-BE49-F238E27FC236}">
                  <a16:creationId xmlns:a16="http://schemas.microsoft.com/office/drawing/2014/main" id="{FDA954D4-2AE5-A24E-AC04-3552015F2E28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19" name="Grupo">
              <a:extLst>
                <a:ext uri="{FF2B5EF4-FFF2-40B4-BE49-F238E27FC236}">
                  <a16:creationId xmlns:a16="http://schemas.microsoft.com/office/drawing/2014/main" id="{21643669-021F-DD48-A939-A11254F7E7B6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20" name="Círculo">
                <a:extLst>
                  <a:ext uri="{FF2B5EF4-FFF2-40B4-BE49-F238E27FC236}">
                    <a16:creationId xmlns:a16="http://schemas.microsoft.com/office/drawing/2014/main" id="{1F902514-0128-1C4E-A193-9AF276B5F28C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01">
                <a:extLst>
                  <a:ext uri="{FF2B5EF4-FFF2-40B4-BE49-F238E27FC236}">
                    <a16:creationId xmlns:a16="http://schemas.microsoft.com/office/drawing/2014/main" id="{A3B746FC-5D5A-8E48-B88E-86E8EF7DE7C6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B32DC842-CECD-8743-93D6-12FAD0A59DFA}"/>
              </a:ext>
            </a:extLst>
          </p:cNvPr>
          <p:cNvSpPr/>
          <p:nvPr userDrawn="1"/>
        </p:nvSpPr>
        <p:spPr>
          <a:xfrm>
            <a:off x="2501154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37B8DC2-2F3A-ED4B-AC1F-63FB2BC86FC5}"/>
              </a:ext>
            </a:extLst>
          </p:cNvPr>
          <p:cNvSpPr/>
          <p:nvPr userDrawn="1"/>
        </p:nvSpPr>
        <p:spPr>
          <a:xfrm>
            <a:off x="495483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DFFA502-7BE8-354C-9C7A-9AC16E7952AB}"/>
              </a:ext>
            </a:extLst>
          </p:cNvPr>
          <p:cNvSpPr/>
          <p:nvPr userDrawn="1"/>
        </p:nvSpPr>
        <p:spPr>
          <a:xfrm>
            <a:off x="725876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BFA35B-606E-8042-8DCA-EAA28D1B48D3}"/>
              </a:ext>
            </a:extLst>
          </p:cNvPr>
          <p:cNvSpPr/>
          <p:nvPr userDrawn="1"/>
        </p:nvSpPr>
        <p:spPr>
          <a:xfrm>
            <a:off x="956269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5CE13CF-5EB0-8B46-A513-965412FB7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7751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B83FE2FB-E1D8-A747-9C4B-DBFE09D4EA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9871" y="4162753"/>
            <a:ext cx="2251137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FB2F2814-CD58-B743-B6C4-007B076BBF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9873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4" name="Número de diapositiva">
            <a:extLst>
              <a:ext uri="{FF2B5EF4-FFF2-40B4-BE49-F238E27FC236}">
                <a16:creationId xmlns:a16="http://schemas.microsoft.com/office/drawing/2014/main" id="{DBD76BCE-069F-664E-8DAB-70D3AD266630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827971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0" y="-40518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43BFEA-6282-4D45-BFB4-B511B5744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0997" y="1670420"/>
            <a:ext cx="2557270" cy="47948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F310F36-EA16-4F46-9757-42662B0192FF}"/>
              </a:ext>
            </a:extLst>
          </p:cNvPr>
          <p:cNvSpPr/>
          <p:nvPr userDrawn="1"/>
        </p:nvSpPr>
        <p:spPr>
          <a:xfrm>
            <a:off x="3048000" y="30217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ARQUITECTURAS DE SOFTWARE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SOLUCIONES COLABORATIVAS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APLICACIONES A MEDIDA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INFRAESTRUCTURA DE SISTEMAS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ALMACENAMIENTO, ANALÍTICA Y BIG DATA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2511066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74CC7E-9D31-2347-91FA-B1435CC59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4992" y="1882670"/>
            <a:ext cx="5669280" cy="1475867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F951-4300-1447-84F8-9D61989EE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4993" y="3487270"/>
            <a:ext cx="5669280" cy="60960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SUBTITLE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9823407-88BC-944E-9064-C4F02320A12B}"/>
              </a:ext>
            </a:extLst>
          </p:cNvPr>
          <p:cNvCxnSpPr>
            <a:cxnSpLocks/>
          </p:cNvCxnSpPr>
          <p:nvPr userDrawn="1"/>
        </p:nvCxnSpPr>
        <p:spPr>
          <a:xfrm>
            <a:off x="3368600" y="3356441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úmero de diapositiva">
            <a:extLst>
              <a:ext uri="{FF2B5EF4-FFF2-40B4-BE49-F238E27FC236}">
                <a16:creationId xmlns:a16="http://schemas.microsoft.com/office/drawing/2014/main" id="{8D1646C2-C513-6F4C-8D94-A35653659404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502587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2312880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E70488CC-8B78-7B4D-9E54-5A7475120ECB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879444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111" y="2501793"/>
            <a:ext cx="4857750" cy="42604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3233902"/>
            <a:ext cx="4857750" cy="2643784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7CC68B84-BAA6-A44C-BF62-49C56494532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2871001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7960946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155A8221-54CD-A741-9EB4-C3F9469DD89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38157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0" y="0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F951-4300-1447-84F8-9D61989EE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5284" y="2748124"/>
            <a:ext cx="3419629" cy="10049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Digital </a:t>
            </a:r>
            <a:r>
              <a:rPr lang="es-ES" dirty="0" err="1"/>
              <a:t>transformation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43BFEA-6282-4D45-BFB4-B511B5744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7365" y="1134318"/>
            <a:ext cx="2557270" cy="479488"/>
          </a:xfrm>
          <a:prstGeom prst="rect">
            <a:avLst/>
          </a:prstGeom>
        </p:spPr>
      </p:pic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CEB0829E-FD63-4342-A9DA-200DB4257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5284" y="4182845"/>
            <a:ext cx="3419629" cy="967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 err="1"/>
              <a:t>Infraestructure</a:t>
            </a:r>
            <a:endParaRPr lang="es-ES" dirty="0"/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A112D0F0-7E68-2F4A-8630-39D6D52E4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33462" y="2748124"/>
            <a:ext cx="3419629" cy="10049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Apps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B7F37B18-8AFB-B24B-9BD3-98105078E9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33462" y="4182845"/>
            <a:ext cx="3419629" cy="967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Data &amp; AI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2791C6F-40BD-324F-9132-E4FA7C262DC4}"/>
              </a:ext>
            </a:extLst>
          </p:cNvPr>
          <p:cNvCxnSpPr>
            <a:cxnSpLocks/>
          </p:cNvCxnSpPr>
          <p:nvPr userDrawn="1"/>
        </p:nvCxnSpPr>
        <p:spPr>
          <a:xfrm>
            <a:off x="2345284" y="3967971"/>
            <a:ext cx="7607807" cy="0"/>
          </a:xfrm>
          <a:prstGeom prst="line">
            <a:avLst/>
          </a:prstGeom>
          <a:ln w="34925">
            <a:solidFill>
              <a:srgbClr val="FF3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4612716-DD78-AF48-809A-F230259664B8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6575" y="2748125"/>
            <a:ext cx="0" cy="1004974"/>
          </a:xfrm>
          <a:prstGeom prst="line">
            <a:avLst/>
          </a:prstGeom>
          <a:ln w="34925">
            <a:solidFill>
              <a:srgbClr val="FF3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FDD28E1-302F-AA49-A370-3049819A49EA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6575" y="4221325"/>
            <a:ext cx="0" cy="1004974"/>
          </a:xfrm>
          <a:prstGeom prst="line">
            <a:avLst/>
          </a:prstGeom>
          <a:ln w="34925">
            <a:solidFill>
              <a:srgbClr val="FF3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147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B1ECC268-267C-074F-A2B1-82C65F13A5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94" y="4042699"/>
            <a:ext cx="7282042" cy="5857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696E6C7-A6FB-2948-A9F6-FF3F1D0A8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1333" y="3043725"/>
            <a:ext cx="7276203" cy="81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r>
              <a:rPr lang="es-ES" dirty="0"/>
              <a:t> / Text</a:t>
            </a:r>
          </a:p>
        </p:txBody>
      </p: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6D86C855-03EE-1841-9815-A9DE4E9FC4ED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1036564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2488557"/>
            <a:ext cx="4857750" cy="338912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073F33A2-EAF5-714C-B191-8F20051DCDAD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431248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656" y="2487517"/>
            <a:ext cx="6254044" cy="32915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A19093FB-60D4-E841-A0AF-379266BD6A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9240" y="248751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A2FF8422-6200-EA40-A253-69DB50DE2C09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036351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us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959" y="2580077"/>
            <a:ext cx="3374659" cy="346353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F811E71F-867F-3A48-BE9D-F37BA6C9DE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392" y="258007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1005" y="2557583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DE649-868D-1042-92DB-23AEAA91F4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487" y="2580078"/>
            <a:ext cx="3223730" cy="3463536"/>
          </a:xfrm>
          <a:prstGeom prst="rect">
            <a:avLst/>
          </a:prstGeom>
        </p:spPr>
        <p:txBody>
          <a:bodyPr anchor="t"/>
          <a:lstStyle>
            <a:lvl1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es-ES" dirty="0"/>
              <a:t>Haga clic para editar el estilo de subtítulo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2B71A9-8ED1-524F-997F-D51278600D78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úmero de diapositiva">
            <a:extLst>
              <a:ext uri="{FF2B5EF4-FFF2-40B4-BE49-F238E27FC236}">
                <a16:creationId xmlns:a16="http://schemas.microsoft.com/office/drawing/2014/main" id="{5D56C263-F234-D24C-8DD0-095CF620152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541975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0541" y="4154605"/>
            <a:ext cx="2303930" cy="348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1213430" y="3715030"/>
            <a:ext cx="10978570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">
            <a:extLst>
              <a:ext uri="{FF2B5EF4-FFF2-40B4-BE49-F238E27FC236}">
                <a16:creationId xmlns:a16="http://schemas.microsoft.com/office/drawing/2014/main" id="{DA176751-AD8E-7140-AC5D-84E51F0186DF}"/>
              </a:ext>
            </a:extLst>
          </p:cNvPr>
          <p:cNvGrpSpPr/>
          <p:nvPr userDrawn="1"/>
        </p:nvGrpSpPr>
        <p:grpSpPr>
          <a:xfrm>
            <a:off x="5656578" y="7955038"/>
            <a:ext cx="5426992" cy="2277014"/>
            <a:chOff x="0" y="5033884"/>
            <a:chExt cx="5426991" cy="2277012"/>
          </a:xfrm>
        </p:grpSpPr>
        <p:sp>
          <p:nvSpPr>
            <p:cNvPr id="7" name="Grupo">
              <a:extLst>
                <a:ext uri="{FF2B5EF4-FFF2-40B4-BE49-F238E27FC236}">
                  <a16:creationId xmlns:a16="http://schemas.microsoft.com/office/drawing/2014/main" id="{825165F4-B910-A84C-A0D2-90372884BACE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8" name="Grupo">
              <a:extLst>
                <a:ext uri="{FF2B5EF4-FFF2-40B4-BE49-F238E27FC236}">
                  <a16:creationId xmlns:a16="http://schemas.microsoft.com/office/drawing/2014/main" id="{2F777E2E-D469-6C45-B74B-328B2BD1D5DC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9" name="Círculo">
                <a:extLst>
                  <a:ext uri="{FF2B5EF4-FFF2-40B4-BE49-F238E27FC236}">
                    <a16:creationId xmlns:a16="http://schemas.microsoft.com/office/drawing/2014/main" id="{ED90B16C-B68D-9F4C-88EB-D501C1F69A7E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01">
                <a:extLst>
                  <a:ext uri="{FF2B5EF4-FFF2-40B4-BE49-F238E27FC236}">
                    <a16:creationId xmlns:a16="http://schemas.microsoft.com/office/drawing/2014/main" id="{3E7D0104-578D-0D44-817B-BE6B8B74599E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grpSp>
        <p:nvGrpSpPr>
          <p:cNvPr id="17" name="Grupo">
            <a:extLst>
              <a:ext uri="{FF2B5EF4-FFF2-40B4-BE49-F238E27FC236}">
                <a16:creationId xmlns:a16="http://schemas.microsoft.com/office/drawing/2014/main" id="{22BC28E1-1190-6443-82F0-0D91785B2C6B}"/>
              </a:ext>
            </a:extLst>
          </p:cNvPr>
          <p:cNvGrpSpPr/>
          <p:nvPr userDrawn="1"/>
        </p:nvGrpSpPr>
        <p:grpSpPr>
          <a:xfrm>
            <a:off x="5808978" y="8107438"/>
            <a:ext cx="5426992" cy="2277014"/>
            <a:chOff x="0" y="5033884"/>
            <a:chExt cx="5426991" cy="2277012"/>
          </a:xfrm>
        </p:grpSpPr>
        <p:sp>
          <p:nvSpPr>
            <p:cNvPr id="18" name="Grupo">
              <a:extLst>
                <a:ext uri="{FF2B5EF4-FFF2-40B4-BE49-F238E27FC236}">
                  <a16:creationId xmlns:a16="http://schemas.microsoft.com/office/drawing/2014/main" id="{FDA954D4-2AE5-A24E-AC04-3552015F2E28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19" name="Grupo">
              <a:extLst>
                <a:ext uri="{FF2B5EF4-FFF2-40B4-BE49-F238E27FC236}">
                  <a16:creationId xmlns:a16="http://schemas.microsoft.com/office/drawing/2014/main" id="{21643669-021F-DD48-A939-A11254F7E7B6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20" name="Círculo">
                <a:extLst>
                  <a:ext uri="{FF2B5EF4-FFF2-40B4-BE49-F238E27FC236}">
                    <a16:creationId xmlns:a16="http://schemas.microsoft.com/office/drawing/2014/main" id="{1F902514-0128-1C4E-A193-9AF276B5F28C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01">
                <a:extLst>
                  <a:ext uri="{FF2B5EF4-FFF2-40B4-BE49-F238E27FC236}">
                    <a16:creationId xmlns:a16="http://schemas.microsoft.com/office/drawing/2014/main" id="{A3B746FC-5D5A-8E48-B88E-86E8EF7DE7C6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B32DC842-CECD-8743-93D6-12FAD0A59DFA}"/>
              </a:ext>
            </a:extLst>
          </p:cNvPr>
          <p:cNvSpPr/>
          <p:nvPr userDrawn="1"/>
        </p:nvSpPr>
        <p:spPr>
          <a:xfrm>
            <a:off x="2501154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37B8DC2-2F3A-ED4B-AC1F-63FB2BC86FC5}"/>
              </a:ext>
            </a:extLst>
          </p:cNvPr>
          <p:cNvSpPr/>
          <p:nvPr userDrawn="1"/>
        </p:nvSpPr>
        <p:spPr>
          <a:xfrm>
            <a:off x="495483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DFFA502-7BE8-354C-9C7A-9AC16E7952AB}"/>
              </a:ext>
            </a:extLst>
          </p:cNvPr>
          <p:cNvSpPr/>
          <p:nvPr userDrawn="1"/>
        </p:nvSpPr>
        <p:spPr>
          <a:xfrm>
            <a:off x="725876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BFA35B-606E-8042-8DCA-EAA28D1B48D3}"/>
              </a:ext>
            </a:extLst>
          </p:cNvPr>
          <p:cNvSpPr/>
          <p:nvPr userDrawn="1"/>
        </p:nvSpPr>
        <p:spPr>
          <a:xfrm>
            <a:off x="956269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5CE13CF-5EB0-8B46-A513-965412FB7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7751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B83FE2FB-E1D8-A747-9C4B-DBFE09D4EA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9871" y="4162753"/>
            <a:ext cx="2251137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FB2F2814-CD58-B743-B6C4-007B076BBF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9873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4" name="Número de diapositiva">
            <a:extLst>
              <a:ext uri="{FF2B5EF4-FFF2-40B4-BE49-F238E27FC236}">
                <a16:creationId xmlns:a16="http://schemas.microsoft.com/office/drawing/2014/main" id="{DBD76BCE-069F-664E-8DAB-70D3AD266630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3378098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0" y="-40518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43BFEA-6282-4D45-BFB4-B511B5744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0997" y="1670420"/>
            <a:ext cx="2557270" cy="47948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F310F36-EA16-4F46-9757-42662B0192FF}"/>
              </a:ext>
            </a:extLst>
          </p:cNvPr>
          <p:cNvSpPr/>
          <p:nvPr userDrawn="1"/>
        </p:nvSpPr>
        <p:spPr>
          <a:xfrm>
            <a:off x="3048000" y="30217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ARQUITECTURAS DE SOFTWARE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SOLUCIONES COLABORATIVAS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APLICACIONES A MEDIDA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INFRAESTRUCTURA DE SISTEMAS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ALMACENAMIENTO, ANALÍTICA Y BIG DATA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1561398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74CC7E-9D31-2347-91FA-B1435CC59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4992" y="1882670"/>
            <a:ext cx="5669280" cy="1475867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F951-4300-1447-84F8-9D61989EE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4993" y="3487270"/>
            <a:ext cx="5669280" cy="60960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SUBTITLE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9823407-88BC-944E-9064-C4F02320A12B}"/>
              </a:ext>
            </a:extLst>
          </p:cNvPr>
          <p:cNvCxnSpPr>
            <a:cxnSpLocks/>
          </p:cNvCxnSpPr>
          <p:nvPr userDrawn="1"/>
        </p:nvCxnSpPr>
        <p:spPr>
          <a:xfrm>
            <a:off x="3368600" y="3356441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úmero de diapositiva">
            <a:extLst>
              <a:ext uri="{FF2B5EF4-FFF2-40B4-BE49-F238E27FC236}">
                <a16:creationId xmlns:a16="http://schemas.microsoft.com/office/drawing/2014/main" id="{8D1646C2-C513-6F4C-8D94-A35653659404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2569135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2312880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E70488CC-8B78-7B4D-9E54-5A7475120ECB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6709273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111" y="2501793"/>
            <a:ext cx="4857750" cy="42604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3233902"/>
            <a:ext cx="4857750" cy="2643784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7CC68B84-BAA6-A44C-BF62-49C56494532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167912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7960946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155A8221-54CD-A741-9EB4-C3F9469DD89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97861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0" y="0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E3218EB-856A-684D-B3DC-523F8D84FD99}"/>
              </a:ext>
            </a:extLst>
          </p:cNvPr>
          <p:cNvSpPr/>
          <p:nvPr userDrawn="1"/>
        </p:nvSpPr>
        <p:spPr>
          <a:xfrm>
            <a:off x="825500" y="2907437"/>
            <a:ext cx="6096000" cy="2800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ARQUITECTURAS DE SOFTWARE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SOLUCIONES COLABORATIVAS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APLICACIONES A MEDIDA 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INFRAESTRUCTURA DE SISTEMAS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ALMACENAMIENTO, ANALÍTICA Y BIG DATA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GESTIÓN DE PROYECTOS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048280-3EAB-1A4E-92A3-20861779307D}"/>
              </a:ext>
            </a:extLst>
          </p:cNvPr>
          <p:cNvSpPr/>
          <p:nvPr userDrawn="1"/>
        </p:nvSpPr>
        <p:spPr>
          <a:xfrm>
            <a:off x="825500" y="1355229"/>
            <a:ext cx="6096000" cy="7675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s-ES" sz="3200" b="1" dirty="0">
                <a:solidFill>
                  <a:srgbClr val="0AB6C0"/>
                </a:solidFill>
                <a:latin typeface="Courier" pitchFamily="2" charset="0"/>
              </a:rPr>
              <a:t>Qué hacemos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28FA285-06D6-3140-9A9B-1E58DA917C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5000" y="6069785"/>
            <a:ext cx="2176270" cy="4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122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B1ECC268-267C-074F-A2B1-82C65F13A5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94" y="4042699"/>
            <a:ext cx="7282042" cy="5857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696E6C7-A6FB-2948-A9F6-FF3F1D0A8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1333" y="3043725"/>
            <a:ext cx="7276203" cy="81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r>
              <a:rPr lang="es-ES" dirty="0"/>
              <a:t> / Text</a:t>
            </a:r>
          </a:p>
        </p:txBody>
      </p: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6D86C855-03EE-1841-9815-A9DE4E9FC4ED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9065755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2488557"/>
            <a:ext cx="4857750" cy="338912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073F33A2-EAF5-714C-B191-8F20051DCDAD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5436879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1884255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1884255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AA55AB41-E5D3-D84D-A53B-98E1CEA9845F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3945637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71136" y="2158893"/>
            <a:ext cx="4857750" cy="42604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71136" y="2891002"/>
            <a:ext cx="4857750" cy="2643784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A0D3FC33-E900-B542-B7CB-D14ACC503DBE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6513177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5842" y="1641368"/>
            <a:ext cx="7960946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4" name="Número de diapositiva">
            <a:extLst>
              <a:ext uri="{FF2B5EF4-FFF2-40B4-BE49-F238E27FC236}">
                <a16:creationId xmlns:a16="http://schemas.microsoft.com/office/drawing/2014/main" id="{F96AF014-2305-5545-B395-1271AB2C48A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4821201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B1ECC268-267C-074F-A2B1-82C65F13A5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94" y="4042699"/>
            <a:ext cx="7282042" cy="5857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696E6C7-A6FB-2948-A9F6-FF3F1D0A8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1333" y="3043725"/>
            <a:ext cx="7276203" cy="81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r>
              <a:rPr lang="es-ES" dirty="0"/>
              <a:t> / Text</a:t>
            </a:r>
          </a:p>
        </p:txBody>
      </p:sp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85420F20-CCF8-B940-9518-2487DD1A6D5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4260401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E6798899-0693-7146-A7E0-770697E6E1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2083443"/>
            <a:ext cx="4857750" cy="338912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Número de diapositiva">
            <a:extLst>
              <a:ext uri="{FF2B5EF4-FFF2-40B4-BE49-F238E27FC236}">
                <a16:creationId xmlns:a16="http://schemas.microsoft.com/office/drawing/2014/main" id="{856D86EE-E185-1A4C-B285-5213EEB99759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8591974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/>
              <a:t>Agenda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1213430" y="3715030"/>
            <a:ext cx="10978570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">
            <a:extLst>
              <a:ext uri="{FF2B5EF4-FFF2-40B4-BE49-F238E27FC236}">
                <a16:creationId xmlns:a16="http://schemas.microsoft.com/office/drawing/2014/main" id="{DA176751-AD8E-7140-AC5D-84E51F0186DF}"/>
              </a:ext>
            </a:extLst>
          </p:cNvPr>
          <p:cNvGrpSpPr/>
          <p:nvPr userDrawn="1"/>
        </p:nvGrpSpPr>
        <p:grpSpPr>
          <a:xfrm>
            <a:off x="5656578" y="7955038"/>
            <a:ext cx="5426992" cy="2277014"/>
            <a:chOff x="0" y="5033884"/>
            <a:chExt cx="5426991" cy="2277012"/>
          </a:xfrm>
        </p:grpSpPr>
        <p:sp>
          <p:nvSpPr>
            <p:cNvPr id="7" name="Grupo">
              <a:extLst>
                <a:ext uri="{FF2B5EF4-FFF2-40B4-BE49-F238E27FC236}">
                  <a16:creationId xmlns:a16="http://schemas.microsoft.com/office/drawing/2014/main" id="{825165F4-B910-A84C-A0D2-90372884BACE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8" name="Grupo">
              <a:extLst>
                <a:ext uri="{FF2B5EF4-FFF2-40B4-BE49-F238E27FC236}">
                  <a16:creationId xmlns:a16="http://schemas.microsoft.com/office/drawing/2014/main" id="{2F777E2E-D469-6C45-B74B-328B2BD1D5DC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9" name="Círculo">
                <a:extLst>
                  <a:ext uri="{FF2B5EF4-FFF2-40B4-BE49-F238E27FC236}">
                    <a16:creationId xmlns:a16="http://schemas.microsoft.com/office/drawing/2014/main" id="{ED90B16C-B68D-9F4C-88EB-D501C1F69A7E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01">
                <a:extLst>
                  <a:ext uri="{FF2B5EF4-FFF2-40B4-BE49-F238E27FC236}">
                    <a16:creationId xmlns:a16="http://schemas.microsoft.com/office/drawing/2014/main" id="{3E7D0104-578D-0D44-817B-BE6B8B74599E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grpSp>
        <p:nvGrpSpPr>
          <p:cNvPr id="17" name="Grupo">
            <a:extLst>
              <a:ext uri="{FF2B5EF4-FFF2-40B4-BE49-F238E27FC236}">
                <a16:creationId xmlns:a16="http://schemas.microsoft.com/office/drawing/2014/main" id="{22BC28E1-1190-6443-82F0-0D91785B2C6B}"/>
              </a:ext>
            </a:extLst>
          </p:cNvPr>
          <p:cNvGrpSpPr/>
          <p:nvPr userDrawn="1"/>
        </p:nvGrpSpPr>
        <p:grpSpPr>
          <a:xfrm>
            <a:off x="5808978" y="8107438"/>
            <a:ext cx="5426992" cy="2277014"/>
            <a:chOff x="0" y="5033884"/>
            <a:chExt cx="5426991" cy="2277012"/>
          </a:xfrm>
        </p:grpSpPr>
        <p:sp>
          <p:nvSpPr>
            <p:cNvPr id="18" name="Grupo">
              <a:extLst>
                <a:ext uri="{FF2B5EF4-FFF2-40B4-BE49-F238E27FC236}">
                  <a16:creationId xmlns:a16="http://schemas.microsoft.com/office/drawing/2014/main" id="{FDA954D4-2AE5-A24E-AC04-3552015F2E28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19" name="Grupo">
              <a:extLst>
                <a:ext uri="{FF2B5EF4-FFF2-40B4-BE49-F238E27FC236}">
                  <a16:creationId xmlns:a16="http://schemas.microsoft.com/office/drawing/2014/main" id="{21643669-021F-DD48-A939-A11254F7E7B6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20" name="Círculo">
                <a:extLst>
                  <a:ext uri="{FF2B5EF4-FFF2-40B4-BE49-F238E27FC236}">
                    <a16:creationId xmlns:a16="http://schemas.microsoft.com/office/drawing/2014/main" id="{1F902514-0128-1C4E-A193-9AF276B5F28C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01">
                <a:extLst>
                  <a:ext uri="{FF2B5EF4-FFF2-40B4-BE49-F238E27FC236}">
                    <a16:creationId xmlns:a16="http://schemas.microsoft.com/office/drawing/2014/main" id="{A3B746FC-5D5A-8E48-B88E-86E8EF7DE7C6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B32DC842-CECD-8743-93D6-12FAD0A59DFA}"/>
              </a:ext>
            </a:extLst>
          </p:cNvPr>
          <p:cNvSpPr/>
          <p:nvPr userDrawn="1"/>
        </p:nvSpPr>
        <p:spPr>
          <a:xfrm>
            <a:off x="2501154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37B8DC2-2F3A-ED4B-AC1F-63FB2BC86FC5}"/>
              </a:ext>
            </a:extLst>
          </p:cNvPr>
          <p:cNvSpPr/>
          <p:nvPr userDrawn="1"/>
        </p:nvSpPr>
        <p:spPr>
          <a:xfrm>
            <a:off x="495483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DFFA502-7BE8-354C-9C7A-9AC16E7952AB}"/>
              </a:ext>
            </a:extLst>
          </p:cNvPr>
          <p:cNvSpPr/>
          <p:nvPr userDrawn="1"/>
        </p:nvSpPr>
        <p:spPr>
          <a:xfrm>
            <a:off x="725876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BFA35B-606E-8042-8DCA-EAA28D1B48D3}"/>
              </a:ext>
            </a:extLst>
          </p:cNvPr>
          <p:cNvSpPr/>
          <p:nvPr userDrawn="1"/>
        </p:nvSpPr>
        <p:spPr>
          <a:xfrm>
            <a:off x="956269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2CB6202-31C1-DC48-96C2-F31ACB9FC0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0541" y="4154605"/>
            <a:ext cx="2303930" cy="348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DFA0FA59-FA49-1B4E-9C99-6C309A4EC2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7751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2B22C4CD-0FD3-4D44-B85B-F51EDA549B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9871" y="4162753"/>
            <a:ext cx="2251137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737E676C-F344-A24C-BCF2-D5C261985A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9873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765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/>
              <a:t>Agenda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-22411" y="3715030"/>
            <a:ext cx="1000909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">
            <a:extLst>
              <a:ext uri="{FF2B5EF4-FFF2-40B4-BE49-F238E27FC236}">
                <a16:creationId xmlns:a16="http://schemas.microsoft.com/office/drawing/2014/main" id="{DA176751-AD8E-7140-AC5D-84E51F0186DF}"/>
              </a:ext>
            </a:extLst>
          </p:cNvPr>
          <p:cNvGrpSpPr/>
          <p:nvPr userDrawn="1"/>
        </p:nvGrpSpPr>
        <p:grpSpPr>
          <a:xfrm>
            <a:off x="5656578" y="7955038"/>
            <a:ext cx="5426992" cy="2277014"/>
            <a:chOff x="0" y="5033884"/>
            <a:chExt cx="5426991" cy="2277012"/>
          </a:xfrm>
        </p:grpSpPr>
        <p:sp>
          <p:nvSpPr>
            <p:cNvPr id="7" name="Grupo">
              <a:extLst>
                <a:ext uri="{FF2B5EF4-FFF2-40B4-BE49-F238E27FC236}">
                  <a16:creationId xmlns:a16="http://schemas.microsoft.com/office/drawing/2014/main" id="{825165F4-B910-A84C-A0D2-90372884BACE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8" name="Grupo">
              <a:extLst>
                <a:ext uri="{FF2B5EF4-FFF2-40B4-BE49-F238E27FC236}">
                  <a16:creationId xmlns:a16="http://schemas.microsoft.com/office/drawing/2014/main" id="{2F777E2E-D469-6C45-B74B-328B2BD1D5DC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9" name="Círculo">
                <a:extLst>
                  <a:ext uri="{FF2B5EF4-FFF2-40B4-BE49-F238E27FC236}">
                    <a16:creationId xmlns:a16="http://schemas.microsoft.com/office/drawing/2014/main" id="{ED90B16C-B68D-9F4C-88EB-D501C1F69A7E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01">
                <a:extLst>
                  <a:ext uri="{FF2B5EF4-FFF2-40B4-BE49-F238E27FC236}">
                    <a16:creationId xmlns:a16="http://schemas.microsoft.com/office/drawing/2014/main" id="{3E7D0104-578D-0D44-817B-BE6B8B74599E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grpSp>
        <p:nvGrpSpPr>
          <p:cNvPr id="17" name="Grupo">
            <a:extLst>
              <a:ext uri="{FF2B5EF4-FFF2-40B4-BE49-F238E27FC236}">
                <a16:creationId xmlns:a16="http://schemas.microsoft.com/office/drawing/2014/main" id="{22BC28E1-1190-6443-82F0-0D91785B2C6B}"/>
              </a:ext>
            </a:extLst>
          </p:cNvPr>
          <p:cNvGrpSpPr/>
          <p:nvPr userDrawn="1"/>
        </p:nvGrpSpPr>
        <p:grpSpPr>
          <a:xfrm>
            <a:off x="5808978" y="8107438"/>
            <a:ext cx="5426992" cy="2277014"/>
            <a:chOff x="0" y="5033884"/>
            <a:chExt cx="5426991" cy="2277012"/>
          </a:xfrm>
        </p:grpSpPr>
        <p:sp>
          <p:nvSpPr>
            <p:cNvPr id="18" name="Grupo">
              <a:extLst>
                <a:ext uri="{FF2B5EF4-FFF2-40B4-BE49-F238E27FC236}">
                  <a16:creationId xmlns:a16="http://schemas.microsoft.com/office/drawing/2014/main" id="{FDA954D4-2AE5-A24E-AC04-3552015F2E28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19" name="Grupo">
              <a:extLst>
                <a:ext uri="{FF2B5EF4-FFF2-40B4-BE49-F238E27FC236}">
                  <a16:creationId xmlns:a16="http://schemas.microsoft.com/office/drawing/2014/main" id="{21643669-021F-DD48-A939-A11254F7E7B6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20" name="Círculo">
                <a:extLst>
                  <a:ext uri="{FF2B5EF4-FFF2-40B4-BE49-F238E27FC236}">
                    <a16:creationId xmlns:a16="http://schemas.microsoft.com/office/drawing/2014/main" id="{1F902514-0128-1C4E-A193-9AF276B5F28C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01">
                <a:extLst>
                  <a:ext uri="{FF2B5EF4-FFF2-40B4-BE49-F238E27FC236}">
                    <a16:creationId xmlns:a16="http://schemas.microsoft.com/office/drawing/2014/main" id="{A3B746FC-5D5A-8E48-B88E-86E8EF7DE7C6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B32DC842-CECD-8743-93D6-12FAD0A59DFA}"/>
              </a:ext>
            </a:extLst>
          </p:cNvPr>
          <p:cNvSpPr/>
          <p:nvPr userDrawn="1"/>
        </p:nvSpPr>
        <p:spPr>
          <a:xfrm>
            <a:off x="2501154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37B8DC2-2F3A-ED4B-AC1F-63FB2BC86FC5}"/>
              </a:ext>
            </a:extLst>
          </p:cNvPr>
          <p:cNvSpPr/>
          <p:nvPr userDrawn="1"/>
        </p:nvSpPr>
        <p:spPr>
          <a:xfrm>
            <a:off x="495483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06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DFFA502-7BE8-354C-9C7A-9AC16E7952AB}"/>
              </a:ext>
            </a:extLst>
          </p:cNvPr>
          <p:cNvSpPr/>
          <p:nvPr userDrawn="1"/>
        </p:nvSpPr>
        <p:spPr>
          <a:xfrm>
            <a:off x="725876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07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BFA35B-606E-8042-8DCA-EAA28D1B48D3}"/>
              </a:ext>
            </a:extLst>
          </p:cNvPr>
          <p:cNvSpPr/>
          <p:nvPr userDrawn="1"/>
        </p:nvSpPr>
        <p:spPr>
          <a:xfrm>
            <a:off x="956269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08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37EAA19B-EE02-B84A-AE7A-6CB9012ACE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0541" y="4154605"/>
            <a:ext cx="2303930" cy="348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FE6F52D2-BD9A-8C4E-9F86-C5BCAFB9F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7751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01E7BD4C-B0D7-EB4D-8D9A-6F44E7150B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9871" y="4162753"/>
            <a:ext cx="2251137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5AFFD554-2912-AE40-957B-EFB7515EDF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9873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772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344150" y="347244"/>
            <a:ext cx="145206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2312880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-1" y="0"/>
            <a:ext cx="12192000" cy="6898518"/>
          </a:xfrm>
          <a:prstGeom prst="rect">
            <a:avLst/>
          </a:prstGeom>
          <a:gradFill>
            <a:gsLst>
              <a:gs pos="0">
                <a:srgbClr val="780A4E">
                  <a:alpha val="85000"/>
                </a:srgbClr>
              </a:gs>
              <a:gs pos="75000">
                <a:srgbClr val="24345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B80750-1321-FF4E-BFE4-7236CC892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5000" y="6069785"/>
            <a:ext cx="2176270" cy="4080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4BAA1E-821C-BC48-A1EE-F6EFA68A6F6E}"/>
              </a:ext>
            </a:extLst>
          </p:cNvPr>
          <p:cNvSpPr/>
          <p:nvPr userDrawn="1"/>
        </p:nvSpPr>
        <p:spPr>
          <a:xfrm>
            <a:off x="825500" y="2907437"/>
            <a:ext cx="6096000" cy="2800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rgbClr val="FF34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ARQUITECTURAS DE SOFTWARE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rgbClr val="FF34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SOLUCIONES COLABORATIVAS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rgbClr val="FF34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APLICACIONES A MEDIDA 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rgbClr val="FF34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INFRAESTRUCTURA DE SISTEMAS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rgbClr val="FF34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ALMACENAMIENTO, ANALÍTICA Y BIG DATA</a:t>
            </a:r>
          </a:p>
          <a:p>
            <a:pPr lvl="0" algn="l">
              <a:lnSpc>
                <a:spcPct val="150000"/>
              </a:lnSpc>
            </a:pPr>
            <a:r>
              <a:rPr lang="es-ES" sz="2000" b="0" dirty="0">
                <a:solidFill>
                  <a:srgbClr val="FF345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GESTIÓN DE PROYECTOS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80DE9E-893E-9640-8C3A-8A277F40B6EC}"/>
              </a:ext>
            </a:extLst>
          </p:cNvPr>
          <p:cNvSpPr/>
          <p:nvPr userDrawn="1"/>
        </p:nvSpPr>
        <p:spPr>
          <a:xfrm>
            <a:off x="825500" y="1355229"/>
            <a:ext cx="6096000" cy="7675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s-ES" sz="3200" b="1" dirty="0">
                <a:solidFill>
                  <a:srgbClr val="FF345F"/>
                </a:solidFill>
                <a:latin typeface="Courier" pitchFamily="2" charset="0"/>
              </a:rPr>
              <a:t>Qué hacemos</a:t>
            </a:r>
          </a:p>
        </p:txBody>
      </p:sp>
    </p:spTree>
    <p:extLst>
      <p:ext uri="{BB962C8B-B14F-4D97-AF65-F5344CB8AC3E}">
        <p14:creationId xmlns:p14="http://schemas.microsoft.com/office/powerpoint/2010/main" val="24211635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111" y="2501793"/>
            <a:ext cx="4857750" cy="42604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415588" y="347244"/>
            <a:ext cx="1380629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3233902"/>
            <a:ext cx="4857750" cy="2643784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1379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7960946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344150" y="347244"/>
            <a:ext cx="145206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090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344150" y="347244"/>
            <a:ext cx="145206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B1ECC268-267C-074F-A2B1-82C65F13A5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94" y="4042699"/>
            <a:ext cx="7282042" cy="5857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696E6C7-A6FB-2948-A9F6-FF3F1D0A8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1333" y="3043725"/>
            <a:ext cx="7276203" cy="81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r>
              <a:rPr lang="es-ES" dirty="0"/>
              <a:t> / Text</a:t>
            </a:r>
          </a:p>
        </p:txBody>
      </p:sp>
    </p:spTree>
    <p:extLst>
      <p:ext uri="{BB962C8B-B14F-4D97-AF65-F5344CB8AC3E}">
        <p14:creationId xmlns:p14="http://schemas.microsoft.com/office/powerpoint/2010/main" val="16216594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415588" y="347244"/>
            <a:ext cx="1380629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2488557"/>
            <a:ext cx="4857750" cy="338912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585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1884255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344150" y="347244"/>
            <a:ext cx="145206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1884255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4782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71136" y="2158893"/>
            <a:ext cx="4857750" cy="42604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415588" y="347244"/>
            <a:ext cx="1380629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71136" y="2891002"/>
            <a:ext cx="4857750" cy="2643784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67794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5842" y="1641368"/>
            <a:ext cx="7960946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344150" y="347244"/>
            <a:ext cx="145206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99335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344150" y="347244"/>
            <a:ext cx="145206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1ECC268-267C-074F-A2B1-82C65F13A5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94" y="4042699"/>
            <a:ext cx="7282042" cy="5857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696E6C7-A6FB-2948-A9F6-FF3F1D0A8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1333" y="3043725"/>
            <a:ext cx="7276203" cy="81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r>
              <a:rPr lang="es-ES" dirty="0"/>
              <a:t> / Text</a:t>
            </a:r>
          </a:p>
        </p:txBody>
      </p:sp>
    </p:spTree>
    <p:extLst>
      <p:ext uri="{BB962C8B-B14F-4D97-AF65-F5344CB8AC3E}">
        <p14:creationId xmlns:p14="http://schemas.microsoft.com/office/powerpoint/2010/main" val="5351237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415588" y="347244"/>
            <a:ext cx="1380629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E6798899-0693-7146-A7E0-770697E6E1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2083443"/>
            <a:ext cx="4857750" cy="338912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6571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656" y="2487517"/>
            <a:ext cx="6254044" cy="32915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A19093FB-60D4-E841-A0AF-379266BD6A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9240" y="248751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A2FF8422-6200-EA40-A253-69DB50DE2C09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97089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-1" y="0"/>
            <a:ext cx="12192000" cy="6898518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AB6C0">
                  <a:alpha val="79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A33BFF-3A71-764A-B8DC-3FDFD242D9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1601" y="1352919"/>
            <a:ext cx="3348796" cy="62789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0665539-6934-6249-BDF2-3F3E81C29C38}"/>
              </a:ext>
            </a:extLst>
          </p:cNvPr>
          <p:cNvSpPr/>
          <p:nvPr userDrawn="1"/>
        </p:nvSpPr>
        <p:spPr>
          <a:xfrm>
            <a:off x="3048000" y="30217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ARQUITECTURAS DE SOFTWARE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SOLUCIONES COLABORATIVAS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APLICACIONES A MEDIDA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INFRAESTRUCTURA DE SISTEMAS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ALMACENAMIENTO, ANALÍTICA Y BIG DATA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33832660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0541" y="4154605"/>
            <a:ext cx="2303930" cy="348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1213430" y="3715030"/>
            <a:ext cx="10978570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">
            <a:extLst>
              <a:ext uri="{FF2B5EF4-FFF2-40B4-BE49-F238E27FC236}">
                <a16:creationId xmlns:a16="http://schemas.microsoft.com/office/drawing/2014/main" id="{DA176751-AD8E-7140-AC5D-84E51F0186DF}"/>
              </a:ext>
            </a:extLst>
          </p:cNvPr>
          <p:cNvGrpSpPr/>
          <p:nvPr userDrawn="1"/>
        </p:nvGrpSpPr>
        <p:grpSpPr>
          <a:xfrm>
            <a:off x="5656578" y="7955038"/>
            <a:ext cx="5426992" cy="2277014"/>
            <a:chOff x="0" y="5033884"/>
            <a:chExt cx="5426991" cy="2277012"/>
          </a:xfrm>
        </p:grpSpPr>
        <p:sp>
          <p:nvSpPr>
            <p:cNvPr id="7" name="Grupo">
              <a:extLst>
                <a:ext uri="{FF2B5EF4-FFF2-40B4-BE49-F238E27FC236}">
                  <a16:creationId xmlns:a16="http://schemas.microsoft.com/office/drawing/2014/main" id="{825165F4-B910-A84C-A0D2-90372884BACE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8" name="Grupo">
              <a:extLst>
                <a:ext uri="{FF2B5EF4-FFF2-40B4-BE49-F238E27FC236}">
                  <a16:creationId xmlns:a16="http://schemas.microsoft.com/office/drawing/2014/main" id="{2F777E2E-D469-6C45-B74B-328B2BD1D5DC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9" name="Círculo">
                <a:extLst>
                  <a:ext uri="{FF2B5EF4-FFF2-40B4-BE49-F238E27FC236}">
                    <a16:creationId xmlns:a16="http://schemas.microsoft.com/office/drawing/2014/main" id="{ED90B16C-B68D-9F4C-88EB-D501C1F69A7E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01">
                <a:extLst>
                  <a:ext uri="{FF2B5EF4-FFF2-40B4-BE49-F238E27FC236}">
                    <a16:creationId xmlns:a16="http://schemas.microsoft.com/office/drawing/2014/main" id="{3E7D0104-578D-0D44-817B-BE6B8B74599E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grpSp>
        <p:nvGrpSpPr>
          <p:cNvPr id="17" name="Grupo">
            <a:extLst>
              <a:ext uri="{FF2B5EF4-FFF2-40B4-BE49-F238E27FC236}">
                <a16:creationId xmlns:a16="http://schemas.microsoft.com/office/drawing/2014/main" id="{22BC28E1-1190-6443-82F0-0D91785B2C6B}"/>
              </a:ext>
            </a:extLst>
          </p:cNvPr>
          <p:cNvGrpSpPr/>
          <p:nvPr userDrawn="1"/>
        </p:nvGrpSpPr>
        <p:grpSpPr>
          <a:xfrm>
            <a:off x="5808978" y="8107438"/>
            <a:ext cx="5426992" cy="2277014"/>
            <a:chOff x="0" y="5033884"/>
            <a:chExt cx="5426991" cy="2277012"/>
          </a:xfrm>
        </p:grpSpPr>
        <p:sp>
          <p:nvSpPr>
            <p:cNvPr id="18" name="Grupo">
              <a:extLst>
                <a:ext uri="{FF2B5EF4-FFF2-40B4-BE49-F238E27FC236}">
                  <a16:creationId xmlns:a16="http://schemas.microsoft.com/office/drawing/2014/main" id="{FDA954D4-2AE5-A24E-AC04-3552015F2E28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19" name="Grupo">
              <a:extLst>
                <a:ext uri="{FF2B5EF4-FFF2-40B4-BE49-F238E27FC236}">
                  <a16:creationId xmlns:a16="http://schemas.microsoft.com/office/drawing/2014/main" id="{21643669-021F-DD48-A939-A11254F7E7B6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20" name="Círculo">
                <a:extLst>
                  <a:ext uri="{FF2B5EF4-FFF2-40B4-BE49-F238E27FC236}">
                    <a16:creationId xmlns:a16="http://schemas.microsoft.com/office/drawing/2014/main" id="{1F902514-0128-1C4E-A193-9AF276B5F28C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01">
                <a:extLst>
                  <a:ext uri="{FF2B5EF4-FFF2-40B4-BE49-F238E27FC236}">
                    <a16:creationId xmlns:a16="http://schemas.microsoft.com/office/drawing/2014/main" id="{A3B746FC-5D5A-8E48-B88E-86E8EF7DE7C6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B32DC842-CECD-8743-93D6-12FAD0A59DFA}"/>
              </a:ext>
            </a:extLst>
          </p:cNvPr>
          <p:cNvSpPr/>
          <p:nvPr userDrawn="1"/>
        </p:nvSpPr>
        <p:spPr>
          <a:xfrm>
            <a:off x="2501154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37B8DC2-2F3A-ED4B-AC1F-63FB2BC86FC5}"/>
              </a:ext>
            </a:extLst>
          </p:cNvPr>
          <p:cNvSpPr/>
          <p:nvPr userDrawn="1"/>
        </p:nvSpPr>
        <p:spPr>
          <a:xfrm>
            <a:off x="495483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DFFA502-7BE8-354C-9C7A-9AC16E7952AB}"/>
              </a:ext>
            </a:extLst>
          </p:cNvPr>
          <p:cNvSpPr/>
          <p:nvPr userDrawn="1"/>
        </p:nvSpPr>
        <p:spPr>
          <a:xfrm>
            <a:off x="725876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BFA35B-606E-8042-8DCA-EAA28D1B48D3}"/>
              </a:ext>
            </a:extLst>
          </p:cNvPr>
          <p:cNvSpPr/>
          <p:nvPr userDrawn="1"/>
        </p:nvSpPr>
        <p:spPr>
          <a:xfrm>
            <a:off x="956269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5CE13CF-5EB0-8B46-A513-965412FB7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7751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B83FE2FB-E1D8-A747-9C4B-DBFE09D4EA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9871" y="4162753"/>
            <a:ext cx="2251137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FB2F2814-CD58-B743-B6C4-007B076BBF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9873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4" name="Número de diapositiva">
            <a:extLst>
              <a:ext uri="{FF2B5EF4-FFF2-40B4-BE49-F238E27FC236}">
                <a16:creationId xmlns:a16="http://schemas.microsoft.com/office/drawing/2014/main" id="{DBD76BCE-069F-664E-8DAB-70D3AD266630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6260402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2312880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E70488CC-8B78-7B4D-9E54-5A7475120ECB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4462764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344150" y="347244"/>
            <a:ext cx="145206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9942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656" y="2487517"/>
            <a:ext cx="6254044" cy="32915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A19093FB-60D4-E841-A0AF-379266BD6A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9240" y="248751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A2FF8422-6200-EA40-A253-69DB50DE2C09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5262523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us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959" y="2580077"/>
            <a:ext cx="3374659" cy="346353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F811E71F-867F-3A48-BE9D-F37BA6C9DE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392" y="258007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1005" y="2557583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DE649-868D-1042-92DB-23AEAA91F4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487" y="2580078"/>
            <a:ext cx="3223730" cy="3463536"/>
          </a:xfrm>
          <a:prstGeom prst="rect">
            <a:avLst/>
          </a:prstGeom>
        </p:spPr>
        <p:txBody>
          <a:bodyPr anchor="t"/>
          <a:lstStyle>
            <a:lvl1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700" indent="0">
              <a:buNone/>
              <a:tabLst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es-ES" dirty="0"/>
              <a:t>Haga clic para editar el estilo de subtítulo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2B71A9-8ED1-524F-997F-D51278600D78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úmero de diapositiva">
            <a:extLst>
              <a:ext uri="{FF2B5EF4-FFF2-40B4-BE49-F238E27FC236}">
                <a16:creationId xmlns:a16="http://schemas.microsoft.com/office/drawing/2014/main" id="{5D56C263-F234-D24C-8DD0-095CF620152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8998152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0541" y="4154605"/>
            <a:ext cx="2303930" cy="348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1213430" y="3715030"/>
            <a:ext cx="10978570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">
            <a:extLst>
              <a:ext uri="{FF2B5EF4-FFF2-40B4-BE49-F238E27FC236}">
                <a16:creationId xmlns:a16="http://schemas.microsoft.com/office/drawing/2014/main" id="{DA176751-AD8E-7140-AC5D-84E51F0186DF}"/>
              </a:ext>
            </a:extLst>
          </p:cNvPr>
          <p:cNvGrpSpPr/>
          <p:nvPr userDrawn="1"/>
        </p:nvGrpSpPr>
        <p:grpSpPr>
          <a:xfrm>
            <a:off x="5656578" y="7955038"/>
            <a:ext cx="5426992" cy="2277014"/>
            <a:chOff x="0" y="5033884"/>
            <a:chExt cx="5426991" cy="2277012"/>
          </a:xfrm>
        </p:grpSpPr>
        <p:sp>
          <p:nvSpPr>
            <p:cNvPr id="7" name="Grupo">
              <a:extLst>
                <a:ext uri="{FF2B5EF4-FFF2-40B4-BE49-F238E27FC236}">
                  <a16:creationId xmlns:a16="http://schemas.microsoft.com/office/drawing/2014/main" id="{825165F4-B910-A84C-A0D2-90372884BACE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8" name="Grupo">
              <a:extLst>
                <a:ext uri="{FF2B5EF4-FFF2-40B4-BE49-F238E27FC236}">
                  <a16:creationId xmlns:a16="http://schemas.microsoft.com/office/drawing/2014/main" id="{2F777E2E-D469-6C45-B74B-328B2BD1D5DC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9" name="Círculo">
                <a:extLst>
                  <a:ext uri="{FF2B5EF4-FFF2-40B4-BE49-F238E27FC236}">
                    <a16:creationId xmlns:a16="http://schemas.microsoft.com/office/drawing/2014/main" id="{ED90B16C-B68D-9F4C-88EB-D501C1F69A7E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01">
                <a:extLst>
                  <a:ext uri="{FF2B5EF4-FFF2-40B4-BE49-F238E27FC236}">
                    <a16:creationId xmlns:a16="http://schemas.microsoft.com/office/drawing/2014/main" id="{3E7D0104-578D-0D44-817B-BE6B8B74599E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grpSp>
        <p:nvGrpSpPr>
          <p:cNvPr id="17" name="Grupo">
            <a:extLst>
              <a:ext uri="{FF2B5EF4-FFF2-40B4-BE49-F238E27FC236}">
                <a16:creationId xmlns:a16="http://schemas.microsoft.com/office/drawing/2014/main" id="{22BC28E1-1190-6443-82F0-0D91785B2C6B}"/>
              </a:ext>
            </a:extLst>
          </p:cNvPr>
          <p:cNvGrpSpPr/>
          <p:nvPr userDrawn="1"/>
        </p:nvGrpSpPr>
        <p:grpSpPr>
          <a:xfrm>
            <a:off x="5808978" y="8107438"/>
            <a:ext cx="5426992" cy="2277014"/>
            <a:chOff x="0" y="5033884"/>
            <a:chExt cx="5426991" cy="2277012"/>
          </a:xfrm>
        </p:grpSpPr>
        <p:sp>
          <p:nvSpPr>
            <p:cNvPr id="18" name="Grupo">
              <a:extLst>
                <a:ext uri="{FF2B5EF4-FFF2-40B4-BE49-F238E27FC236}">
                  <a16:creationId xmlns:a16="http://schemas.microsoft.com/office/drawing/2014/main" id="{FDA954D4-2AE5-A24E-AC04-3552015F2E28}"/>
                </a:ext>
              </a:extLst>
            </p:cNvPr>
            <p:cNvSpPr txBox="1"/>
            <p:nvPr/>
          </p:nvSpPr>
          <p:spPr>
            <a:xfrm>
              <a:off x="0" y="6322397"/>
              <a:ext cx="5426992" cy="9885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0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what’s nest’s</a:t>
              </a:r>
            </a:p>
          </p:txBody>
        </p:sp>
        <p:grpSp>
          <p:nvGrpSpPr>
            <p:cNvPr id="19" name="Grupo">
              <a:extLst>
                <a:ext uri="{FF2B5EF4-FFF2-40B4-BE49-F238E27FC236}">
                  <a16:creationId xmlns:a16="http://schemas.microsoft.com/office/drawing/2014/main" id="{21643669-021F-DD48-A939-A11254F7E7B6}"/>
                </a:ext>
              </a:extLst>
            </p:cNvPr>
            <p:cNvGrpSpPr/>
            <p:nvPr/>
          </p:nvGrpSpPr>
          <p:grpSpPr>
            <a:xfrm>
              <a:off x="2293226" y="5033884"/>
              <a:ext cx="840540" cy="840541"/>
              <a:chOff x="0" y="0"/>
              <a:chExt cx="840539" cy="840539"/>
            </a:xfrm>
          </p:grpSpPr>
          <p:sp>
            <p:nvSpPr>
              <p:cNvPr id="20" name="Círculo">
                <a:extLst>
                  <a:ext uri="{FF2B5EF4-FFF2-40B4-BE49-F238E27FC236}">
                    <a16:creationId xmlns:a16="http://schemas.microsoft.com/office/drawing/2014/main" id="{1F902514-0128-1C4E-A193-9AF276B5F28C}"/>
                  </a:ext>
                </a:extLst>
              </p:cNvPr>
              <p:cNvSpPr/>
              <p:nvPr/>
            </p:nvSpPr>
            <p:spPr>
              <a:xfrm>
                <a:off x="0" y="0"/>
                <a:ext cx="840540" cy="840540"/>
              </a:xfrm>
              <a:prstGeom prst="ellipse">
                <a:avLst/>
              </a:prstGeom>
              <a:gradFill flip="none" rotWithShape="1">
                <a:gsLst>
                  <a:gs pos="0">
                    <a:srgbClr val="DB006D"/>
                  </a:gs>
                  <a:gs pos="100000">
                    <a:srgbClr val="C83418"/>
                  </a:gs>
                </a:gsLst>
                <a:lin ang="2911681" scaled="0"/>
              </a:gra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01">
                <a:extLst>
                  <a:ext uri="{FF2B5EF4-FFF2-40B4-BE49-F238E27FC236}">
                    <a16:creationId xmlns:a16="http://schemas.microsoft.com/office/drawing/2014/main" id="{A3B746FC-5D5A-8E48-B88E-86E8EF7DE7C6}"/>
                  </a:ext>
                </a:extLst>
              </p:cNvPr>
              <p:cNvSpPr txBox="1"/>
              <p:nvPr/>
            </p:nvSpPr>
            <p:spPr>
              <a:xfrm>
                <a:off x="211735" y="233754"/>
                <a:ext cx="417069" cy="419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lnSpc>
                    <a:spcPct val="80000"/>
                  </a:lnSpc>
                  <a:defRPr sz="2000" b="1">
                    <a:solidFill>
                      <a:srgbClr val="FFFFF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B32DC842-CECD-8743-93D6-12FAD0A59DFA}"/>
              </a:ext>
            </a:extLst>
          </p:cNvPr>
          <p:cNvSpPr/>
          <p:nvPr userDrawn="1"/>
        </p:nvSpPr>
        <p:spPr>
          <a:xfrm>
            <a:off x="2501154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37B8DC2-2F3A-ED4B-AC1F-63FB2BC86FC5}"/>
              </a:ext>
            </a:extLst>
          </p:cNvPr>
          <p:cNvSpPr/>
          <p:nvPr userDrawn="1"/>
        </p:nvSpPr>
        <p:spPr>
          <a:xfrm>
            <a:off x="495483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DFFA502-7BE8-354C-9C7A-9AC16E7952AB}"/>
              </a:ext>
            </a:extLst>
          </p:cNvPr>
          <p:cNvSpPr/>
          <p:nvPr userDrawn="1"/>
        </p:nvSpPr>
        <p:spPr>
          <a:xfrm>
            <a:off x="725876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BFA35B-606E-8042-8DCA-EAA28D1B48D3}"/>
              </a:ext>
            </a:extLst>
          </p:cNvPr>
          <p:cNvSpPr/>
          <p:nvPr userDrawn="1"/>
        </p:nvSpPr>
        <p:spPr>
          <a:xfrm>
            <a:off x="9562696" y="3439786"/>
            <a:ext cx="554717" cy="5504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24345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</a:t>
            </a:r>
            <a:endParaRPr lang="es-ES" sz="1600" b="1" dirty="0">
              <a:solidFill>
                <a:srgbClr val="24345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5CE13CF-5EB0-8B46-A513-965412FB7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7751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B83FE2FB-E1D8-A747-9C4B-DBFE09D4EA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9871" y="4162753"/>
            <a:ext cx="2251137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FB2F2814-CD58-B743-B6C4-007B076BBF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9873" y="2839860"/>
            <a:ext cx="1848885" cy="3573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>
              <a:buNone/>
              <a:defRPr sz="16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>
              <a:buNone/>
              <a:defRPr sz="1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4" name="Número de diapositiva">
            <a:extLst>
              <a:ext uri="{FF2B5EF4-FFF2-40B4-BE49-F238E27FC236}">
                <a16:creationId xmlns:a16="http://schemas.microsoft.com/office/drawing/2014/main" id="{DBD76BCE-069F-664E-8DAB-70D3AD266630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6991696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0" y="-40518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43BFEA-6282-4D45-BFB4-B511B5744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0997" y="1670420"/>
            <a:ext cx="2557270" cy="47948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F310F36-EA16-4F46-9757-42662B0192FF}"/>
              </a:ext>
            </a:extLst>
          </p:cNvPr>
          <p:cNvSpPr/>
          <p:nvPr userDrawn="1"/>
        </p:nvSpPr>
        <p:spPr>
          <a:xfrm>
            <a:off x="3048000" y="30217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ARQUITECTURAS DE SOFTWARE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SOLUCIONES COLABORATIVAS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APLICACIONES A MEDIDA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INFRAESTRUCTURA DE SISTEMAS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ALMACENAMIENTO, ANALÍTICA Y BIG DATA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18228421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74CC7E-9D31-2347-91FA-B1435CC59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4992" y="1882670"/>
            <a:ext cx="5669280" cy="1475867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F951-4300-1447-84F8-9D61989EE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4993" y="3487270"/>
            <a:ext cx="5669280" cy="60960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s-ES" dirty="0"/>
              <a:t>SUBTITLE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9823407-88BC-944E-9064-C4F02320A12B}"/>
              </a:ext>
            </a:extLst>
          </p:cNvPr>
          <p:cNvCxnSpPr>
            <a:cxnSpLocks/>
          </p:cNvCxnSpPr>
          <p:nvPr userDrawn="1"/>
        </p:nvCxnSpPr>
        <p:spPr>
          <a:xfrm>
            <a:off x="3368600" y="3356441"/>
            <a:ext cx="5629096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úmero de diapositiva">
            <a:extLst>
              <a:ext uri="{FF2B5EF4-FFF2-40B4-BE49-F238E27FC236}">
                <a16:creationId xmlns:a16="http://schemas.microsoft.com/office/drawing/2014/main" id="{8D1646C2-C513-6F4C-8D94-A35653659404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1215098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2312880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E70488CC-8B78-7B4D-9E54-5A7475120ECB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8901527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111" y="2501793"/>
            <a:ext cx="4857750" cy="42604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3233902"/>
            <a:ext cx="4857750" cy="2643784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7CC68B84-BAA6-A44C-BF62-49C564945321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830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1F360E-CEDF-8E4C-A30A-45DD31D4C80F}"/>
              </a:ext>
            </a:extLst>
          </p:cNvPr>
          <p:cNvSpPr/>
          <p:nvPr userDrawn="1"/>
        </p:nvSpPr>
        <p:spPr>
          <a:xfrm>
            <a:off x="0" y="-40518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43BFEA-6282-4D45-BFB4-B511B5744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0997" y="1670420"/>
            <a:ext cx="2557270" cy="47948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F310F36-EA16-4F46-9757-42662B0192FF}"/>
              </a:ext>
            </a:extLst>
          </p:cNvPr>
          <p:cNvSpPr/>
          <p:nvPr userDrawn="1"/>
        </p:nvSpPr>
        <p:spPr>
          <a:xfrm>
            <a:off x="3048000" y="30217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ARQUITECTURAS DE SOFTWARE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SOLUCIONES COLABORATIVAS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APLICACIONES A MEDIDA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INFRAESTRUCTURA DE SISTEMAS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ALMACENAMIENTO, ANALÍTICA Y BIG DATA</a:t>
            </a:r>
          </a:p>
          <a:p>
            <a:pPr lvl="0" algn="ctr"/>
            <a:r>
              <a:rPr lang="es-ES" sz="2000" dirty="0">
                <a:solidFill>
                  <a:schemeClr val="bg2"/>
                </a:solidFill>
                <a:latin typeface="Courier" pitchFamily="2" charset="0"/>
              </a:rPr>
              <a:t>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12677621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2312880"/>
            <a:ext cx="7960946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155A8221-54CD-A741-9EB4-C3F9469DD89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0082164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B1ECC268-267C-074F-A2B1-82C65F13A5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94" y="4042699"/>
            <a:ext cx="7282042" cy="5857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696E6C7-A6FB-2948-A9F6-FF3F1D0A8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1333" y="3043725"/>
            <a:ext cx="7276203" cy="81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r>
              <a:rPr lang="es-ES" dirty="0"/>
              <a:t> / Text</a:t>
            </a:r>
          </a:p>
        </p:txBody>
      </p: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6D86C855-03EE-1841-9815-A9DE4E9FC4ED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156757737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2488557"/>
            <a:ext cx="4857750" cy="338912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0448C9-22AC-6046-80EC-9B633DD43D04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úmero de diapositiva">
            <a:extLst>
              <a:ext uri="{FF2B5EF4-FFF2-40B4-BE49-F238E27FC236}">
                <a16:creationId xmlns:a16="http://schemas.microsoft.com/office/drawing/2014/main" id="{073F33A2-EAF5-714C-B191-8F20051DCDAD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7052648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404" y="1884255"/>
            <a:ext cx="6975109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783" y="1884255"/>
            <a:ext cx="3359683" cy="3716446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AA55AB41-E5D3-D84D-A53B-98E1CEA9845F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387069831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71136" y="2158893"/>
            <a:ext cx="4857750" cy="42604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A3A181DD-A81E-7E40-8E11-8288A724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71136" y="2891002"/>
            <a:ext cx="4857750" cy="2643784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A0D3FC33-E900-B542-B7CB-D14ACC503DBE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6711471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5842" y="1641368"/>
            <a:ext cx="7960946" cy="371644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Text</a:t>
            </a:r>
          </a:p>
        </p:txBody>
      </p:sp>
      <p:sp>
        <p:nvSpPr>
          <p:cNvPr id="4" name="Número de diapositiva">
            <a:extLst>
              <a:ext uri="{FF2B5EF4-FFF2-40B4-BE49-F238E27FC236}">
                <a16:creationId xmlns:a16="http://schemas.microsoft.com/office/drawing/2014/main" id="{F96AF014-2305-5545-B395-1271AB2C48A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9513267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B1ECC268-267C-074F-A2B1-82C65F13A5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94" y="4042699"/>
            <a:ext cx="7282042" cy="5857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696E6C7-A6FB-2948-A9F6-FF3F1D0A8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1333" y="3043725"/>
            <a:ext cx="7276203" cy="81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  <a:lvl2pPr marL="4572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2pPr>
            <a:lvl3pPr marL="9144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3pPr>
            <a:lvl4pPr marL="13716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4pPr>
            <a:lvl5pPr marL="182880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5pPr>
          </a:lstStyle>
          <a:p>
            <a:pPr lvl="0"/>
            <a:r>
              <a:rPr lang="es-ES" dirty="0" err="1"/>
              <a:t>Title</a:t>
            </a:r>
            <a:r>
              <a:rPr lang="es-ES" dirty="0"/>
              <a:t> / Text</a:t>
            </a:r>
          </a:p>
        </p:txBody>
      </p:sp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85420F20-CCF8-B940-9518-2487DD1A6D52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2142894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E6798899-0693-7146-A7E0-770697E6E1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1111" y="2083443"/>
            <a:ext cx="4857750" cy="338912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Número de diapositiva">
            <a:extLst>
              <a:ext uri="{FF2B5EF4-FFF2-40B4-BE49-F238E27FC236}">
                <a16:creationId xmlns:a16="http://schemas.microsoft.com/office/drawing/2014/main" id="{856D86EE-E185-1A4C-B285-5213EEB99759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</p:spTree>
    <p:extLst>
      <p:ext uri="{BB962C8B-B14F-4D97-AF65-F5344CB8AC3E}">
        <p14:creationId xmlns:p14="http://schemas.microsoft.com/office/powerpoint/2010/main" val="22023289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8A33D7-4AEB-434A-841D-125FEA6C0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6802" y="5659198"/>
            <a:ext cx="2557270" cy="4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83FC-88A0-764E-8432-28B67C3B97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350" y="1302985"/>
            <a:ext cx="6516767" cy="3226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9484-7482-2146-86C5-329F7651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656" y="2487517"/>
            <a:ext cx="6254044" cy="32915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3DDE6E86-F176-5040-AFD4-8FA93EF87EA7}"/>
              </a:ext>
            </a:extLst>
          </p:cNvPr>
          <p:cNvSpPr txBox="1">
            <a:spLocks/>
          </p:cNvSpPr>
          <p:nvPr userDrawn="1"/>
        </p:nvSpPr>
        <p:spPr>
          <a:xfrm>
            <a:off x="10172700" y="347244"/>
            <a:ext cx="1623517" cy="353943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800" b="1" kern="1200" cap="all" spc="500">
                <a:solidFill>
                  <a:schemeClr val="tx2">
                    <a:lumMod val="40000"/>
                    <a:lumOff val="60000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s-ES" spc="0" smtClean="0"/>
              <a:pPr/>
              <a:t>‹#›</a:t>
            </a:fld>
            <a:endParaRPr lang="es-ES" spc="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7E2AF9-B7D0-244D-B07A-6E76043EEFB0}"/>
              </a:ext>
            </a:extLst>
          </p:cNvPr>
          <p:cNvCxnSpPr>
            <a:cxnSpLocks/>
          </p:cNvCxnSpPr>
          <p:nvPr userDrawn="1"/>
        </p:nvCxnSpPr>
        <p:spPr>
          <a:xfrm>
            <a:off x="0" y="1814512"/>
            <a:ext cx="10821363" cy="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C05F6274-63FA-1F4D-9B58-DFBBA59477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9240" y="2487517"/>
            <a:ext cx="1955095" cy="199454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9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8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43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2.emf"/><Relationship Id="rId4" Type="http://schemas.openxmlformats.org/officeDocument/2006/relationships/image" Target="../media/image4.jp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6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68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67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5652F3-7870-154D-BF8D-BBC0DCA38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4090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2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25" r:id="rId2"/>
    <p:sldLayoutId id="214748372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1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5652F3-7870-154D-BF8D-BBC0DCA38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090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CCEB90F-8B7E-3045-B155-4686629FF592}"/>
              </a:ext>
            </a:extLst>
          </p:cNvPr>
          <p:cNvSpPr/>
          <p:nvPr userDrawn="1"/>
        </p:nvSpPr>
        <p:spPr>
          <a:xfrm>
            <a:off x="-1" y="0"/>
            <a:ext cx="12192000" cy="6898518"/>
          </a:xfrm>
          <a:prstGeom prst="rect">
            <a:avLst/>
          </a:prstGeom>
          <a:gradFill>
            <a:gsLst>
              <a:gs pos="50000">
                <a:srgbClr val="272A3E">
                  <a:alpha val="90000"/>
                </a:srgb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9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FFCF215-72FE-DA44-8EBA-359A6A63AD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868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2" r:id="rId3"/>
    <p:sldLayoutId id="2147483733" r:id="rId4"/>
    <p:sldLayoutId id="2147483731" r:id="rId5"/>
    <p:sldLayoutId id="2147483737" r:id="rId6"/>
    <p:sldLayoutId id="214748373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8CCEB90F-8B7E-3045-B155-4686629FF592}"/>
              </a:ext>
            </a:extLst>
          </p:cNvPr>
          <p:cNvSpPr/>
          <p:nvPr userDrawn="1"/>
        </p:nvSpPr>
        <p:spPr>
          <a:xfrm>
            <a:off x="0" y="925158"/>
            <a:ext cx="12192000" cy="5973360"/>
          </a:xfrm>
          <a:prstGeom prst="rect">
            <a:avLst/>
          </a:prstGeom>
          <a:solidFill>
            <a:srgbClr val="27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AC5818-A87D-834E-AE1A-6C6644DAC9BD}"/>
              </a:ext>
            </a:extLst>
          </p:cNvPr>
          <p:cNvSpPr/>
          <p:nvPr userDrawn="1"/>
        </p:nvSpPr>
        <p:spPr>
          <a:xfrm>
            <a:off x="0" y="0"/>
            <a:ext cx="12192000" cy="1104900"/>
          </a:xfrm>
          <a:prstGeom prst="rect">
            <a:avLst/>
          </a:prstGeom>
          <a:solidFill>
            <a:srgbClr val="1C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522A39F-569B-DB49-8E17-8D7CD4F2E9FE}"/>
              </a:ext>
            </a:extLst>
          </p:cNvPr>
          <p:cNvSpPr txBox="1">
            <a:spLocks/>
          </p:cNvSpPr>
          <p:nvPr userDrawn="1"/>
        </p:nvSpPr>
        <p:spPr>
          <a:xfrm>
            <a:off x="293511" y="393959"/>
            <a:ext cx="7168444" cy="322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12700" lvl="1" indent="0">
              <a:tabLst/>
            </a:pP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PRESENTATION TITLE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1A78F-8C94-4446-A2AB-A7505019DC9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29853" y="6315075"/>
            <a:ext cx="1676395" cy="3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27" r:id="rId3"/>
    <p:sldLayoutId id="2147483739" r:id="rId4"/>
    <p:sldLayoutId id="2147483740" r:id="rId5"/>
    <p:sldLayoutId id="214748374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8CCEB90F-8B7E-3045-B155-4686629FF592}"/>
              </a:ext>
            </a:extLst>
          </p:cNvPr>
          <p:cNvSpPr/>
          <p:nvPr userDrawn="1"/>
        </p:nvSpPr>
        <p:spPr>
          <a:xfrm>
            <a:off x="0" y="925158"/>
            <a:ext cx="12192000" cy="5973360"/>
          </a:xfrm>
          <a:prstGeom prst="rect">
            <a:avLst/>
          </a:prstGeom>
          <a:solidFill>
            <a:srgbClr val="27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AC5818-A87D-834E-AE1A-6C6644DAC9BD}"/>
              </a:ext>
            </a:extLst>
          </p:cNvPr>
          <p:cNvSpPr/>
          <p:nvPr userDrawn="1"/>
        </p:nvSpPr>
        <p:spPr>
          <a:xfrm>
            <a:off x="0" y="0"/>
            <a:ext cx="12192000" cy="1104900"/>
          </a:xfrm>
          <a:prstGeom prst="rect">
            <a:avLst/>
          </a:prstGeom>
          <a:solidFill>
            <a:srgbClr val="1C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522A39F-569B-DB49-8E17-8D7CD4F2E9FE}"/>
              </a:ext>
            </a:extLst>
          </p:cNvPr>
          <p:cNvSpPr txBox="1">
            <a:spLocks/>
          </p:cNvSpPr>
          <p:nvPr userDrawn="1"/>
        </p:nvSpPr>
        <p:spPr>
          <a:xfrm>
            <a:off x="293511" y="393959"/>
            <a:ext cx="7168444" cy="322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12700" lvl="1" indent="0">
              <a:tabLst/>
            </a:pP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PRESENTATION TITLE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1A78F-8C94-4446-A2AB-A7505019DC9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229853" y="6315075"/>
            <a:ext cx="1676395" cy="3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7" r:id="rId4"/>
    <p:sldLayoutId id="2147483699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8CCEB90F-8B7E-3045-B155-4686629FF592}"/>
              </a:ext>
            </a:extLst>
          </p:cNvPr>
          <p:cNvSpPr/>
          <p:nvPr userDrawn="1"/>
        </p:nvSpPr>
        <p:spPr>
          <a:xfrm>
            <a:off x="0" y="925158"/>
            <a:ext cx="12192000" cy="5973360"/>
          </a:xfrm>
          <a:prstGeom prst="rect">
            <a:avLst/>
          </a:prstGeom>
          <a:solidFill>
            <a:srgbClr val="27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AC5818-A87D-834E-AE1A-6C6644DAC9BD}"/>
              </a:ext>
            </a:extLst>
          </p:cNvPr>
          <p:cNvSpPr/>
          <p:nvPr userDrawn="1"/>
        </p:nvSpPr>
        <p:spPr>
          <a:xfrm>
            <a:off x="0" y="0"/>
            <a:ext cx="12192000" cy="1104900"/>
          </a:xfrm>
          <a:prstGeom prst="rect">
            <a:avLst/>
          </a:prstGeom>
          <a:solidFill>
            <a:srgbClr val="1C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522A39F-569B-DB49-8E17-8D7CD4F2E9FE}"/>
              </a:ext>
            </a:extLst>
          </p:cNvPr>
          <p:cNvSpPr txBox="1">
            <a:spLocks/>
          </p:cNvSpPr>
          <p:nvPr userDrawn="1"/>
        </p:nvSpPr>
        <p:spPr>
          <a:xfrm>
            <a:off x="293511" y="393959"/>
            <a:ext cx="7168444" cy="322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12700" lvl="1" indent="0">
              <a:tabLst/>
            </a:pP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PRESENTATION TITLE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1A78F-8C94-4446-A2AB-A7505019D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229853" y="6315075"/>
            <a:ext cx="1676395" cy="3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01" r:id="rId4"/>
    <p:sldLayoutId id="2147483700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892F6F96-901B-C54C-B9DE-131AD4E13DA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2769"/>
            <a:ext cx="12192000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CCEB90F-8B7E-3045-B155-4686629FF592}"/>
              </a:ext>
            </a:extLst>
          </p:cNvPr>
          <p:cNvSpPr/>
          <p:nvPr userDrawn="1"/>
        </p:nvSpPr>
        <p:spPr>
          <a:xfrm>
            <a:off x="0" y="887409"/>
            <a:ext cx="12192000" cy="5973360"/>
          </a:xfrm>
          <a:prstGeom prst="rect">
            <a:avLst/>
          </a:prstGeom>
          <a:solidFill>
            <a:srgbClr val="272A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AC5818-A87D-834E-AE1A-6C6644DAC9BD}"/>
              </a:ext>
            </a:extLst>
          </p:cNvPr>
          <p:cNvSpPr/>
          <p:nvPr userDrawn="1"/>
        </p:nvSpPr>
        <p:spPr>
          <a:xfrm>
            <a:off x="0" y="0"/>
            <a:ext cx="12192000" cy="1104900"/>
          </a:xfrm>
          <a:prstGeom prst="rect">
            <a:avLst/>
          </a:prstGeom>
          <a:solidFill>
            <a:srgbClr val="1C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522A39F-569B-DB49-8E17-8D7CD4F2E9FE}"/>
              </a:ext>
            </a:extLst>
          </p:cNvPr>
          <p:cNvSpPr txBox="1">
            <a:spLocks/>
          </p:cNvSpPr>
          <p:nvPr userDrawn="1"/>
        </p:nvSpPr>
        <p:spPr>
          <a:xfrm>
            <a:off x="293511" y="393959"/>
            <a:ext cx="7168444" cy="322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12700" lvl="1" indent="0">
              <a:tabLst/>
            </a:pP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PRESENTATION TITLE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1A78F-8C94-4446-A2AB-A7505019D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229853" y="6315075"/>
            <a:ext cx="1676395" cy="3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25287DA-5518-6D4E-8758-5513239DCA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769"/>
            <a:ext cx="12192000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91337C7-43B1-DB48-BECE-CE7E70FBA955}"/>
              </a:ext>
            </a:extLst>
          </p:cNvPr>
          <p:cNvSpPr/>
          <p:nvPr userDrawn="1"/>
        </p:nvSpPr>
        <p:spPr>
          <a:xfrm>
            <a:off x="0" y="887409"/>
            <a:ext cx="12192000" cy="5973360"/>
          </a:xfrm>
          <a:prstGeom prst="rect">
            <a:avLst/>
          </a:prstGeom>
          <a:solidFill>
            <a:srgbClr val="272A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AC5818-A87D-834E-AE1A-6C6644DAC9BD}"/>
              </a:ext>
            </a:extLst>
          </p:cNvPr>
          <p:cNvSpPr/>
          <p:nvPr userDrawn="1"/>
        </p:nvSpPr>
        <p:spPr>
          <a:xfrm>
            <a:off x="0" y="0"/>
            <a:ext cx="12192000" cy="1104900"/>
          </a:xfrm>
          <a:prstGeom prst="rect">
            <a:avLst/>
          </a:prstGeom>
          <a:solidFill>
            <a:srgbClr val="1C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522A39F-569B-DB49-8E17-8D7CD4F2E9FE}"/>
              </a:ext>
            </a:extLst>
          </p:cNvPr>
          <p:cNvSpPr txBox="1">
            <a:spLocks/>
          </p:cNvSpPr>
          <p:nvPr userDrawn="1"/>
        </p:nvSpPr>
        <p:spPr>
          <a:xfrm>
            <a:off x="293511" y="393959"/>
            <a:ext cx="7168444" cy="322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12700" lvl="1" indent="0">
              <a:tabLst/>
            </a:pP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PRESENTATION TITLE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1A78F-8C94-4446-A2AB-A7505019DC9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29853" y="6315075"/>
            <a:ext cx="1676395" cy="3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182D70-F1A0-CF41-BB03-CA41741D4AF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2769"/>
            <a:ext cx="12192000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3901FC4-FB35-684D-8CA4-75CF3E40D763}"/>
              </a:ext>
            </a:extLst>
          </p:cNvPr>
          <p:cNvSpPr/>
          <p:nvPr userDrawn="1"/>
        </p:nvSpPr>
        <p:spPr>
          <a:xfrm>
            <a:off x="0" y="887409"/>
            <a:ext cx="12192000" cy="5973360"/>
          </a:xfrm>
          <a:prstGeom prst="rect">
            <a:avLst/>
          </a:prstGeom>
          <a:solidFill>
            <a:srgbClr val="272A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AC5818-A87D-834E-AE1A-6C6644DAC9BD}"/>
              </a:ext>
            </a:extLst>
          </p:cNvPr>
          <p:cNvSpPr/>
          <p:nvPr userDrawn="1"/>
        </p:nvSpPr>
        <p:spPr>
          <a:xfrm>
            <a:off x="0" y="0"/>
            <a:ext cx="12192000" cy="1104900"/>
          </a:xfrm>
          <a:prstGeom prst="rect">
            <a:avLst/>
          </a:prstGeom>
          <a:solidFill>
            <a:srgbClr val="1C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522A39F-569B-DB49-8E17-8D7CD4F2E9FE}"/>
              </a:ext>
            </a:extLst>
          </p:cNvPr>
          <p:cNvSpPr txBox="1">
            <a:spLocks/>
          </p:cNvSpPr>
          <p:nvPr userDrawn="1"/>
        </p:nvSpPr>
        <p:spPr>
          <a:xfrm>
            <a:off x="293511" y="393959"/>
            <a:ext cx="7168444" cy="322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12700" lvl="1" indent="0">
              <a:tabLst/>
            </a:pP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PRESENTATION TITLE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1A78F-8C94-4446-A2AB-A7505019DC9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29853" y="6315075"/>
            <a:ext cx="1676395" cy="3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1F4A87D-04C8-0146-A7A7-424F8F2D3E8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2769"/>
            <a:ext cx="12192000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487154D-39D0-824B-929F-9A4D1E1E47C8}"/>
              </a:ext>
            </a:extLst>
          </p:cNvPr>
          <p:cNvSpPr/>
          <p:nvPr userDrawn="1"/>
        </p:nvSpPr>
        <p:spPr>
          <a:xfrm>
            <a:off x="0" y="887409"/>
            <a:ext cx="12192000" cy="5973360"/>
          </a:xfrm>
          <a:prstGeom prst="rect">
            <a:avLst/>
          </a:prstGeom>
          <a:solidFill>
            <a:srgbClr val="272A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AC5818-A87D-834E-AE1A-6C6644DAC9BD}"/>
              </a:ext>
            </a:extLst>
          </p:cNvPr>
          <p:cNvSpPr/>
          <p:nvPr userDrawn="1"/>
        </p:nvSpPr>
        <p:spPr>
          <a:xfrm>
            <a:off x="0" y="2816"/>
            <a:ext cx="12192000" cy="1104900"/>
          </a:xfrm>
          <a:prstGeom prst="rect">
            <a:avLst/>
          </a:prstGeom>
          <a:solidFill>
            <a:srgbClr val="1C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522A39F-569B-DB49-8E17-8D7CD4F2E9FE}"/>
              </a:ext>
            </a:extLst>
          </p:cNvPr>
          <p:cNvSpPr txBox="1">
            <a:spLocks/>
          </p:cNvSpPr>
          <p:nvPr userDrawn="1"/>
        </p:nvSpPr>
        <p:spPr>
          <a:xfrm>
            <a:off x="293511" y="393959"/>
            <a:ext cx="7168444" cy="322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12700" lvl="1" indent="0">
              <a:tabLst/>
            </a:pP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PRESENTATION TITLE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1A78F-8C94-4446-A2AB-A7505019DC9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29853" y="6315075"/>
            <a:ext cx="1676395" cy="3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8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85" r:id="rId6"/>
    <p:sldLayoutId id="2147483787" r:id="rId7"/>
    <p:sldLayoutId id="21474837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>
              <a:lumMod val="40000"/>
              <a:lumOff val="6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MetaPackages/blob/master/src/Microsoft.AspNetCore/WebHost.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middleware/?view=aspnetcore-2.1&amp;tabs=aspnetcore2x#writing-middlewa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routing?view=aspnetcore-2.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er24/AspNetCoreBasic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Relationship Id="rId5" Type="http://schemas.openxmlformats.org/officeDocument/2006/relationships/image" Target="../media/image13.png"/><Relationship Id="rId4" Type="http://schemas.openxmlformats.org/officeDocument/2006/relationships/hyperlink" Target="https://docs.microsoft.com/en-us/dotnet/standard/choosing-core-framework-serv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Relationship Id="rId4" Type="http://schemas.openxmlformats.org/officeDocument/2006/relationships/hyperlink" Target="https://docs.microsoft.com/en-us/dotnet/standard/net-standar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NETCore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Relationship Id="rId6" Type="http://schemas.openxmlformats.org/officeDocument/2006/relationships/hyperlink" Target="https://www.nuget.org/packages/Microsoft.AspNetCore.All/" TargetMode="External"/><Relationship Id="rId5" Type="http://schemas.openxmlformats.org/officeDocument/2006/relationships/hyperlink" Target="https://www.nuget.org/packages/Microsoft.aspNETCore.App/" TargetMode="External"/><Relationship Id="rId4" Type="http://schemas.openxmlformats.org/officeDocument/2006/relationships/hyperlink" Target="https://github.com/dotnet/core-setup/blob/release/1.1.0/pkg/projects/Microsoft.NETCore.App/Microsoft.NETCore.App.pkgproj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406A03-812F-481D-816F-270DBFDA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</a:t>
            </a:r>
            <a:r>
              <a:rPr lang="en-US" i="1" dirty="0"/>
              <a:t>deep</a:t>
            </a:r>
            <a:r>
              <a:rPr lang="en-US" dirty="0"/>
              <a:t> intro to...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7A6724-D7A6-6B49-87B9-68D06D046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ft. memes,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memes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92090-3B5B-471A-A834-0E36466A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84" y="2344237"/>
            <a:ext cx="4061416" cy="29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8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350" y="1302985"/>
            <a:ext cx="7826150" cy="322615"/>
          </a:xfrm>
        </p:spPr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02. </a:t>
            </a:r>
            <a:r>
              <a:rPr lang="es-ES" dirty="0"/>
              <a:t>ASP.NET Core - </a:t>
            </a:r>
            <a:r>
              <a:rPr lang="es-ES" dirty="0" err="1"/>
              <a:t>Lets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started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9372F0-2CDF-4DCB-864B-4509F35BEC4B}"/>
              </a:ext>
            </a:extLst>
          </p:cNvPr>
          <p:cNvSpPr txBox="1">
            <a:spLocks/>
          </p:cNvSpPr>
          <p:nvPr/>
        </p:nvSpPr>
        <p:spPr>
          <a:xfrm>
            <a:off x="516965" y="2094664"/>
            <a:ext cx="5426635" cy="362925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Just a console app with the ASP.NET package that generates a server in the Main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Configure the services (</a:t>
            </a:r>
            <a:r>
              <a:rPr lang="en-US" dirty="0" err="1"/>
              <a:t>Startup.ConfigureServices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Configure the pipeline (</a:t>
            </a:r>
            <a:r>
              <a:rPr lang="en-US" dirty="0" err="1"/>
              <a:t>Startup.Configure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Build().Run()</a:t>
            </a:r>
          </a:p>
        </p:txBody>
      </p:sp>
      <p:pic>
        <p:nvPicPr>
          <p:cNvPr id="7" name="Picture 2" descr="https://i.imgflip.com/2g9uvs.jpg">
            <a:extLst>
              <a:ext uri="{FF2B5EF4-FFF2-40B4-BE49-F238E27FC236}">
                <a16:creationId xmlns:a16="http://schemas.microsoft.com/office/drawing/2014/main" id="{8B2D77DB-8C26-4C30-86A1-34330FCBB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66" y="2886341"/>
            <a:ext cx="5049069" cy="28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02.</a:t>
            </a:r>
            <a:r>
              <a:rPr lang="es-ES" dirty="0"/>
              <a:t>Check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2F312-D2FE-4DAE-9EDC-38F45DF65C7B}"/>
              </a:ext>
            </a:extLst>
          </p:cNvPr>
          <p:cNvSpPr/>
          <p:nvPr/>
        </p:nvSpPr>
        <p:spPr>
          <a:xfrm>
            <a:off x="10046810" y="100262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2AD445-DE20-4998-978D-2C16C81267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4038" y="2312988"/>
            <a:ext cx="697547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hlinkClick r:id="rId3"/>
              </a:rPr>
              <a:t>CreateDefaultWebHost</a:t>
            </a:r>
            <a:r>
              <a:rPr lang="en-US" sz="1200" dirty="0">
                <a:hlinkClick r:id="rId3"/>
              </a:rPr>
              <a:t> source code</a:t>
            </a:r>
            <a:endParaRPr lang="en-US" sz="12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B41304E-A013-4E6A-B9A6-1E6FE5F31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1"/>
          <a:stretch/>
        </p:blipFill>
        <p:spPr bwMode="auto">
          <a:xfrm>
            <a:off x="7197180" y="1854242"/>
            <a:ext cx="2849630" cy="493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0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03.</a:t>
            </a:r>
            <a:r>
              <a:rPr lang="es-ES" dirty="0"/>
              <a:t>Middlewares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95FA6-231B-49A2-B586-3776BE8C0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8" y="2312988"/>
            <a:ext cx="6975475" cy="37163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When the order matters. Lasts will be lasts…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Inline </a:t>
            </a:r>
            <a:r>
              <a:rPr lang="en-US" dirty="0" err="1"/>
              <a:t>middlewares</a:t>
            </a:r>
            <a:endParaRPr lang="en-US" dirty="0"/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app.Run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pipeline finisher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app.Use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pipeline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appender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app.Map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divide el pipeline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función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del path de la request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app.MapWhen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divide el pipeline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función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un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predicado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B9A1C-7716-4EDD-8C54-4C7D49D05E51}"/>
              </a:ext>
            </a:extLst>
          </p:cNvPr>
          <p:cNvSpPr/>
          <p:nvPr/>
        </p:nvSpPr>
        <p:spPr>
          <a:xfrm>
            <a:off x="10046810" y="100262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162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03.</a:t>
            </a:r>
            <a:r>
              <a:rPr lang="es-ES" dirty="0"/>
              <a:t>Conventional middlewares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95FA6-231B-49A2-B586-3776BE8C0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8" y="2312988"/>
            <a:ext cx="6975475" cy="37163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Middleware documentation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resume: a class with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Invoke/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InvokeAsync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method that receives an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HttpContext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constructor that gets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RequestDelegate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(next)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Registered using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app.UseMiddleware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middlewareType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&gt;();</a:t>
            </a:r>
          </a:p>
        </p:txBody>
      </p:sp>
      <p:pic>
        <p:nvPicPr>
          <p:cNvPr id="8" name="Picture 4" descr="https://i.imgflip.com/2gelqp.jpg">
            <a:extLst>
              <a:ext uri="{FF2B5EF4-FFF2-40B4-BE49-F238E27FC236}">
                <a16:creationId xmlns:a16="http://schemas.microsoft.com/office/drawing/2014/main" id="{60320F79-3EFE-4578-843A-2B0EBE78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00" y="1905000"/>
            <a:ext cx="3618412" cy="3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0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03.</a:t>
            </a:r>
            <a:r>
              <a:rPr lang="es-ES" dirty="0"/>
              <a:t>Middlewares </a:t>
            </a:r>
            <a:r>
              <a:rPr lang="es-ES" dirty="0" err="1"/>
              <a:t>considerations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C37D4-1C7B-48B4-A413-7CC6E240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24087"/>
            <a:ext cx="10058400" cy="24098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64DA5B-58D9-4CF6-B388-4C3BF1EAE0F3}"/>
              </a:ext>
            </a:extLst>
          </p:cNvPr>
          <p:cNvSpPr txBox="1">
            <a:spLocks/>
          </p:cNvSpPr>
          <p:nvPr/>
        </p:nvSpPr>
        <p:spPr>
          <a:xfrm>
            <a:off x="1524000" y="5105400"/>
            <a:ext cx="3403600" cy="161862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/>
              <a:t>Lifecycle: singleton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2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03.</a:t>
            </a:r>
            <a:r>
              <a:rPr lang="es-ES" dirty="0"/>
              <a:t>Good </a:t>
            </a:r>
            <a:r>
              <a:rPr lang="es-ES" dirty="0" err="1"/>
              <a:t>guy</a:t>
            </a:r>
            <a:r>
              <a:rPr lang="es-ES" dirty="0"/>
              <a:t> 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23CD2F-E06F-4431-B47E-8C4FC83FA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8" y="2312988"/>
            <a:ext cx="6975475" cy="37163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Don’t use 3</a:t>
            </a:r>
            <a:r>
              <a:rPr lang="en-US" baseline="30000" dirty="0"/>
              <a:t>rd</a:t>
            </a:r>
            <a:r>
              <a:rPr lang="en-US" dirty="0"/>
              <a:t> party packages unless urgent need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Lifetimes and management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AE3EE8-73E1-4065-B164-932071A5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6" y="5476875"/>
            <a:ext cx="619125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91035F-518F-4BD1-B561-777476508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06" y="3733006"/>
            <a:ext cx="6191250" cy="1400175"/>
          </a:xfrm>
          <a:prstGeom prst="rect">
            <a:avLst/>
          </a:prstGeom>
        </p:spPr>
      </p:pic>
      <p:pic>
        <p:nvPicPr>
          <p:cNvPr id="12" name="Picture 4" descr="https://i.imgflip.com/2gelj9.jpg">
            <a:extLst>
              <a:ext uri="{FF2B5EF4-FFF2-40B4-BE49-F238E27FC236}">
                <a16:creationId xmlns:a16="http://schemas.microsoft.com/office/drawing/2014/main" id="{725B3441-26F8-4699-95BE-28E3F02A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243931"/>
            <a:ext cx="3854450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0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03.</a:t>
            </a:r>
            <a:r>
              <a:rPr lang="es-ES" dirty="0"/>
              <a:t>Routing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7DED12-A7B2-46DD-A657-AFBE67E7D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8" y="2312988"/>
            <a:ext cx="6975475" cy="37163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Define route templates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Type constraints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Define expected types or regex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6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04.</a:t>
            </a:r>
            <a:r>
              <a:rPr lang="es-ES" dirty="0"/>
              <a:t>Configuration –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5D639-854F-42D8-BAC2-5F66888285FA}"/>
              </a:ext>
            </a:extLst>
          </p:cNvPr>
          <p:cNvSpPr/>
          <p:nvPr/>
        </p:nvSpPr>
        <p:spPr>
          <a:xfrm>
            <a:off x="10046810" y="100262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CA3E35-E6AF-4980-8A43-3B4EC7E76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9" y="2312988"/>
            <a:ext cx="5846762" cy="37163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 Define configuration providers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 Define the class that will map those config values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 Register how class is </a:t>
            </a:r>
            <a:r>
              <a:rPr lang="en-US" dirty="0" err="1"/>
              <a:t>gonna</a:t>
            </a:r>
            <a:r>
              <a:rPr lang="en-US" dirty="0"/>
              <a:t> be read from any config provider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 Inject the configuration as 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MyOptionsClass</a:t>
            </a:r>
            <a:r>
              <a:rPr lang="en-US" dirty="0"/>
              <a:t>&gt;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 Get it with .Value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08C9A-F6F7-4423-9B92-4FD9D5D9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2325339"/>
            <a:ext cx="5371621" cy="30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04.</a:t>
            </a:r>
            <a:r>
              <a:rPr lang="es-ES" dirty="0"/>
              <a:t>Still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8A950-4926-4B52-9702-A0DA4866A320}"/>
              </a:ext>
            </a:extLst>
          </p:cNvPr>
          <p:cNvSpPr txBox="1">
            <a:spLocks/>
          </p:cNvSpPr>
          <p:nvPr/>
        </p:nvSpPr>
        <p:spPr>
          <a:xfrm>
            <a:off x="887412" y="2311400"/>
            <a:ext cx="8915400" cy="377762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Providers: </a:t>
            </a:r>
            <a:r>
              <a:rPr lang="en-US" dirty="0" err="1"/>
              <a:t>Microsoft.Extensions.Configuration</a:t>
            </a:r>
            <a:r>
              <a:rPr lang="en-US" dirty="0"/>
              <a:t>.{}</a:t>
            </a:r>
          </a:p>
          <a:p>
            <a:pPr marL="1200150" lvl="2" indent="-342900" algn="l" fontAlgn="ctr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Json</a:t>
            </a:r>
          </a:p>
          <a:p>
            <a:pPr marL="1200150" lvl="2" indent="-342900" algn="l" fontAlgn="ctr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Xml</a:t>
            </a:r>
          </a:p>
          <a:p>
            <a:pPr marL="1200150" lvl="2" indent="-342900" algn="l" fontAlgn="ctr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InMemory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l" fontAlgn="ctr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EnvironmentVariables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l" fontAlgn="ctr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CommandLine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l" fontAlgn="ctr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AzureKeyVault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l" fontAlgn="ctr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UserSecrets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 </a:t>
            </a:r>
            <a:r>
              <a:rPr lang="en-US" dirty="0" err="1"/>
              <a:t>IOptionsSnapshot</a:t>
            </a:r>
            <a:r>
              <a:rPr lang="en-US" dirty="0"/>
              <a:t> to read the configuration on every request. </a:t>
            </a:r>
            <a:r>
              <a:rPr lang="en-US" dirty="0" err="1"/>
              <a:t>IOptions</a:t>
            </a:r>
            <a:r>
              <a:rPr lang="en-US" dirty="0"/>
              <a:t> will only read the configuration when booting the app.</a:t>
            </a:r>
          </a:p>
        </p:txBody>
      </p:sp>
    </p:spTree>
    <p:extLst>
      <p:ext uri="{BB962C8B-B14F-4D97-AF65-F5344CB8AC3E}">
        <p14:creationId xmlns:p14="http://schemas.microsoft.com/office/powerpoint/2010/main" val="79209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04.</a:t>
            </a:r>
            <a:r>
              <a:rPr lang="es-ES" dirty="0"/>
              <a:t>Defaults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D9F465-C180-4BF8-A812-89257AC3A63A}"/>
              </a:ext>
            </a:extLst>
          </p:cNvPr>
          <p:cNvSpPr txBox="1">
            <a:spLocks/>
          </p:cNvSpPr>
          <p:nvPr/>
        </p:nvSpPr>
        <p:spPr>
          <a:xfrm>
            <a:off x="1116012" y="2298700"/>
            <a:ext cx="8915400" cy="377762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using </a:t>
            </a:r>
            <a:r>
              <a:rPr lang="en-US" dirty="0" err="1"/>
              <a:t>WebHost.CreateDefaultBuilder</a:t>
            </a:r>
            <a:r>
              <a:rPr lang="en-US" dirty="0"/>
              <a:t> it will:</a:t>
            </a:r>
          </a:p>
          <a:p>
            <a:pPr lvl="1"/>
            <a:endParaRPr lang="en-US" dirty="0"/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appsettings.json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appsettings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.{env}.json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UserSecrets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(only if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env.IsDevelopment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EnvironmentVariables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CommandLineArgs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4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E6991-1184-0541-B4FA-3A3EC9439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About</a:t>
            </a:r>
            <a:r>
              <a:rPr lang="es-ES" dirty="0"/>
              <a:t> Pau Cervelló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6928C990-E143-0341-885B-AF828EDBD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456" y="2487517"/>
            <a:ext cx="6254044" cy="19945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Senior .NET </a:t>
            </a:r>
            <a:r>
              <a:rPr lang="es-ES" dirty="0" err="1"/>
              <a:t>developer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Living in Lleida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Likes</a:t>
            </a:r>
            <a:r>
              <a:rPr lang="es-ES" dirty="0"/>
              <a:t> manual </a:t>
            </a:r>
            <a:r>
              <a:rPr lang="es-ES" dirty="0" err="1"/>
              <a:t>crafting</a:t>
            </a:r>
            <a:r>
              <a:rPr lang="es-ES" dirty="0"/>
              <a:t> &amp; </a:t>
            </a:r>
            <a:r>
              <a:rPr lang="es-ES" dirty="0" err="1"/>
              <a:t>mountain</a:t>
            </a:r>
            <a:r>
              <a:rPr lang="es-ES" dirty="0"/>
              <a:t> </a:t>
            </a:r>
            <a:r>
              <a:rPr lang="es-ES" dirty="0" err="1"/>
              <a:t>walks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peace</a:t>
            </a:r>
            <a:r>
              <a:rPr lang="es-ES" dirty="0"/>
              <a:t>? </a:t>
            </a:r>
            <a:r>
              <a:rPr lang="es-ES" dirty="0" err="1"/>
              <a:t>Well</a:t>
            </a:r>
            <a:r>
              <a:rPr lang="es-ES" dirty="0"/>
              <a:t>,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what’s</a:t>
            </a:r>
            <a:r>
              <a:rPr lang="es-ES" dirty="0"/>
              <a:t> </a:t>
            </a:r>
            <a:r>
              <a:rPr lang="es-ES" dirty="0" err="1"/>
              <a:t>that</a:t>
            </a:r>
            <a:endParaRPr lang="es-ES" dirty="0"/>
          </a:p>
        </p:txBody>
      </p:sp>
      <p:pic>
        <p:nvPicPr>
          <p:cNvPr id="1026" name="Picture 2" descr="Pau CervellÃ³">
            <a:extLst>
              <a:ext uri="{FF2B5EF4-FFF2-40B4-BE49-F238E27FC236}">
                <a16:creationId xmlns:a16="http://schemas.microsoft.com/office/drawing/2014/main" id="{C598224F-B1D7-4FFE-B3F9-6D386140DF9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r="4670"/>
          <a:stretch>
            <a:fillRect/>
          </a:stretch>
        </p:blipFill>
        <p:spPr bwMode="auto">
          <a:xfrm>
            <a:off x="955675" y="2487613"/>
            <a:ext cx="3005138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97BCF2-27B3-3045-BA9E-96C4F3F1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96" y="4655589"/>
            <a:ext cx="764589" cy="76458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93023C-F07C-5A4A-8635-113A1A66517F}"/>
              </a:ext>
            </a:extLst>
          </p:cNvPr>
          <p:cNvSpPr txBox="1"/>
          <p:nvPr/>
        </p:nvSpPr>
        <p:spPr>
          <a:xfrm>
            <a:off x="7222671" y="4789715"/>
            <a:ext cx="401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s-ES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pau_cervello</a:t>
            </a:r>
            <a:endParaRPr lang="es-ES" sz="2400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Image result for linkedin icon">
            <a:extLst>
              <a:ext uri="{FF2B5EF4-FFF2-40B4-BE49-F238E27FC236}">
                <a16:creationId xmlns:a16="http://schemas.microsoft.com/office/drawing/2014/main" id="{6FC02476-C384-4B53-9E11-0F37F188F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77" y="5420178"/>
            <a:ext cx="489626" cy="4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8">
            <a:extLst>
              <a:ext uri="{FF2B5EF4-FFF2-40B4-BE49-F238E27FC236}">
                <a16:creationId xmlns:a16="http://schemas.microsoft.com/office/drawing/2014/main" id="{F0B21D45-6FCC-40ED-88AA-B86F0F92618B}"/>
              </a:ext>
            </a:extLst>
          </p:cNvPr>
          <p:cNvSpPr txBox="1"/>
          <p:nvPr/>
        </p:nvSpPr>
        <p:spPr>
          <a:xfrm>
            <a:off x="7364185" y="5400348"/>
            <a:ext cx="401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pcervello</a:t>
            </a:r>
            <a:endParaRPr lang="es-ES" sz="2400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34" name="Picture 10" descr="Image result for github icon">
            <a:extLst>
              <a:ext uri="{FF2B5EF4-FFF2-40B4-BE49-F238E27FC236}">
                <a16:creationId xmlns:a16="http://schemas.microsoft.com/office/drawing/2014/main" id="{245845DB-41C7-46E9-AFE2-A3AB9621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77" y="6078602"/>
            <a:ext cx="489626" cy="4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8">
            <a:extLst>
              <a:ext uri="{FF2B5EF4-FFF2-40B4-BE49-F238E27FC236}">
                <a16:creationId xmlns:a16="http://schemas.microsoft.com/office/drawing/2014/main" id="{85E619E5-292D-44A5-9CD4-22B135F7EEB7}"/>
              </a:ext>
            </a:extLst>
          </p:cNvPr>
          <p:cNvSpPr txBox="1"/>
          <p:nvPr/>
        </p:nvSpPr>
        <p:spPr>
          <a:xfrm>
            <a:off x="7364185" y="6036398"/>
            <a:ext cx="401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pauer24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925D0-B222-47BC-A47E-7D4C84DFF815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9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04.</a:t>
            </a:r>
            <a:r>
              <a:rPr lang="es-ES" dirty="0"/>
              <a:t>Logging –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start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0136BB-ACA8-4B70-A5F4-8DC377CC9F7A}"/>
              </a:ext>
            </a:extLst>
          </p:cNvPr>
          <p:cNvSpPr txBox="1">
            <a:spLocks/>
          </p:cNvSpPr>
          <p:nvPr/>
        </p:nvSpPr>
        <p:spPr>
          <a:xfrm>
            <a:off x="541867" y="2514600"/>
            <a:ext cx="4779434" cy="2482222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EFFFF"/>
                </a:solidFill>
              </a:rPr>
              <a:t>Configure the log providers.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EFFFF"/>
                </a:solidFill>
              </a:rPr>
              <a:t>ConfigureLogging</a:t>
            </a:r>
            <a:r>
              <a:rPr lang="en-US" dirty="0">
                <a:solidFill>
                  <a:srgbClr val="FEFFFF"/>
                </a:solidFill>
              </a:rPr>
              <a:t>(Action)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EFFFF"/>
                </a:solidFill>
              </a:rPr>
              <a:t>Ask for </a:t>
            </a:r>
            <a:r>
              <a:rPr lang="en-US" dirty="0" err="1">
                <a:solidFill>
                  <a:srgbClr val="FEFFFF"/>
                </a:solidFill>
              </a:rPr>
              <a:t>ILogger</a:t>
            </a:r>
            <a:r>
              <a:rPr lang="en-US" dirty="0">
                <a:solidFill>
                  <a:srgbClr val="FEFFFF"/>
                </a:solidFill>
              </a:rPr>
              <a:t>&lt;T&gt;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EFFFF"/>
                </a:solidFill>
              </a:rPr>
              <a:t>Start logging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9ACE7A9-7A69-465E-8BA8-81D0EEE23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" t="144" r="1244" b="577"/>
          <a:stretch/>
        </p:blipFill>
        <p:spPr bwMode="auto">
          <a:xfrm>
            <a:off x="6618288" y="190499"/>
            <a:ext cx="4634274" cy="61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3DF3C8-0AF3-4012-A88B-982FFE7C7795}"/>
              </a:ext>
            </a:extLst>
          </p:cNvPr>
          <p:cNvSpPr/>
          <p:nvPr/>
        </p:nvSpPr>
        <p:spPr>
          <a:xfrm>
            <a:off x="5573713" y="9823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560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350" y="1302985"/>
            <a:ext cx="8867550" cy="322615"/>
          </a:xfrm>
        </p:spPr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04.</a:t>
            </a:r>
            <a:r>
              <a:rPr lang="es-ES" dirty="0"/>
              <a:t>Logging </a:t>
            </a:r>
            <a:r>
              <a:rPr lang="es-ES" dirty="0" err="1"/>
              <a:t>considerations</a:t>
            </a:r>
            <a:r>
              <a:rPr lang="es-ES" dirty="0"/>
              <a:t> and defaults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2CEA06-9900-4577-8987-0073A5D05073}"/>
              </a:ext>
            </a:extLst>
          </p:cNvPr>
          <p:cNvSpPr txBox="1">
            <a:spLocks/>
          </p:cNvSpPr>
          <p:nvPr/>
        </p:nvSpPr>
        <p:spPr>
          <a:xfrm>
            <a:off x="1484312" y="2273300"/>
            <a:ext cx="8915400" cy="377762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WebHost.CreateDefaultBuilder</a:t>
            </a:r>
            <a:r>
              <a:rPr lang="en-US" dirty="0"/>
              <a:t> will include Debug and Console providers to Info level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Using a </a:t>
            </a:r>
            <a:r>
              <a:rPr lang="en-US" dirty="0" err="1"/>
              <a:t>LogEventId</a:t>
            </a:r>
            <a:r>
              <a:rPr lang="en-US" dirty="0"/>
              <a:t> will group log traces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For really high-performance environments use </a:t>
            </a:r>
            <a:r>
              <a:rPr lang="en-US" dirty="0" err="1"/>
              <a:t>LoggerMessage</a:t>
            </a:r>
            <a:r>
              <a:rPr lang="en-US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321923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04.</a:t>
            </a:r>
            <a:r>
              <a:rPr lang="es-ES" dirty="0"/>
              <a:t>IHttpClientFactory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pic>
        <p:nvPicPr>
          <p:cNvPr id="6" name="Picture 2" descr="https://i.imgflip.com/2ghcem.jpg">
            <a:extLst>
              <a:ext uri="{FF2B5EF4-FFF2-40B4-BE49-F238E27FC236}">
                <a16:creationId xmlns:a16="http://schemas.microsoft.com/office/drawing/2014/main" id="{90FF61D6-835E-4D56-A58D-CF046F77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10" y="2028011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C20B06-97C1-40C8-8056-7D18EA31A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8" y="2312988"/>
            <a:ext cx="6975475" cy="3716337"/>
          </a:xfrm>
        </p:spPr>
        <p:txBody>
          <a:bodyPr>
            <a:normAutofit/>
          </a:bodyPr>
          <a:lstStyle/>
          <a:p>
            <a:r>
              <a:rPr lang="en-US" b="1" dirty="0"/>
              <a:t>PROS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Configure different clients (by name or type)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Configuring Middleware for client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Pool and lifetime management of the clients managed automatically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Prevent classic DNS problems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Unified logging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/>
              <a:t>CONS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6453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04.</a:t>
            </a:r>
            <a:r>
              <a:rPr lang="es-ES" dirty="0"/>
              <a:t>Configuring </a:t>
            </a:r>
            <a:r>
              <a:rPr lang="es-ES" dirty="0" err="1"/>
              <a:t>IHttpClientFactory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66150-56C3-4BA3-973F-812DC7C7402A}"/>
              </a:ext>
            </a:extLst>
          </p:cNvPr>
          <p:cNvSpPr txBox="1">
            <a:spLocks/>
          </p:cNvSpPr>
          <p:nvPr/>
        </p:nvSpPr>
        <p:spPr>
          <a:xfrm>
            <a:off x="1027112" y="2298700"/>
            <a:ext cx="8915400" cy="377762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services.AddHttpClient</a:t>
            </a:r>
            <a:r>
              <a:rPr lang="en-US" dirty="0"/>
              <a:t>(); (</a:t>
            </a:r>
            <a:r>
              <a:rPr lang="en-US" sz="1600" i="1" dirty="0"/>
              <a:t>using </a:t>
            </a:r>
            <a:r>
              <a:rPr lang="en-US" sz="1600" i="1" dirty="0" err="1"/>
              <a:t>Microsoft.Extensions.DependencyInjection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Inject the factory on the service that will make http calls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Call </a:t>
            </a:r>
            <a:r>
              <a:rPr lang="en-US" dirty="0" err="1"/>
              <a:t>CreateClient</a:t>
            </a:r>
            <a:r>
              <a:rPr lang="en-US" dirty="0"/>
              <a:t>() to build a client when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MORE CODE!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F8F77-3F0A-410C-8EE3-1D2B8F78525B}"/>
              </a:ext>
            </a:extLst>
          </p:cNvPr>
          <p:cNvSpPr/>
          <p:nvPr/>
        </p:nvSpPr>
        <p:spPr>
          <a:xfrm>
            <a:off x="10046810" y="100262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87422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7E41ED1-6E82-3A4C-A7CA-D2FE5854DB84}"/>
              </a:ext>
            </a:extLst>
          </p:cNvPr>
          <p:cNvSpPr txBox="1">
            <a:spLocks/>
          </p:cNvSpPr>
          <p:nvPr/>
        </p:nvSpPr>
        <p:spPr>
          <a:xfrm>
            <a:off x="764738" y="2634757"/>
            <a:ext cx="4084664" cy="101393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r>
              <a:rPr lang="es-ES" sz="6600" dirty="0" err="1">
                <a:latin typeface="Courier" pitchFamily="2" charset="0"/>
                <a:cs typeface="Courier New" panose="02070309020205020404" pitchFamily="49" charset="0"/>
              </a:rPr>
              <a:t>Thanks</a:t>
            </a:r>
            <a:r>
              <a:rPr lang="es-ES" sz="5400" dirty="0">
                <a:latin typeface="Courier" pitchFamily="2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2A2F3CB2-9C1E-5946-8FF2-2B30503ACBBD}"/>
              </a:ext>
            </a:extLst>
          </p:cNvPr>
          <p:cNvSpPr txBox="1">
            <a:spLocks/>
          </p:cNvSpPr>
          <p:nvPr/>
        </p:nvSpPr>
        <p:spPr>
          <a:xfrm>
            <a:off x="764738" y="4842992"/>
            <a:ext cx="4543861" cy="153726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r>
              <a:rPr lang="es-E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Any</a:t>
            </a:r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questions</a:t>
            </a:r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  <a:p>
            <a:pPr algn="l"/>
            <a:r>
              <a:rPr lang="es-E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can </a:t>
            </a:r>
            <a:r>
              <a:rPr lang="es-E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find</a:t>
            </a:r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me at:</a:t>
            </a:r>
          </a:p>
          <a:p>
            <a:pPr algn="l"/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pau.cervello@tokiota.com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A0C75B-7D82-F647-B2F6-45E3D3223CB2}"/>
              </a:ext>
            </a:extLst>
          </p:cNvPr>
          <p:cNvSpPr/>
          <p:nvPr/>
        </p:nvSpPr>
        <p:spPr>
          <a:xfrm>
            <a:off x="4224550" y="2764366"/>
            <a:ext cx="10840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1">
                    <a:lumMod val="85000"/>
                  </a:schemeClr>
                </a:solidFill>
              </a:rPr>
              <a:t>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7D46C-7067-4B6C-864B-7DC28355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938" y="420473"/>
            <a:ext cx="5010150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4AAFF-EE2A-4AD4-BCD5-CE0297D0B35B}"/>
              </a:ext>
            </a:extLst>
          </p:cNvPr>
          <p:cNvSpPr txBox="1"/>
          <p:nvPr/>
        </p:nvSpPr>
        <p:spPr>
          <a:xfrm>
            <a:off x="690038" y="726288"/>
            <a:ext cx="52662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code can be found at: </a:t>
            </a:r>
          </a:p>
          <a:p>
            <a:r>
              <a:rPr lang="es-ES_tradnl" sz="200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https://github.com/pauer24/AspNetCoreBasics</a:t>
            </a:r>
            <a:endParaRPr lang="es-ES_tradnl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8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FF30ECCA-D421-BF46-A3B7-93A7DEA1B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541" y="4154605"/>
            <a:ext cx="2303930" cy="684095"/>
          </a:xfrm>
        </p:spPr>
        <p:txBody>
          <a:bodyPr/>
          <a:lstStyle/>
          <a:p>
            <a:r>
              <a:rPr lang="es-ES" dirty="0"/>
              <a:t>.NET Core </a:t>
            </a:r>
            <a:r>
              <a:rPr lang="es-ES" dirty="0" err="1"/>
              <a:t>intro</a:t>
            </a:r>
            <a:r>
              <a:rPr lang="es-ES" dirty="0"/>
              <a:t> &amp; </a:t>
            </a:r>
            <a:r>
              <a:rPr lang="es-ES" dirty="0" err="1"/>
              <a:t>metapackages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C706A81-7435-C347-8A20-10251BD0C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Getting</a:t>
            </a:r>
            <a:r>
              <a:rPr lang="es-ES" dirty="0"/>
              <a:t> </a:t>
            </a:r>
            <a:r>
              <a:rPr lang="es-ES" dirty="0" err="1"/>
              <a:t>started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F842F06-CB88-3D44-8CC6-B507AA54F8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Middlewares, DI &amp; </a:t>
            </a:r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E3A0292-6B41-E94E-B692-ED52C83DAA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59873" y="2839860"/>
            <a:ext cx="2284377" cy="357395"/>
          </a:xfrm>
        </p:spPr>
        <p:txBody>
          <a:bodyPr/>
          <a:lstStyle/>
          <a:p>
            <a:r>
              <a:rPr lang="es-ES" dirty="0" err="1"/>
              <a:t>Configuration</a:t>
            </a:r>
            <a:r>
              <a:rPr lang="es-ES" dirty="0"/>
              <a:t>, </a:t>
            </a:r>
            <a:r>
              <a:rPr lang="es-ES" dirty="0" err="1"/>
              <a:t>logging</a:t>
            </a:r>
            <a:r>
              <a:rPr lang="es-ES" dirty="0"/>
              <a:t> &amp; </a:t>
            </a:r>
            <a:r>
              <a:rPr lang="es-ES" dirty="0" err="1"/>
              <a:t>HttpClient</a:t>
            </a:r>
            <a:endParaRPr lang="es-E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20B8B1-B6E5-40BA-9FDE-A6CDDAEC8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2" y="3105149"/>
            <a:ext cx="1171575" cy="1171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5C8D8-6418-40B0-BED7-4157AE8EF2BD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10" name="Subtítulo 4">
            <a:extLst>
              <a:ext uri="{FF2B5EF4-FFF2-40B4-BE49-F238E27FC236}">
                <a16:creationId xmlns:a16="http://schemas.microsoft.com/office/drawing/2014/main" id="{7752DE0D-CF60-4443-8EC2-1FE3DE3C571B}"/>
              </a:ext>
            </a:extLst>
          </p:cNvPr>
          <p:cNvSpPr txBox="1">
            <a:spLocks/>
          </p:cNvSpPr>
          <p:nvPr/>
        </p:nvSpPr>
        <p:spPr>
          <a:xfrm>
            <a:off x="397136" y="1490010"/>
            <a:ext cx="2303930" cy="684095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tx2">
                    <a:lumMod val="40000"/>
                    <a:lumOff val="60000"/>
                  </a:schemeClr>
                </a:solidFill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28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01.</a:t>
            </a:r>
            <a:r>
              <a:rPr lang="es-ES" dirty="0"/>
              <a:t>.NET FW vs .NET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pic>
        <p:nvPicPr>
          <p:cNvPr id="6" name="Picture 2" descr="Image result for really meme">
            <a:extLst>
              <a:ext uri="{FF2B5EF4-FFF2-40B4-BE49-F238E27FC236}">
                <a16:creationId xmlns:a16="http://schemas.microsoft.com/office/drawing/2014/main" id="{BB6896B7-9E97-4DDC-914F-C77A15684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"/>
          <a:stretch/>
        </p:blipFill>
        <p:spPr bwMode="auto">
          <a:xfrm>
            <a:off x="7853841" y="2160346"/>
            <a:ext cx="3863839" cy="386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13FF69-A84A-4934-919C-CB3FEDD6722C}"/>
              </a:ext>
            </a:extLst>
          </p:cNvPr>
          <p:cNvSpPr txBox="1">
            <a:spLocks/>
          </p:cNvSpPr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4A4AE70-13F1-417B-AABE-AF2A03B1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Which one to choose?</a:t>
            </a:r>
            <a:endParaRPr lang="en-US" dirty="0"/>
          </a:p>
          <a:p>
            <a:endParaRPr lang="en-US" dirty="0"/>
          </a:p>
          <a:p>
            <a:endParaRPr lang="es-ES_trad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C7FFC-D1F0-4E72-A1C9-0936236CF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5" y="3104558"/>
            <a:ext cx="62007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01.</a:t>
            </a:r>
            <a:r>
              <a:rPr lang="es-ES" dirty="0"/>
              <a:t>.NET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13FF69-A84A-4934-919C-CB3FEDD6722C}"/>
              </a:ext>
            </a:extLst>
          </p:cNvPr>
          <p:cNvSpPr txBox="1">
            <a:spLocks/>
          </p:cNvSpPr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8D456-1F68-43E3-AE2B-9FECC54BF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2"/>
          <a:stretch/>
        </p:blipFill>
        <p:spPr>
          <a:xfrm>
            <a:off x="2667000" y="1894258"/>
            <a:ext cx="5345980" cy="48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01.</a:t>
            </a:r>
            <a:r>
              <a:rPr lang="es-ES" dirty="0"/>
              <a:t>SDK’s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13FF69-A84A-4934-919C-CB3FEDD6722C}"/>
              </a:ext>
            </a:extLst>
          </p:cNvPr>
          <p:cNvSpPr txBox="1">
            <a:spLocks/>
          </p:cNvSpPr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A4F0C4F-97E6-4309-BA85-18BE715A1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206031"/>
              </p:ext>
            </p:extLst>
          </p:nvPr>
        </p:nvGraphicFramePr>
        <p:xfrm>
          <a:off x="1995792" y="9651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87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01.</a:t>
            </a:r>
            <a:r>
              <a:rPr lang="es-ES" dirty="0"/>
              <a:t>.NET </a:t>
            </a:r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490AD4-D548-493E-A6EB-62CA8A33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0" y="1831887"/>
            <a:ext cx="7961183" cy="4894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E7871-9217-4D1A-96B1-E6432E3D4913}"/>
              </a:ext>
            </a:extLst>
          </p:cNvPr>
          <p:cNvSpPr txBox="1"/>
          <p:nvPr/>
        </p:nvSpPr>
        <p:spPr>
          <a:xfrm>
            <a:off x="9258300" y="290512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hlinkClick r:id="rId4"/>
              </a:rPr>
              <a:t>Docs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579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350" y="1302985"/>
            <a:ext cx="6516767" cy="322615"/>
          </a:xfrm>
        </p:spPr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01.</a:t>
            </a:r>
            <a:r>
              <a:rPr lang="es-ES" dirty="0"/>
              <a:t>.NET Core </a:t>
            </a:r>
            <a:r>
              <a:rPr lang="es-ES" i="1" dirty="0" err="1"/>
              <a:t>meta</a:t>
            </a:r>
            <a:r>
              <a:rPr lang="es-ES" dirty="0" err="1"/>
              <a:t>packages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13FF69-A84A-4934-919C-CB3FEDD6722C}"/>
              </a:ext>
            </a:extLst>
          </p:cNvPr>
          <p:cNvSpPr txBox="1">
            <a:spLocks/>
          </p:cNvSpPr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4A4AE70-13F1-417B-AABE-AF2A03B1F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404" y="2228851"/>
            <a:ext cx="10201226" cy="3843282"/>
          </a:xfrm>
        </p:spPr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What’s it? A NuGet package with no code. Only describes a set of necessary packages.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Why? Correct package versions and lightweight apps on some cases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Main metapackages – shared runtimes (each one includes the packages above)</a:t>
            </a:r>
          </a:p>
          <a:p>
            <a:pPr marL="800100" lvl="1" indent="-342900" algn="l">
              <a:buClr>
                <a:schemeClr val="bg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Microsoft</a:t>
            </a:r>
            <a:r>
              <a:rPr lang="en-US" dirty="0">
                <a:hlinkClick r:id="rId4"/>
              </a:rPr>
              <a:t>.NetCore.App</a:t>
            </a:r>
            <a:endParaRPr lang="en-US" dirty="0"/>
          </a:p>
          <a:p>
            <a:pPr marL="800100" lvl="1" indent="-342900" algn="l">
              <a:buClr>
                <a:schemeClr val="bg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hlinkClick r:id="rId5"/>
              </a:rPr>
              <a:t>Microsoft.AspNetCore.App</a:t>
            </a:r>
            <a:endParaRPr lang="en-US" dirty="0"/>
          </a:p>
          <a:p>
            <a:pPr marL="742950" lvl="2" indent="-285750" algn="l">
              <a:spcBef>
                <a:spcPts val="1000"/>
              </a:spcBef>
              <a:buClr>
                <a:schemeClr val="bg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hlinkClick r:id="rId6"/>
              </a:rPr>
              <a:t>Microsoft.AspNetCore.All</a:t>
            </a:r>
            <a:r>
              <a:rPr lang="en-US" sz="2000" dirty="0">
                <a:hlinkClick r:id="rId6"/>
              </a:rPr>
              <a:t> 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⚠ (not recommended)</a:t>
            </a:r>
            <a:endParaRPr lang="es-ES_trad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538A4-BEE4-434C-860C-BA33FB204D3A}"/>
              </a:ext>
            </a:extLst>
          </p:cNvPr>
          <p:cNvSpPr/>
          <p:nvPr/>
        </p:nvSpPr>
        <p:spPr>
          <a:xfrm>
            <a:off x="10046810" y="100262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0627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D44A-FF4A-BB4E-A4F7-B4C08E02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345F"/>
                </a:solidFill>
              </a:rPr>
              <a:t>01.</a:t>
            </a:r>
            <a:r>
              <a:rPr lang="es-ES" dirty="0"/>
              <a:t>Deployments…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03C3-A567-472E-B6DF-75EDEC492DDE}"/>
              </a:ext>
            </a:extLst>
          </p:cNvPr>
          <p:cNvSpPr txBox="1"/>
          <p:nvPr/>
        </p:nvSpPr>
        <p:spPr>
          <a:xfrm>
            <a:off x="281147" y="372257"/>
            <a:ext cx="6854969" cy="461665"/>
          </a:xfrm>
          <a:prstGeom prst="rect">
            <a:avLst/>
          </a:prstGeom>
          <a:solidFill>
            <a:srgbClr val="1C1F2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B9CA"/>
                </a:solidFill>
              </a:rPr>
              <a:t>A BRIEF DEEP INTRO TO… ASP.NET 2.1</a:t>
            </a:r>
            <a:endParaRPr lang="es-ES_tradnl" sz="2400" dirty="0">
              <a:solidFill>
                <a:srgbClr val="ADB9CA"/>
              </a:solidFill>
            </a:endParaRPr>
          </a:p>
        </p:txBody>
      </p:sp>
      <p:pic>
        <p:nvPicPr>
          <p:cNvPr id="6" name="Picture 2" descr="https://i.imgflip.com/2g9g6g.jpg">
            <a:extLst>
              <a:ext uri="{FF2B5EF4-FFF2-40B4-BE49-F238E27FC236}">
                <a16:creationId xmlns:a16="http://schemas.microsoft.com/office/drawing/2014/main" id="{903609F0-3AFF-4974-8BC0-1393809EB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5" r="1" b="50971"/>
          <a:stretch/>
        </p:blipFill>
        <p:spPr bwMode="auto">
          <a:xfrm>
            <a:off x="820780" y="2094663"/>
            <a:ext cx="4894219" cy="35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i.imgflip.com/2g9g6g.jpg">
            <a:extLst>
              <a:ext uri="{FF2B5EF4-FFF2-40B4-BE49-F238E27FC236}">
                <a16:creationId xmlns:a16="http://schemas.microsoft.com/office/drawing/2014/main" id="{C0DBB224-5032-4984-9FC7-5D823C980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9590" r="1" b="2128"/>
          <a:stretch/>
        </p:blipFill>
        <p:spPr bwMode="auto">
          <a:xfrm>
            <a:off x="5714999" y="2094663"/>
            <a:ext cx="4894219" cy="35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C81380-B418-46AB-AA4E-AA60C2B95FAD}"/>
              </a:ext>
            </a:extLst>
          </p:cNvPr>
          <p:cNvSpPr/>
          <p:nvPr/>
        </p:nvSpPr>
        <p:spPr>
          <a:xfrm>
            <a:off x="10046810" y="100262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3909191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ackground im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an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OKIO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lides with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s without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bout (BG IMAGE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genda (BG IMAGE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Slides with title (BG IMAGE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Slides without title (BG IMAGE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c6545-c4b0-41ba-b65e-41037e7c803f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374B617ED0E840AAD9696600400A02" ma:contentTypeVersion="15" ma:contentTypeDescription="Crear nuevo documento." ma:contentTypeScope="" ma:versionID="e21d4610bed72c8c6f65c83fbd36b9d8">
  <xsd:schema xmlns:xsd="http://www.w3.org/2001/XMLSchema" xmlns:xs="http://www.w3.org/2001/XMLSchema" xmlns:p="http://schemas.microsoft.com/office/2006/metadata/properties" xmlns:ns2="a55c6545-c4b0-41ba-b65e-41037e7c803f" xmlns:ns3="b048c077-1ef5-43d8-8cbe-0087f6733556" xmlns:ns4="86ba1f19-cb69-49a9-8c5b-dc7f01002f2d" targetNamespace="http://schemas.microsoft.com/office/2006/metadata/properties" ma:root="true" ma:fieldsID="a6b18f15dc7e4c3d8d8e6f3f6b43b865" ns2:_="" ns3:_="" ns4:_="">
    <xsd:import namespace="a55c6545-c4b0-41ba-b65e-41037e7c803f"/>
    <xsd:import namespace="b048c077-1ef5-43d8-8cbe-0087f6733556"/>
    <xsd:import namespace="86ba1f19-cb69-49a9-8c5b-dc7f01002f2d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4defe91-ba4a-4858-8347-393e3d4825e6}" ma:internalName="TaxCatchAll" ma:showField="CatchAllData" ma:web="a55c6545-c4b0-41ba-b65e-41037e7c80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8c077-1ef5-43d8-8cbe-0087f67335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a1f19-cb69-49a9-8c5b-dc7f01002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FD4207-CE3A-4709-A962-C52257FD2F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91FE97-DB74-46BF-BCEC-5017C9B3E409}">
  <ds:schemaRefs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a55c6545-c4b0-41ba-b65e-41037e7c803f"/>
    <ds:schemaRef ds:uri="b048c077-1ef5-43d8-8cbe-0087f67335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6ba1f19-cb69-49a9-8c5b-dc7f01002f2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9C8DD52-2ABB-4943-923A-4ABC03DDE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c6545-c4b0-41ba-b65e-41037e7c803f"/>
    <ds:schemaRef ds:uri="b048c077-1ef5-43d8-8cbe-0087f6733556"/>
    <ds:schemaRef ds:uri="86ba1f19-cb69-49a9-8c5b-dc7f01002f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1378</Words>
  <Application>Microsoft Office PowerPoint</Application>
  <PresentationFormat>Widescreen</PresentationFormat>
  <Paragraphs>254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Arial</vt:lpstr>
      <vt:lpstr>Avenir Next</vt:lpstr>
      <vt:lpstr>Calibri</vt:lpstr>
      <vt:lpstr>Courier</vt:lpstr>
      <vt:lpstr>Courier New</vt:lpstr>
      <vt:lpstr>Helvetica Light</vt:lpstr>
      <vt:lpstr>Verdana</vt:lpstr>
      <vt:lpstr>Wingdings</vt:lpstr>
      <vt:lpstr>First slide</vt:lpstr>
      <vt:lpstr>TOKIOTA</vt:lpstr>
      <vt:lpstr>Agenda</vt:lpstr>
      <vt:lpstr>Slides with title</vt:lpstr>
      <vt:lpstr>Slides without title</vt:lpstr>
      <vt:lpstr>About (BG IMAGE)</vt:lpstr>
      <vt:lpstr>Agenda (BG IMAGE)</vt:lpstr>
      <vt:lpstr>Slides with title (BG IMAGE)</vt:lpstr>
      <vt:lpstr>Slides without title (BG IMAGE)</vt:lpstr>
      <vt:lpstr>Background image</vt:lpstr>
      <vt:lpstr>Thanks</vt:lpstr>
      <vt:lpstr>A brief deep intro to...</vt:lpstr>
      <vt:lpstr>About Pau Cervelló</vt:lpstr>
      <vt:lpstr>PowerPoint Presentation</vt:lpstr>
      <vt:lpstr>01..NET FW vs .NET Core</vt:lpstr>
      <vt:lpstr>01..NET Core</vt:lpstr>
      <vt:lpstr>01.SDK’s</vt:lpstr>
      <vt:lpstr>01..NET implementation support</vt:lpstr>
      <vt:lpstr>01..NET Core metapackages</vt:lpstr>
      <vt:lpstr>01.Deployments…</vt:lpstr>
      <vt:lpstr>02. ASP.NET Core - Lets get started</vt:lpstr>
      <vt:lpstr>02.Check it out!</vt:lpstr>
      <vt:lpstr>03.Middlewares</vt:lpstr>
      <vt:lpstr>03.Conventional middlewares</vt:lpstr>
      <vt:lpstr>03.Middlewares considerations</vt:lpstr>
      <vt:lpstr>03.Good guy DI</vt:lpstr>
      <vt:lpstr>03.Routing</vt:lpstr>
      <vt:lpstr>04.Configuration – Set up</vt:lpstr>
      <vt:lpstr>04.Still with configuration</vt:lpstr>
      <vt:lpstr>04.Defaults of Configuration</vt:lpstr>
      <vt:lpstr>04.Logging – how to start</vt:lpstr>
      <vt:lpstr>04.Logging considerations and defaults</vt:lpstr>
      <vt:lpstr>04.IHttpClientFactory</vt:lpstr>
      <vt:lpstr>04.Configuring IHttpClientFactory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Baldirà</dc:creator>
  <cp:lastModifiedBy>Pau Cervelló</cp:lastModifiedBy>
  <cp:revision>82</cp:revision>
  <dcterms:created xsi:type="dcterms:W3CDTF">2018-04-12T13:49:32Z</dcterms:created>
  <dcterms:modified xsi:type="dcterms:W3CDTF">2018-09-25T10:30:42Z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0x01010011374B617ED0E840AAD9696600400A02</vt:lpwstr>
  </property>
</Properties>
</file>