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18288000" cy="10287000"/>
  <p:notesSz cx="6858000" cy="9144000"/>
  <p:embeddedFontLst>
    <p:embeddedFont>
      <p:font typeface="HK Grotesk" panose="020B0604020202020204" charset="0"/>
      <p:regular r:id="rId69"/>
    </p:embeddedFont>
    <p:embeddedFont>
      <p:font typeface="HK Grotesk Bold" panose="020B0604020202020204" charset="0"/>
      <p:regular r:id="rId70"/>
    </p:embeddedFont>
    <p:embeddedFont>
      <p:font typeface="HK Grotesk Bold Italics" panose="020B0604020202020204" charset="0"/>
      <p:regular r:id="rId71"/>
    </p:embeddedFont>
    <p:embeddedFont>
      <p:font typeface="HK Grotesk Italics" panose="020B0604020202020204" charset="0"/>
      <p:regular r:id="rId72"/>
    </p:embeddedFont>
    <p:embeddedFont>
      <p:font typeface="HK Grotesk Medium" panose="020B0604020202020204" charset="0"/>
      <p:regular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4" d="100"/>
          <a:sy n="64" d="100"/>
        </p:scale>
        <p:origin x="178"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02771" y="8000072"/>
            <a:ext cx="9056529" cy="1258228"/>
          </a:xfrm>
          <a:custGeom>
            <a:avLst/>
            <a:gdLst/>
            <a:ahLst/>
            <a:cxnLst/>
            <a:rect l="l" t="t" r="r" b="b"/>
            <a:pathLst>
              <a:path w="9056529" h="1258228">
                <a:moveTo>
                  <a:pt x="0" y="0"/>
                </a:moveTo>
                <a:lnTo>
                  <a:pt x="9056529" y="0"/>
                </a:lnTo>
                <a:lnTo>
                  <a:pt x="9056529" y="1258228"/>
                </a:lnTo>
                <a:lnTo>
                  <a:pt x="0" y="1258228"/>
                </a:lnTo>
                <a:lnTo>
                  <a:pt x="0" y="0"/>
                </a:lnTo>
                <a:close/>
              </a:path>
            </a:pathLst>
          </a:custGeom>
          <a:blipFill>
            <a:blip r:embed="rId2"/>
            <a:stretch>
              <a:fillRect/>
            </a:stretch>
          </a:blipFill>
        </p:spPr>
        <p:txBody>
          <a:bodyPr/>
          <a:lstStyle/>
          <a:p>
            <a:endParaRPr lang="es-ES"/>
          </a:p>
        </p:txBody>
      </p:sp>
      <p:sp>
        <p:nvSpPr>
          <p:cNvPr id="3" name="TextBox 3"/>
          <p:cNvSpPr txBox="1"/>
          <p:nvPr/>
        </p:nvSpPr>
        <p:spPr>
          <a:xfrm>
            <a:off x="1028700" y="2620184"/>
            <a:ext cx="13568236" cy="2432050"/>
          </a:xfrm>
          <a:prstGeom prst="rect">
            <a:avLst/>
          </a:prstGeom>
        </p:spPr>
        <p:txBody>
          <a:bodyPr lIns="0" tIns="0" rIns="0" bIns="0" rtlCol="0" anchor="t">
            <a:spAutoFit/>
          </a:bodyPr>
          <a:lstStyle/>
          <a:p>
            <a:pPr algn="l">
              <a:lnSpc>
                <a:spcPts val="9799"/>
              </a:lnSpc>
            </a:pPr>
            <a:r>
              <a:rPr lang="en-US" sz="6999" b="1">
                <a:solidFill>
                  <a:srgbClr val="000000"/>
                </a:solidFill>
                <a:latin typeface="HK Grotesk Bold"/>
                <a:ea typeface="HK Grotesk Bold"/>
                <a:cs typeface="HK Grotesk Bold"/>
                <a:sym typeface="HK Grotesk Bold"/>
              </a:rPr>
              <a:t>Plataforma IoT oberta per a projectes de ciència ciutadana</a:t>
            </a:r>
          </a:p>
        </p:txBody>
      </p:sp>
      <p:sp>
        <p:nvSpPr>
          <p:cNvPr id="4" name="TextBox 4"/>
          <p:cNvSpPr txBox="1"/>
          <p:nvPr/>
        </p:nvSpPr>
        <p:spPr>
          <a:xfrm>
            <a:off x="1028700" y="5038725"/>
            <a:ext cx="12364743" cy="863600"/>
          </a:xfrm>
          <a:prstGeom prst="rect">
            <a:avLst/>
          </a:prstGeom>
        </p:spPr>
        <p:txBody>
          <a:bodyPr lIns="0" tIns="0" rIns="0" bIns="0" rtlCol="0" anchor="t">
            <a:spAutoFit/>
          </a:bodyPr>
          <a:lstStyle/>
          <a:p>
            <a:pPr algn="l">
              <a:lnSpc>
                <a:spcPts val="7000"/>
              </a:lnSpc>
            </a:pPr>
            <a:r>
              <a:rPr lang="en-US" sz="5000" b="1" spc="400">
                <a:solidFill>
                  <a:srgbClr val="000000"/>
                </a:solidFill>
                <a:latin typeface="HK Grotesk Bold"/>
                <a:ea typeface="HK Grotesk Bold"/>
                <a:cs typeface="HK Grotesk Bold"/>
                <a:sym typeface="HK Grotesk Bold"/>
              </a:rPr>
              <a:t>SOLUCIONS DE CONNECTIVITAT</a:t>
            </a:r>
          </a:p>
        </p:txBody>
      </p:sp>
      <p:sp>
        <p:nvSpPr>
          <p:cNvPr id="5" name="TextBox 5"/>
          <p:cNvSpPr txBox="1"/>
          <p:nvPr/>
        </p:nvSpPr>
        <p:spPr>
          <a:xfrm>
            <a:off x="1028700" y="8677910"/>
            <a:ext cx="4507183" cy="580390"/>
          </a:xfrm>
          <a:prstGeom prst="rect">
            <a:avLst/>
          </a:prstGeom>
        </p:spPr>
        <p:txBody>
          <a:bodyPr lIns="0" tIns="0" rIns="0" bIns="0" rtlCol="0" anchor="t">
            <a:spAutoFit/>
          </a:bodyPr>
          <a:lstStyle/>
          <a:p>
            <a:pPr algn="l">
              <a:lnSpc>
                <a:spcPts val="4759"/>
              </a:lnSpc>
            </a:pPr>
            <a:r>
              <a:rPr lang="en-US" sz="3399" b="1">
                <a:solidFill>
                  <a:srgbClr val="000000"/>
                </a:solidFill>
                <a:latin typeface="HK Grotesk Medium"/>
                <a:ea typeface="HK Grotesk Medium"/>
                <a:cs typeface="HK Grotesk Medium"/>
                <a:sym typeface="HK Grotesk Medium"/>
              </a:rPr>
              <a:t>Pablo Garcia Calderó</a:t>
            </a:r>
          </a:p>
        </p:txBody>
      </p:sp>
      <p:sp>
        <p:nvSpPr>
          <p:cNvPr id="6" name="TextBox 6"/>
          <p:cNvSpPr txBox="1"/>
          <p:nvPr/>
        </p:nvSpPr>
        <p:spPr>
          <a:xfrm>
            <a:off x="1028700" y="8104867"/>
            <a:ext cx="4507183" cy="455295"/>
          </a:xfrm>
          <a:prstGeom prst="rect">
            <a:avLst/>
          </a:prstGeom>
        </p:spPr>
        <p:txBody>
          <a:bodyPr lIns="0" tIns="0" rIns="0" bIns="0" rtlCol="0" anchor="t">
            <a:spAutoFit/>
          </a:bodyPr>
          <a:lstStyle/>
          <a:p>
            <a:pPr algn="l">
              <a:lnSpc>
                <a:spcPts val="3780"/>
              </a:lnSpc>
            </a:pPr>
            <a:r>
              <a:rPr lang="en-US" sz="2700">
                <a:solidFill>
                  <a:srgbClr val="000000"/>
                </a:solidFill>
                <a:latin typeface="HK Grotesk"/>
                <a:ea typeface="HK Grotesk"/>
                <a:cs typeface="HK Grotesk"/>
                <a:sym typeface="HK Grotesk"/>
              </a:rPr>
              <a:t>Treball final de grau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363978"/>
            <a:ext cx="5122944" cy="2979896"/>
          </a:xfrm>
          <a:prstGeom prst="rect">
            <a:avLst/>
          </a:prstGeom>
        </p:spPr>
        <p:txBody>
          <a:bodyPr lIns="0" tIns="0" rIns="0" bIns="0" rtlCol="0" anchor="t">
            <a:spAutoFit/>
          </a:bodyPr>
          <a:lstStyle/>
          <a:p>
            <a:pPr marL="0" lvl="0" indent="0" algn="l">
              <a:lnSpc>
                <a:spcPts val="7796"/>
              </a:lnSpc>
            </a:pPr>
            <a:r>
              <a:rPr lang="en-US" sz="7425" b="1">
                <a:solidFill>
                  <a:srgbClr val="000000"/>
                </a:solidFill>
                <a:latin typeface="HK Grotesk Bold"/>
                <a:ea typeface="HK Grotesk Bold"/>
                <a:cs typeface="HK Grotesk Bold"/>
                <a:sym typeface="HK Grotesk Bold"/>
              </a:rPr>
              <a:t>Duty Cycle vs Listen Before Talk</a:t>
            </a:r>
          </a:p>
        </p:txBody>
      </p:sp>
      <p:sp>
        <p:nvSpPr>
          <p:cNvPr id="3" name="AutoShape 3"/>
          <p:cNvSpPr/>
          <p:nvPr/>
        </p:nvSpPr>
        <p:spPr>
          <a:xfrm>
            <a:off x="1028700" y="5134449"/>
            <a:ext cx="5122944" cy="0"/>
          </a:xfrm>
          <a:prstGeom prst="line">
            <a:avLst/>
          </a:prstGeom>
          <a:ln w="38100" cap="flat">
            <a:solidFill>
              <a:srgbClr val="000000"/>
            </a:solidFill>
            <a:prstDash val="solid"/>
            <a:headEnd type="none" w="sm" len="sm"/>
            <a:tailEnd type="none" w="sm" len="sm"/>
          </a:ln>
        </p:spPr>
        <p:txBody>
          <a:bodyPr/>
          <a:lstStyle/>
          <a:p>
            <a:endParaRPr lang="es-ES"/>
          </a:p>
        </p:txBody>
      </p:sp>
      <p:sp>
        <p:nvSpPr>
          <p:cNvPr id="4" name="TextBox 4"/>
          <p:cNvSpPr txBox="1"/>
          <p:nvPr/>
        </p:nvSpPr>
        <p:spPr>
          <a:xfrm>
            <a:off x="1028700" y="5877614"/>
            <a:ext cx="5168852" cy="789781"/>
          </a:xfrm>
          <a:prstGeom prst="rect">
            <a:avLst/>
          </a:prstGeom>
        </p:spPr>
        <p:txBody>
          <a:bodyPr lIns="0" tIns="0" rIns="0" bIns="0" rtlCol="0" anchor="t">
            <a:spAutoFit/>
          </a:bodyPr>
          <a:lstStyle/>
          <a:p>
            <a:pPr marL="0" lvl="0" indent="0" algn="l">
              <a:lnSpc>
                <a:spcPts val="3193"/>
              </a:lnSpc>
            </a:pPr>
            <a:r>
              <a:rPr lang="en-US" sz="2281">
                <a:solidFill>
                  <a:srgbClr val="000000"/>
                </a:solidFill>
                <a:latin typeface="HK Grotesk"/>
                <a:ea typeface="HK Grotesk"/>
                <a:cs typeface="HK Grotesk"/>
                <a:sym typeface="HK Grotesk"/>
              </a:rPr>
              <a:t>Un dels factors més determinants en el desenvoupament d’aquest treball.</a:t>
            </a:r>
          </a:p>
        </p:txBody>
      </p:sp>
      <p:sp>
        <p:nvSpPr>
          <p:cNvPr id="5" name="TextBox 5"/>
          <p:cNvSpPr txBox="1"/>
          <p:nvPr/>
        </p:nvSpPr>
        <p:spPr>
          <a:xfrm>
            <a:off x="16611600" y="9191625"/>
            <a:ext cx="10753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57565" y="5415568"/>
            <a:ext cx="5310917" cy="4054994"/>
            <a:chOff x="0" y="0"/>
            <a:chExt cx="7081223" cy="5406658"/>
          </a:xfrm>
        </p:grpSpPr>
        <p:grpSp>
          <p:nvGrpSpPr>
            <p:cNvPr id="3" name="Group 3"/>
            <p:cNvGrpSpPr/>
            <p:nvPr/>
          </p:nvGrpSpPr>
          <p:grpSpPr>
            <a:xfrm>
              <a:off x="0" y="0"/>
              <a:ext cx="7081223" cy="5406658"/>
              <a:chOff x="0" y="0"/>
              <a:chExt cx="2978167" cy="2273891"/>
            </a:xfrm>
          </p:grpSpPr>
          <p:sp>
            <p:nvSpPr>
              <p:cNvPr id="4" name="Freeform 4"/>
              <p:cNvSpPr/>
              <p:nvPr/>
            </p:nvSpPr>
            <p:spPr>
              <a:xfrm>
                <a:off x="0" y="0"/>
                <a:ext cx="2978167" cy="2273891"/>
              </a:xfrm>
              <a:custGeom>
                <a:avLst/>
                <a:gdLst/>
                <a:ahLst/>
                <a:cxnLst/>
                <a:rect l="l" t="t" r="r" b="b"/>
                <a:pathLst>
                  <a:path w="2978167" h="2273891">
                    <a:moveTo>
                      <a:pt x="2853707" y="2273891"/>
                    </a:moveTo>
                    <a:lnTo>
                      <a:pt x="124460" y="2273891"/>
                    </a:lnTo>
                    <a:cubicBezTo>
                      <a:pt x="55880" y="2273891"/>
                      <a:pt x="0" y="2218011"/>
                      <a:pt x="0" y="2149431"/>
                    </a:cubicBezTo>
                    <a:lnTo>
                      <a:pt x="0" y="124460"/>
                    </a:lnTo>
                    <a:cubicBezTo>
                      <a:pt x="0" y="55880"/>
                      <a:pt x="55880" y="0"/>
                      <a:pt x="124460" y="0"/>
                    </a:cubicBezTo>
                    <a:lnTo>
                      <a:pt x="2853707" y="0"/>
                    </a:lnTo>
                    <a:cubicBezTo>
                      <a:pt x="2922287" y="0"/>
                      <a:pt x="2978167" y="55880"/>
                      <a:pt x="2978167" y="124460"/>
                    </a:cubicBezTo>
                    <a:lnTo>
                      <a:pt x="2978167" y="2149431"/>
                    </a:lnTo>
                    <a:cubicBezTo>
                      <a:pt x="2978167" y="2218011"/>
                      <a:pt x="2922287" y="2273891"/>
                      <a:pt x="2853707" y="2273891"/>
                    </a:cubicBezTo>
                    <a:close/>
                  </a:path>
                </a:pathLst>
              </a:custGeom>
              <a:solidFill>
                <a:srgbClr val="191919">
                  <a:alpha val="9804"/>
                </a:srgbClr>
              </a:solidFill>
            </p:spPr>
            <p:txBody>
              <a:bodyPr/>
              <a:lstStyle/>
              <a:p>
                <a:endParaRPr lang="es-ES"/>
              </a:p>
            </p:txBody>
          </p:sp>
        </p:grpSp>
        <p:sp>
          <p:nvSpPr>
            <p:cNvPr id="5" name="TextBox 5"/>
            <p:cNvSpPr txBox="1"/>
            <p:nvPr/>
          </p:nvSpPr>
          <p:spPr>
            <a:xfrm>
              <a:off x="979180" y="1612187"/>
              <a:ext cx="5122863" cy="2153708"/>
            </a:xfrm>
            <a:prstGeom prst="rect">
              <a:avLst/>
            </a:prstGeom>
          </p:spPr>
          <p:txBody>
            <a:bodyPr lIns="0" tIns="0" rIns="0" bIns="0" rtlCol="0" anchor="t">
              <a:spAutoFit/>
            </a:bodyPr>
            <a:lstStyle/>
            <a:p>
              <a:pPr marL="0" lvl="0" indent="0" algn="ctr">
                <a:lnSpc>
                  <a:spcPts val="2600"/>
                </a:lnSpc>
              </a:pPr>
              <a:r>
                <a:rPr lang="en-US" sz="2000" i="1">
                  <a:solidFill>
                    <a:srgbClr val="000000"/>
                  </a:solidFill>
                  <a:latin typeface="HK Grotesk Italics"/>
                  <a:ea typeface="HK Grotesk Italics"/>
                  <a:cs typeface="HK Grotesk Italics"/>
                  <a:sym typeface="HK Grotesk Italics"/>
                </a:rPr>
                <a:t>The Duty Cycle at the operating frequency shall not be greater than values in annex B or any NRI for the chosen operational frequency band(s)</a:t>
              </a:r>
            </a:p>
          </p:txBody>
        </p:sp>
      </p:grpSp>
      <p:sp>
        <p:nvSpPr>
          <p:cNvPr id="6" name="TextBox 6"/>
          <p:cNvSpPr txBox="1"/>
          <p:nvPr/>
        </p:nvSpPr>
        <p:spPr>
          <a:xfrm>
            <a:off x="1028700" y="1381438"/>
            <a:ext cx="13495946" cy="1119506"/>
          </a:xfrm>
          <a:prstGeom prst="rect">
            <a:avLst/>
          </a:prstGeom>
        </p:spPr>
        <p:txBody>
          <a:bodyPr lIns="0" tIns="0" rIns="0" bIns="0" rtlCol="0" anchor="t">
            <a:spAutoFit/>
          </a:bodyPr>
          <a:lstStyle/>
          <a:p>
            <a:pPr marL="0" lvl="0" indent="0" algn="l">
              <a:lnSpc>
                <a:spcPts val="8690"/>
              </a:lnSpc>
            </a:pPr>
            <a:r>
              <a:rPr lang="en-US" sz="7900" b="1">
                <a:solidFill>
                  <a:srgbClr val="000000"/>
                </a:solidFill>
                <a:latin typeface="HK Grotesk Bold"/>
                <a:ea typeface="HK Grotesk Bold"/>
                <a:cs typeface="HK Grotesk Bold"/>
                <a:sym typeface="HK Grotesk Bold"/>
              </a:rPr>
              <a:t>Duty Cycle</a:t>
            </a:r>
          </a:p>
        </p:txBody>
      </p:sp>
      <p:sp>
        <p:nvSpPr>
          <p:cNvPr id="7" name="TextBox 7"/>
          <p:cNvSpPr txBox="1"/>
          <p:nvPr/>
        </p:nvSpPr>
        <p:spPr>
          <a:xfrm>
            <a:off x="1038816" y="2824395"/>
            <a:ext cx="6064273" cy="406400"/>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HK Grotesk"/>
                <a:ea typeface="HK Grotesk"/>
                <a:cs typeface="HK Grotesk"/>
                <a:sym typeface="HK Grotesk"/>
              </a:rPr>
              <a:t>Regulació determinada per l’ETSI</a:t>
            </a:r>
          </a:p>
        </p:txBody>
      </p:sp>
      <p:grpSp>
        <p:nvGrpSpPr>
          <p:cNvPr id="8" name="Group 8"/>
          <p:cNvGrpSpPr/>
          <p:nvPr/>
        </p:nvGrpSpPr>
        <p:grpSpPr>
          <a:xfrm>
            <a:off x="7082857" y="5415568"/>
            <a:ext cx="9731052" cy="4054994"/>
            <a:chOff x="0" y="0"/>
            <a:chExt cx="5456815" cy="2273891"/>
          </a:xfrm>
        </p:grpSpPr>
        <p:sp>
          <p:nvSpPr>
            <p:cNvPr id="9" name="Freeform 9"/>
            <p:cNvSpPr/>
            <p:nvPr/>
          </p:nvSpPr>
          <p:spPr>
            <a:xfrm>
              <a:off x="0" y="0"/>
              <a:ext cx="5456815" cy="2273891"/>
            </a:xfrm>
            <a:custGeom>
              <a:avLst/>
              <a:gdLst/>
              <a:ahLst/>
              <a:cxnLst/>
              <a:rect l="l" t="t" r="r" b="b"/>
              <a:pathLst>
                <a:path w="5456815" h="2273891">
                  <a:moveTo>
                    <a:pt x="5332355" y="2273891"/>
                  </a:moveTo>
                  <a:lnTo>
                    <a:pt x="124460" y="2273891"/>
                  </a:lnTo>
                  <a:cubicBezTo>
                    <a:pt x="55880" y="2273891"/>
                    <a:pt x="0" y="2218011"/>
                    <a:pt x="0" y="2149431"/>
                  </a:cubicBezTo>
                  <a:lnTo>
                    <a:pt x="0" y="124460"/>
                  </a:lnTo>
                  <a:cubicBezTo>
                    <a:pt x="0" y="55880"/>
                    <a:pt x="55880" y="0"/>
                    <a:pt x="124460" y="0"/>
                  </a:cubicBezTo>
                  <a:lnTo>
                    <a:pt x="5332356" y="0"/>
                  </a:lnTo>
                  <a:cubicBezTo>
                    <a:pt x="5400935" y="0"/>
                    <a:pt x="5456815" y="55880"/>
                    <a:pt x="5456815" y="124460"/>
                  </a:cubicBezTo>
                  <a:lnTo>
                    <a:pt x="5456815" y="2149431"/>
                  </a:lnTo>
                  <a:cubicBezTo>
                    <a:pt x="5456815" y="2218011"/>
                    <a:pt x="5400935" y="2273891"/>
                    <a:pt x="5332356" y="2273891"/>
                  </a:cubicBezTo>
                  <a:close/>
                </a:path>
              </a:pathLst>
            </a:custGeom>
            <a:solidFill>
              <a:srgbClr val="191919">
                <a:alpha val="9804"/>
              </a:srgbClr>
            </a:solidFill>
          </p:spPr>
          <p:txBody>
            <a:bodyPr/>
            <a:lstStyle/>
            <a:p>
              <a:endParaRPr lang="es-ES"/>
            </a:p>
          </p:txBody>
        </p:sp>
      </p:grpSp>
      <p:graphicFrame>
        <p:nvGraphicFramePr>
          <p:cNvPr id="10" name="Table 10"/>
          <p:cNvGraphicFramePr>
            <a:graphicFrameLocks noGrp="1"/>
          </p:cNvGraphicFramePr>
          <p:nvPr/>
        </p:nvGraphicFramePr>
        <p:xfrm>
          <a:off x="7497422" y="5743942"/>
          <a:ext cx="8901923" cy="3398246"/>
        </p:xfrm>
        <a:graphic>
          <a:graphicData uri="http://schemas.openxmlformats.org/drawingml/2006/table">
            <a:tbl>
              <a:tblPr/>
              <a:tblGrid>
                <a:gridCol w="1802471">
                  <a:extLst>
                    <a:ext uri="{9D8B030D-6E8A-4147-A177-3AD203B41FA5}">
                      <a16:colId xmlns:a16="http://schemas.microsoft.com/office/drawing/2014/main" val="20000"/>
                    </a:ext>
                  </a:extLst>
                </a:gridCol>
                <a:gridCol w="2090118">
                  <a:extLst>
                    <a:ext uri="{9D8B030D-6E8A-4147-A177-3AD203B41FA5}">
                      <a16:colId xmlns:a16="http://schemas.microsoft.com/office/drawing/2014/main" val="20001"/>
                    </a:ext>
                  </a:extLst>
                </a:gridCol>
                <a:gridCol w="3156102">
                  <a:extLst>
                    <a:ext uri="{9D8B030D-6E8A-4147-A177-3AD203B41FA5}">
                      <a16:colId xmlns:a16="http://schemas.microsoft.com/office/drawing/2014/main" val="20002"/>
                    </a:ext>
                  </a:extLst>
                </a:gridCol>
                <a:gridCol w="1853232">
                  <a:extLst>
                    <a:ext uri="{9D8B030D-6E8A-4147-A177-3AD203B41FA5}">
                      <a16:colId xmlns:a16="http://schemas.microsoft.com/office/drawing/2014/main" val="20003"/>
                    </a:ext>
                  </a:extLst>
                </a:gridCol>
              </a:tblGrid>
              <a:tr h="1699123">
                <a:tc>
                  <a:txBody>
                    <a:bodyPr/>
                    <a:lstStyle/>
                    <a:p>
                      <a:pPr algn="ctr">
                        <a:lnSpc>
                          <a:spcPts val="2100"/>
                        </a:lnSpc>
                        <a:defRPr/>
                      </a:pPr>
                      <a:r>
                        <a:rPr lang="en-US" sz="1500" b="1">
                          <a:solidFill>
                            <a:srgbClr val="000000"/>
                          </a:solidFill>
                          <a:latin typeface="HK Grotesk Bold"/>
                          <a:ea typeface="HK Grotesk Bold"/>
                          <a:cs typeface="HK Grotesk Bold"/>
                          <a:sym typeface="HK Grotesk Bold"/>
                        </a:rPr>
                        <a:t>Operational Frequency</a:t>
                      </a:r>
                      <a:endParaRPr lang="en-US" sz="1100"/>
                    </a:p>
                  </a:txBody>
                  <a:tcPr marL="86299" marR="86299" marT="86299" marB="86299" anchor="ctr">
                    <a:lnL w="17260" cap="flat" cmpd="sng" algn="ctr">
                      <a:solidFill>
                        <a:srgbClr val="191919"/>
                      </a:solidFill>
                      <a:prstDash val="solid"/>
                      <a:round/>
                      <a:headEnd type="none" w="med" len="med"/>
                      <a:tailEnd type="none" w="med" len="med"/>
                    </a:lnL>
                    <a:lnR w="17260" cap="flat" cmpd="sng" algn="ctr">
                      <a:solidFill>
                        <a:srgbClr val="191919"/>
                      </a:solidFill>
                      <a:prstDash val="solid"/>
                      <a:round/>
                      <a:headEnd type="none" w="med" len="med"/>
                      <a:tailEnd type="none" w="med" len="med"/>
                    </a:lnR>
                    <a:lnT w="17260" cap="flat" cmpd="sng" algn="ctr">
                      <a:solidFill>
                        <a:srgbClr val="191919"/>
                      </a:solidFill>
                      <a:prstDash val="solid"/>
                      <a:round/>
                      <a:headEnd type="none" w="med" len="med"/>
                      <a:tailEnd type="none" w="med" len="med"/>
                    </a:lnT>
                    <a:lnB w="17260" cap="flat" cmpd="sng" algn="ctr">
                      <a:solidFill>
                        <a:srgbClr val="191919"/>
                      </a:solidFill>
                      <a:prstDash val="solid"/>
                      <a:round/>
                      <a:headEnd type="none" w="med" len="med"/>
                      <a:tailEnd type="none" w="med" len="med"/>
                    </a:lnB>
                    <a:solidFill>
                      <a:srgbClr val="FFFFFF"/>
                    </a:solidFill>
                  </a:tcPr>
                </a:tc>
                <a:tc>
                  <a:txBody>
                    <a:bodyPr/>
                    <a:lstStyle/>
                    <a:p>
                      <a:pPr algn="ctr">
                        <a:lnSpc>
                          <a:spcPts val="2100"/>
                        </a:lnSpc>
                        <a:defRPr/>
                      </a:pPr>
                      <a:r>
                        <a:rPr lang="en-US" sz="1500" b="1">
                          <a:solidFill>
                            <a:srgbClr val="000000"/>
                          </a:solidFill>
                          <a:latin typeface="HK Grotesk Bold"/>
                          <a:ea typeface="HK Grotesk Bold"/>
                          <a:cs typeface="HK Grotesk Bold"/>
                          <a:sym typeface="HK Grotesk Bold"/>
                        </a:rPr>
                        <a:t>Maximum Effective radiated power, e.r.p</a:t>
                      </a:r>
                      <a:endParaRPr lang="en-US" sz="1100"/>
                    </a:p>
                  </a:txBody>
                  <a:tcPr marL="86299" marR="86299" marT="86299" marB="86299" anchor="ctr">
                    <a:lnL w="17260" cap="flat" cmpd="sng" algn="ctr">
                      <a:solidFill>
                        <a:srgbClr val="191919"/>
                      </a:solidFill>
                      <a:prstDash val="solid"/>
                      <a:round/>
                      <a:headEnd type="none" w="med" len="med"/>
                      <a:tailEnd type="none" w="med" len="med"/>
                    </a:lnL>
                    <a:lnR w="17260" cap="flat" cmpd="sng" algn="ctr">
                      <a:solidFill>
                        <a:srgbClr val="191919"/>
                      </a:solidFill>
                      <a:prstDash val="solid"/>
                      <a:round/>
                      <a:headEnd type="none" w="med" len="med"/>
                      <a:tailEnd type="none" w="med" len="med"/>
                    </a:lnR>
                    <a:lnT w="17260" cap="flat" cmpd="sng" algn="ctr">
                      <a:solidFill>
                        <a:srgbClr val="191919"/>
                      </a:solidFill>
                      <a:prstDash val="solid"/>
                      <a:round/>
                      <a:headEnd type="none" w="med" len="med"/>
                      <a:tailEnd type="none" w="med" len="med"/>
                    </a:lnT>
                    <a:lnB w="17260" cap="flat" cmpd="sng" algn="ctr">
                      <a:solidFill>
                        <a:srgbClr val="191919"/>
                      </a:solidFill>
                      <a:prstDash val="solid"/>
                      <a:round/>
                      <a:headEnd type="none" w="med" len="med"/>
                      <a:tailEnd type="none" w="med" len="med"/>
                    </a:lnB>
                    <a:solidFill>
                      <a:srgbClr val="FFFFFF"/>
                    </a:solidFill>
                  </a:tcPr>
                </a:tc>
                <a:tc>
                  <a:txBody>
                    <a:bodyPr/>
                    <a:lstStyle/>
                    <a:p>
                      <a:pPr algn="ctr">
                        <a:lnSpc>
                          <a:spcPts val="2100"/>
                        </a:lnSpc>
                        <a:defRPr/>
                      </a:pPr>
                      <a:r>
                        <a:rPr lang="en-US" sz="1500" b="1">
                          <a:solidFill>
                            <a:srgbClr val="000000"/>
                          </a:solidFill>
                          <a:latin typeface="HK Grotesk Bold"/>
                          <a:ea typeface="HK Grotesk Bold"/>
                          <a:cs typeface="HK Grotesk Bold"/>
                          <a:sym typeface="HK Grotesk Bold"/>
                        </a:rPr>
                        <a:t>Channel Access and occupation rules (e.g. Duty Cycle or LTB + AFA)</a:t>
                      </a:r>
                      <a:endParaRPr lang="en-US" sz="1100"/>
                    </a:p>
                  </a:txBody>
                  <a:tcPr marL="86299" marR="86299" marT="86299" marB="86299" anchor="ctr">
                    <a:lnL w="17260" cap="flat" cmpd="sng" algn="ctr">
                      <a:solidFill>
                        <a:srgbClr val="191919"/>
                      </a:solidFill>
                      <a:prstDash val="solid"/>
                      <a:round/>
                      <a:headEnd type="none" w="med" len="med"/>
                      <a:tailEnd type="none" w="med" len="med"/>
                    </a:lnL>
                    <a:lnR w="17260" cap="flat" cmpd="sng" algn="ctr">
                      <a:solidFill>
                        <a:srgbClr val="191919"/>
                      </a:solidFill>
                      <a:prstDash val="solid"/>
                      <a:round/>
                      <a:headEnd type="none" w="med" len="med"/>
                      <a:tailEnd type="none" w="med" len="med"/>
                    </a:lnR>
                    <a:lnT w="17260" cap="flat" cmpd="sng" algn="ctr">
                      <a:solidFill>
                        <a:srgbClr val="191919"/>
                      </a:solidFill>
                      <a:prstDash val="solid"/>
                      <a:round/>
                      <a:headEnd type="none" w="med" len="med"/>
                      <a:tailEnd type="none" w="med" len="med"/>
                    </a:lnT>
                    <a:lnB w="17260" cap="flat" cmpd="sng" algn="ctr">
                      <a:solidFill>
                        <a:srgbClr val="191919"/>
                      </a:solidFill>
                      <a:prstDash val="solid"/>
                      <a:round/>
                      <a:headEnd type="none" w="med" len="med"/>
                      <a:tailEnd type="none" w="med" len="med"/>
                    </a:lnB>
                    <a:solidFill>
                      <a:srgbClr val="FFFFFF"/>
                    </a:solidFill>
                  </a:tcPr>
                </a:tc>
                <a:tc>
                  <a:txBody>
                    <a:bodyPr/>
                    <a:lstStyle/>
                    <a:p>
                      <a:pPr algn="ctr">
                        <a:lnSpc>
                          <a:spcPts val="2100"/>
                        </a:lnSpc>
                        <a:defRPr/>
                      </a:pPr>
                      <a:r>
                        <a:rPr lang="en-US" sz="1500" b="1">
                          <a:solidFill>
                            <a:srgbClr val="000000"/>
                          </a:solidFill>
                          <a:latin typeface="HK Grotesk Bold"/>
                          <a:ea typeface="HK Grotesk Bold"/>
                          <a:cs typeface="HK Grotesk Bold"/>
                          <a:sym typeface="HK Grotesk Bold"/>
                        </a:rPr>
                        <a:t>Maximum occupied bandwidth</a:t>
                      </a:r>
                      <a:endParaRPr lang="en-US" sz="1100"/>
                    </a:p>
                  </a:txBody>
                  <a:tcPr marL="86299" marR="86299" marT="86299" marB="86299" anchor="ctr">
                    <a:lnL w="17260" cap="flat" cmpd="sng" algn="ctr">
                      <a:solidFill>
                        <a:srgbClr val="191919"/>
                      </a:solidFill>
                      <a:prstDash val="solid"/>
                      <a:round/>
                      <a:headEnd type="none" w="med" len="med"/>
                      <a:tailEnd type="none" w="med" len="med"/>
                    </a:lnL>
                    <a:lnR w="17260" cap="flat" cmpd="sng" algn="ctr">
                      <a:solidFill>
                        <a:srgbClr val="191919"/>
                      </a:solidFill>
                      <a:prstDash val="solid"/>
                      <a:round/>
                      <a:headEnd type="none" w="med" len="med"/>
                      <a:tailEnd type="none" w="med" len="med"/>
                    </a:lnR>
                    <a:lnT w="17260" cap="flat" cmpd="sng" algn="ctr">
                      <a:solidFill>
                        <a:srgbClr val="191919"/>
                      </a:solidFill>
                      <a:prstDash val="solid"/>
                      <a:round/>
                      <a:headEnd type="none" w="med" len="med"/>
                      <a:tailEnd type="none" w="med" len="med"/>
                    </a:lnT>
                    <a:lnB w="17260" cap="flat" cmpd="sng" algn="ctr">
                      <a:solidFill>
                        <a:srgbClr val="19191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699123">
                <a:tc>
                  <a:txBody>
                    <a:bodyPr/>
                    <a:lstStyle/>
                    <a:p>
                      <a:pPr algn="ctr">
                        <a:lnSpc>
                          <a:spcPts val="2100"/>
                        </a:lnSpc>
                        <a:defRPr/>
                      </a:pPr>
                      <a:r>
                        <a:rPr lang="en-US" sz="1500">
                          <a:solidFill>
                            <a:srgbClr val="000000"/>
                          </a:solidFill>
                          <a:latin typeface="HK Grotesk"/>
                          <a:ea typeface="HK Grotesk"/>
                          <a:cs typeface="HK Grotesk"/>
                          <a:sym typeface="HK Grotesk"/>
                        </a:rPr>
                        <a:t>868.0 MHz to 868.6 MHz</a:t>
                      </a:r>
                      <a:endParaRPr lang="en-US" sz="1100"/>
                    </a:p>
                  </a:txBody>
                  <a:tcPr marL="86299" marR="86299" marT="86299" marB="86299" anchor="ctr">
                    <a:lnL w="17260" cap="flat" cmpd="sng" algn="ctr">
                      <a:solidFill>
                        <a:srgbClr val="191919"/>
                      </a:solidFill>
                      <a:prstDash val="solid"/>
                      <a:round/>
                      <a:headEnd type="none" w="med" len="med"/>
                      <a:tailEnd type="none" w="med" len="med"/>
                    </a:lnL>
                    <a:lnR w="17260" cap="flat" cmpd="sng" algn="ctr">
                      <a:solidFill>
                        <a:srgbClr val="191919"/>
                      </a:solidFill>
                      <a:prstDash val="solid"/>
                      <a:round/>
                      <a:headEnd type="none" w="med" len="med"/>
                      <a:tailEnd type="none" w="med" len="med"/>
                    </a:lnR>
                    <a:lnT w="17260" cap="flat" cmpd="sng" algn="ctr">
                      <a:solidFill>
                        <a:srgbClr val="191919"/>
                      </a:solidFill>
                      <a:prstDash val="solid"/>
                      <a:round/>
                      <a:headEnd type="none" w="med" len="med"/>
                      <a:tailEnd type="none" w="med" len="med"/>
                    </a:lnT>
                    <a:lnB w="17260" cap="flat" cmpd="sng" algn="ctr">
                      <a:solidFill>
                        <a:srgbClr val="191919"/>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HK Grotesk"/>
                          <a:ea typeface="HK Grotesk"/>
                          <a:cs typeface="HK Grotesk"/>
                          <a:sym typeface="HK Grotesk"/>
                        </a:rPr>
                        <a:t>25 mW e.r.p</a:t>
                      </a:r>
                      <a:endParaRPr lang="en-US" sz="1100"/>
                    </a:p>
                  </a:txBody>
                  <a:tcPr marL="86299" marR="86299" marT="86299" marB="86299" anchor="ctr">
                    <a:lnL w="17260" cap="flat" cmpd="sng" algn="ctr">
                      <a:solidFill>
                        <a:srgbClr val="191919"/>
                      </a:solidFill>
                      <a:prstDash val="solid"/>
                      <a:round/>
                      <a:headEnd type="none" w="med" len="med"/>
                      <a:tailEnd type="none" w="med" len="med"/>
                    </a:lnL>
                    <a:lnR w="17260" cap="flat" cmpd="sng" algn="ctr">
                      <a:solidFill>
                        <a:srgbClr val="191919"/>
                      </a:solidFill>
                      <a:prstDash val="solid"/>
                      <a:round/>
                      <a:headEnd type="none" w="med" len="med"/>
                      <a:tailEnd type="none" w="med" len="med"/>
                    </a:lnR>
                    <a:lnT w="17260" cap="flat" cmpd="sng" algn="ctr">
                      <a:solidFill>
                        <a:srgbClr val="191919"/>
                      </a:solidFill>
                      <a:prstDash val="solid"/>
                      <a:round/>
                      <a:headEnd type="none" w="med" len="med"/>
                      <a:tailEnd type="none" w="med" len="med"/>
                    </a:lnT>
                    <a:lnB w="17260" cap="flat" cmpd="sng" algn="ctr">
                      <a:solidFill>
                        <a:srgbClr val="191919"/>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HK Grotesk"/>
                          <a:ea typeface="HK Grotesk"/>
                          <a:cs typeface="HK Grotesk"/>
                          <a:sym typeface="HK Grotesk"/>
                        </a:rPr>
                        <a:t>≤1% duty cycle or polite</a:t>
                      </a:r>
                      <a:endParaRPr lang="en-US" sz="1100"/>
                    </a:p>
                    <a:p>
                      <a:pPr algn="ctr">
                        <a:lnSpc>
                          <a:spcPts val="2100"/>
                        </a:lnSpc>
                      </a:pPr>
                      <a:r>
                        <a:rPr lang="en-US" sz="1500">
                          <a:solidFill>
                            <a:srgbClr val="000000"/>
                          </a:solidFill>
                          <a:latin typeface="HK Grotesk"/>
                          <a:ea typeface="HK Grotesk"/>
                          <a:cs typeface="HK Grotesk"/>
                          <a:sym typeface="HK Grotesk"/>
                        </a:rPr>
                        <a:t>spectrum access</a:t>
                      </a:r>
                    </a:p>
                  </a:txBody>
                  <a:tcPr marL="86299" marR="86299" marT="86299" marB="86299" anchor="ctr">
                    <a:lnL w="17260" cap="flat" cmpd="sng" algn="ctr">
                      <a:solidFill>
                        <a:srgbClr val="191919"/>
                      </a:solidFill>
                      <a:prstDash val="solid"/>
                      <a:round/>
                      <a:headEnd type="none" w="med" len="med"/>
                      <a:tailEnd type="none" w="med" len="med"/>
                    </a:lnL>
                    <a:lnR w="17260" cap="flat" cmpd="sng" algn="ctr">
                      <a:solidFill>
                        <a:srgbClr val="191919"/>
                      </a:solidFill>
                      <a:prstDash val="solid"/>
                      <a:round/>
                      <a:headEnd type="none" w="med" len="med"/>
                      <a:tailEnd type="none" w="med" len="med"/>
                    </a:lnR>
                    <a:lnT w="17260" cap="flat" cmpd="sng" algn="ctr">
                      <a:solidFill>
                        <a:srgbClr val="191919"/>
                      </a:solidFill>
                      <a:prstDash val="solid"/>
                      <a:round/>
                      <a:headEnd type="none" w="med" len="med"/>
                      <a:tailEnd type="none" w="med" len="med"/>
                    </a:lnT>
                    <a:lnB w="17260" cap="flat" cmpd="sng" algn="ctr">
                      <a:solidFill>
                        <a:srgbClr val="191919"/>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HK Grotesk"/>
                          <a:ea typeface="HK Grotesk"/>
                          <a:cs typeface="HK Grotesk"/>
                          <a:sym typeface="HK Grotesk"/>
                        </a:rPr>
                        <a:t>The whole band</a:t>
                      </a:r>
                      <a:endParaRPr lang="en-US" sz="1100"/>
                    </a:p>
                  </a:txBody>
                  <a:tcPr marL="86299" marR="86299" marT="86299" marB="86299" anchor="ctr">
                    <a:lnL w="17260" cap="flat" cmpd="sng" algn="ctr">
                      <a:solidFill>
                        <a:srgbClr val="191919"/>
                      </a:solidFill>
                      <a:prstDash val="solid"/>
                      <a:round/>
                      <a:headEnd type="none" w="med" len="med"/>
                      <a:tailEnd type="none" w="med" len="med"/>
                    </a:lnL>
                    <a:lnR w="17260" cap="flat" cmpd="sng" algn="ctr">
                      <a:solidFill>
                        <a:srgbClr val="191919"/>
                      </a:solidFill>
                      <a:prstDash val="solid"/>
                      <a:round/>
                      <a:headEnd type="none" w="med" len="med"/>
                      <a:tailEnd type="none" w="med" len="med"/>
                    </a:lnR>
                    <a:lnT w="17260" cap="flat" cmpd="sng" algn="ctr">
                      <a:solidFill>
                        <a:srgbClr val="191919"/>
                      </a:solidFill>
                      <a:prstDash val="solid"/>
                      <a:round/>
                      <a:headEnd type="none" w="med" len="med"/>
                      <a:tailEnd type="none" w="med" len="med"/>
                    </a:lnT>
                    <a:lnB w="17260" cap="flat" cmpd="sng" algn="ctr">
                      <a:solidFill>
                        <a:srgbClr val="191919"/>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Box 11"/>
          <p:cNvSpPr txBox="1"/>
          <p:nvPr/>
        </p:nvSpPr>
        <p:spPr>
          <a:xfrm>
            <a:off x="16611600" y="9191625"/>
            <a:ext cx="10753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11</a:t>
            </a:r>
          </a:p>
        </p:txBody>
      </p:sp>
      <p:sp>
        <p:nvSpPr>
          <p:cNvPr id="12" name="TextBox 12"/>
          <p:cNvSpPr txBox="1"/>
          <p:nvPr/>
        </p:nvSpPr>
        <p:spPr>
          <a:xfrm>
            <a:off x="1038816" y="3520275"/>
            <a:ext cx="7394151" cy="406400"/>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HK Grotesk"/>
                <a:ea typeface="HK Grotesk"/>
                <a:cs typeface="HK Grotesk"/>
                <a:sym typeface="HK Grotesk"/>
              </a:rPr>
              <a:t>En la banda de 868 MHz, Duty Cycle màxim del 1%</a:t>
            </a:r>
          </a:p>
        </p:txBody>
      </p:sp>
      <p:sp>
        <p:nvSpPr>
          <p:cNvPr id="13" name="TextBox 13"/>
          <p:cNvSpPr txBox="1"/>
          <p:nvPr/>
        </p:nvSpPr>
        <p:spPr>
          <a:xfrm>
            <a:off x="1028700" y="4244175"/>
            <a:ext cx="6064273" cy="406400"/>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HK Grotesk"/>
                <a:ea typeface="HK Grotesk"/>
                <a:cs typeface="HK Grotesk"/>
                <a:sym typeface="HK Grotesk"/>
              </a:rPr>
              <a:t>ToA màxim de 36 segons cada hora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104923" y="2261968"/>
            <a:ext cx="7815231" cy="0"/>
          </a:xfrm>
          <a:prstGeom prst="line">
            <a:avLst/>
          </a:prstGeom>
          <a:ln w="38100" cap="flat">
            <a:solidFill>
              <a:srgbClr val="000000"/>
            </a:solidFill>
            <a:prstDash val="solid"/>
            <a:headEnd type="none" w="sm" len="sm"/>
            <a:tailEnd type="none" w="sm" len="sm"/>
          </a:ln>
        </p:spPr>
        <p:txBody>
          <a:bodyPr/>
          <a:lstStyle/>
          <a:p>
            <a:endParaRPr lang="es-ES"/>
          </a:p>
        </p:txBody>
      </p:sp>
      <p:sp>
        <p:nvSpPr>
          <p:cNvPr id="3" name="AutoShape 3"/>
          <p:cNvSpPr/>
          <p:nvPr/>
        </p:nvSpPr>
        <p:spPr>
          <a:xfrm>
            <a:off x="9520269" y="2242918"/>
            <a:ext cx="7815231" cy="0"/>
          </a:xfrm>
          <a:prstGeom prst="line">
            <a:avLst/>
          </a:prstGeom>
          <a:ln w="38100" cap="flat">
            <a:solidFill>
              <a:srgbClr val="000000"/>
            </a:solidFill>
            <a:prstDash val="solid"/>
            <a:headEnd type="none" w="sm" len="sm"/>
            <a:tailEnd type="none" w="sm" len="sm"/>
          </a:ln>
        </p:spPr>
        <p:txBody>
          <a:bodyPr/>
          <a:lstStyle/>
          <a:p>
            <a:endParaRPr lang="es-ES"/>
          </a:p>
        </p:txBody>
      </p:sp>
      <p:sp>
        <p:nvSpPr>
          <p:cNvPr id="4" name="Freeform 4"/>
          <p:cNvSpPr/>
          <p:nvPr/>
        </p:nvSpPr>
        <p:spPr>
          <a:xfrm>
            <a:off x="11250440" y="5499843"/>
            <a:ext cx="4354865" cy="3462118"/>
          </a:xfrm>
          <a:custGeom>
            <a:avLst/>
            <a:gdLst/>
            <a:ahLst/>
            <a:cxnLst/>
            <a:rect l="l" t="t" r="r" b="b"/>
            <a:pathLst>
              <a:path w="4354865" h="3462118">
                <a:moveTo>
                  <a:pt x="0" y="0"/>
                </a:moveTo>
                <a:lnTo>
                  <a:pt x="4354865" y="0"/>
                </a:lnTo>
                <a:lnTo>
                  <a:pt x="4354865" y="3462118"/>
                </a:lnTo>
                <a:lnTo>
                  <a:pt x="0" y="3462118"/>
                </a:lnTo>
                <a:lnTo>
                  <a:pt x="0" y="0"/>
                </a:lnTo>
                <a:close/>
              </a:path>
            </a:pathLst>
          </a:custGeom>
          <a:blipFill>
            <a:blip r:embed="rId2"/>
            <a:stretch>
              <a:fillRect/>
            </a:stretch>
          </a:blipFill>
        </p:spPr>
        <p:txBody>
          <a:bodyPr/>
          <a:lstStyle/>
          <a:p>
            <a:endParaRPr lang="es-ES"/>
          </a:p>
        </p:txBody>
      </p:sp>
      <p:sp>
        <p:nvSpPr>
          <p:cNvPr id="5" name="TextBox 5"/>
          <p:cNvSpPr txBox="1"/>
          <p:nvPr/>
        </p:nvSpPr>
        <p:spPr>
          <a:xfrm>
            <a:off x="1028700" y="619125"/>
            <a:ext cx="16230600" cy="866775"/>
          </a:xfrm>
          <a:prstGeom prst="rect">
            <a:avLst/>
          </a:prstGeom>
        </p:spPr>
        <p:txBody>
          <a:bodyPr lIns="0" tIns="0" rIns="0" bIns="0" rtlCol="0" anchor="t">
            <a:spAutoFit/>
          </a:bodyPr>
          <a:lstStyle/>
          <a:p>
            <a:pPr marL="0" lvl="0" indent="0" algn="l">
              <a:lnSpc>
                <a:spcPts val="6600"/>
              </a:lnSpc>
            </a:pPr>
            <a:r>
              <a:rPr lang="en-US" sz="6000" b="1">
                <a:solidFill>
                  <a:srgbClr val="000000"/>
                </a:solidFill>
                <a:latin typeface="HK Grotesk Bold"/>
                <a:ea typeface="HK Grotesk Bold"/>
                <a:cs typeface="HK Grotesk Bold"/>
                <a:sym typeface="HK Grotesk Bold"/>
              </a:rPr>
              <a:t>ToA i Duty Cycle</a:t>
            </a:r>
          </a:p>
        </p:txBody>
      </p:sp>
      <p:sp>
        <p:nvSpPr>
          <p:cNvPr id="6" name="TextBox 6"/>
          <p:cNvSpPr txBox="1"/>
          <p:nvPr/>
        </p:nvSpPr>
        <p:spPr>
          <a:xfrm>
            <a:off x="15605305" y="9191625"/>
            <a:ext cx="2081667"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12</a:t>
            </a:r>
          </a:p>
        </p:txBody>
      </p:sp>
      <p:sp>
        <p:nvSpPr>
          <p:cNvPr id="7" name="TextBox 7"/>
          <p:cNvSpPr txBox="1"/>
          <p:nvPr/>
        </p:nvSpPr>
        <p:spPr>
          <a:xfrm>
            <a:off x="9520245" y="2496925"/>
            <a:ext cx="7815255" cy="1989931"/>
          </a:xfrm>
          <a:prstGeom prst="rect">
            <a:avLst/>
          </a:prstGeom>
        </p:spPr>
        <p:txBody>
          <a:bodyPr lIns="0" tIns="0" rIns="0" bIns="0" rtlCol="0" anchor="t">
            <a:spAutoFit/>
          </a:bodyPr>
          <a:lstStyle/>
          <a:p>
            <a:pPr algn="l">
              <a:lnSpc>
                <a:spcPts val="3193"/>
              </a:lnSpc>
            </a:pPr>
            <a:r>
              <a:rPr lang="en-US" sz="2281">
                <a:solidFill>
                  <a:srgbClr val="000000"/>
                </a:solidFill>
                <a:latin typeface="HK Grotesk"/>
                <a:ea typeface="HK Grotesk"/>
                <a:cs typeface="HK Grotesk"/>
                <a:sym typeface="HK Grotesk"/>
              </a:rPr>
              <a:t>El Duty Cycle és el temps entre transmissions per a un determinat node. </a:t>
            </a:r>
          </a:p>
          <a:p>
            <a:pPr algn="l">
              <a:lnSpc>
                <a:spcPts val="3193"/>
              </a:lnSpc>
            </a:pPr>
            <a:endParaRPr lang="en-US" sz="2281">
              <a:solidFill>
                <a:srgbClr val="000000"/>
              </a:solidFill>
              <a:latin typeface="HK Grotesk"/>
              <a:ea typeface="HK Grotesk"/>
              <a:cs typeface="HK Grotesk"/>
              <a:sym typeface="HK Grotesk"/>
            </a:endParaRPr>
          </a:p>
          <a:p>
            <a:pPr algn="l">
              <a:lnSpc>
                <a:spcPts val="3193"/>
              </a:lnSpc>
            </a:pPr>
            <a:r>
              <a:rPr lang="en-US" sz="2281">
                <a:solidFill>
                  <a:srgbClr val="000000"/>
                </a:solidFill>
                <a:latin typeface="HK Grotesk"/>
                <a:ea typeface="HK Grotesk"/>
                <a:cs typeface="HK Grotesk"/>
                <a:sym typeface="HK Grotesk"/>
              </a:rPr>
              <a:t>Defineix la relació de temps entre el ToA i el temps entre missatges. </a:t>
            </a:r>
          </a:p>
        </p:txBody>
      </p:sp>
      <p:sp>
        <p:nvSpPr>
          <p:cNvPr id="8" name="TextBox 8"/>
          <p:cNvSpPr txBox="1"/>
          <p:nvPr/>
        </p:nvSpPr>
        <p:spPr>
          <a:xfrm>
            <a:off x="1104900" y="1573897"/>
            <a:ext cx="7815255" cy="565150"/>
          </a:xfrm>
          <a:prstGeom prst="rect">
            <a:avLst/>
          </a:prstGeom>
        </p:spPr>
        <p:txBody>
          <a:bodyPr lIns="0" tIns="0" rIns="0" bIns="0" rtlCol="0" anchor="t">
            <a:spAutoFit/>
          </a:bodyPr>
          <a:lstStyle/>
          <a:p>
            <a:pPr marL="0" lvl="0" indent="0" algn="l">
              <a:lnSpc>
                <a:spcPts val="4399"/>
              </a:lnSpc>
            </a:pPr>
            <a:r>
              <a:rPr lang="en-US" sz="3999" b="1">
                <a:solidFill>
                  <a:srgbClr val="000000"/>
                </a:solidFill>
                <a:latin typeface="HK Grotesk Bold"/>
                <a:ea typeface="HK Grotesk Bold"/>
                <a:cs typeface="HK Grotesk Bold"/>
                <a:sym typeface="HK Grotesk Bold"/>
              </a:rPr>
              <a:t>ToA</a:t>
            </a:r>
          </a:p>
        </p:txBody>
      </p:sp>
      <p:sp>
        <p:nvSpPr>
          <p:cNvPr id="9" name="TextBox 9"/>
          <p:cNvSpPr txBox="1"/>
          <p:nvPr/>
        </p:nvSpPr>
        <p:spPr>
          <a:xfrm>
            <a:off x="9520245" y="1573897"/>
            <a:ext cx="7815255" cy="565150"/>
          </a:xfrm>
          <a:prstGeom prst="rect">
            <a:avLst/>
          </a:prstGeom>
        </p:spPr>
        <p:txBody>
          <a:bodyPr lIns="0" tIns="0" rIns="0" bIns="0" rtlCol="0" anchor="t">
            <a:spAutoFit/>
          </a:bodyPr>
          <a:lstStyle/>
          <a:p>
            <a:pPr marL="0" lvl="0" indent="0" algn="l">
              <a:lnSpc>
                <a:spcPts val="4399"/>
              </a:lnSpc>
            </a:pPr>
            <a:r>
              <a:rPr lang="en-US" sz="3999" b="1">
                <a:solidFill>
                  <a:srgbClr val="000000"/>
                </a:solidFill>
                <a:latin typeface="HK Grotesk Bold"/>
                <a:ea typeface="HK Grotesk Bold"/>
                <a:cs typeface="HK Grotesk Bold"/>
                <a:sym typeface="HK Grotesk Bold"/>
              </a:rPr>
              <a:t>Duty Cycle</a:t>
            </a:r>
          </a:p>
        </p:txBody>
      </p:sp>
      <p:grpSp>
        <p:nvGrpSpPr>
          <p:cNvPr id="10" name="Group 10"/>
          <p:cNvGrpSpPr/>
          <p:nvPr/>
        </p:nvGrpSpPr>
        <p:grpSpPr>
          <a:xfrm>
            <a:off x="10257412" y="5222553"/>
            <a:ext cx="6340921" cy="4035747"/>
            <a:chOff x="0" y="0"/>
            <a:chExt cx="3555755" cy="2263098"/>
          </a:xfrm>
        </p:grpSpPr>
        <p:sp>
          <p:nvSpPr>
            <p:cNvPr id="11" name="Freeform 11"/>
            <p:cNvSpPr/>
            <p:nvPr/>
          </p:nvSpPr>
          <p:spPr>
            <a:xfrm>
              <a:off x="0" y="0"/>
              <a:ext cx="3555755" cy="2263098"/>
            </a:xfrm>
            <a:custGeom>
              <a:avLst/>
              <a:gdLst/>
              <a:ahLst/>
              <a:cxnLst/>
              <a:rect l="l" t="t" r="r" b="b"/>
              <a:pathLst>
                <a:path w="3555755" h="2263098">
                  <a:moveTo>
                    <a:pt x="3431295" y="2263098"/>
                  </a:moveTo>
                  <a:lnTo>
                    <a:pt x="124460" y="2263098"/>
                  </a:lnTo>
                  <a:cubicBezTo>
                    <a:pt x="55880" y="2263098"/>
                    <a:pt x="0" y="2207218"/>
                    <a:pt x="0" y="2138638"/>
                  </a:cubicBezTo>
                  <a:lnTo>
                    <a:pt x="0" y="124460"/>
                  </a:lnTo>
                  <a:cubicBezTo>
                    <a:pt x="0" y="55880"/>
                    <a:pt x="55880" y="0"/>
                    <a:pt x="124460" y="0"/>
                  </a:cubicBezTo>
                  <a:lnTo>
                    <a:pt x="3431295" y="0"/>
                  </a:lnTo>
                  <a:cubicBezTo>
                    <a:pt x="3499875" y="0"/>
                    <a:pt x="3555755" y="55880"/>
                    <a:pt x="3555755" y="124460"/>
                  </a:cubicBezTo>
                  <a:lnTo>
                    <a:pt x="3555755" y="2138638"/>
                  </a:lnTo>
                  <a:cubicBezTo>
                    <a:pt x="3555755" y="2207218"/>
                    <a:pt x="3499875" y="2263098"/>
                    <a:pt x="3431295" y="2263098"/>
                  </a:cubicBezTo>
                  <a:close/>
                </a:path>
              </a:pathLst>
            </a:custGeom>
            <a:solidFill>
              <a:srgbClr val="191919">
                <a:alpha val="9804"/>
              </a:srgbClr>
            </a:solidFill>
          </p:spPr>
          <p:txBody>
            <a:bodyPr/>
            <a:lstStyle/>
            <a:p>
              <a:endParaRPr lang="es-ES"/>
            </a:p>
          </p:txBody>
        </p:sp>
      </p:grpSp>
      <p:sp>
        <p:nvSpPr>
          <p:cNvPr id="12" name="TextBox 12"/>
          <p:cNvSpPr txBox="1"/>
          <p:nvPr/>
        </p:nvSpPr>
        <p:spPr>
          <a:xfrm>
            <a:off x="1104900" y="2496925"/>
            <a:ext cx="7815255" cy="5685631"/>
          </a:xfrm>
          <a:prstGeom prst="rect">
            <a:avLst/>
          </a:prstGeom>
        </p:spPr>
        <p:txBody>
          <a:bodyPr lIns="0" tIns="0" rIns="0" bIns="0" rtlCol="0" anchor="t">
            <a:spAutoFit/>
          </a:bodyPr>
          <a:lstStyle/>
          <a:p>
            <a:pPr algn="l">
              <a:lnSpc>
                <a:spcPts val="3193"/>
              </a:lnSpc>
            </a:pPr>
            <a:r>
              <a:rPr lang="en-US" sz="2281">
                <a:solidFill>
                  <a:srgbClr val="000000"/>
                </a:solidFill>
                <a:latin typeface="HK Grotesk"/>
                <a:ea typeface="HK Grotesk"/>
                <a:cs typeface="HK Grotesk"/>
                <a:sym typeface="HK Grotesk"/>
              </a:rPr>
              <a:t>El ToA és el temps que triga un missatge a ser transmès des del transmissor. </a:t>
            </a:r>
          </a:p>
          <a:p>
            <a:pPr algn="l">
              <a:lnSpc>
                <a:spcPts val="3193"/>
              </a:lnSpc>
            </a:pPr>
            <a:endParaRPr lang="en-US" sz="2281">
              <a:solidFill>
                <a:srgbClr val="000000"/>
              </a:solidFill>
              <a:latin typeface="HK Grotesk"/>
              <a:ea typeface="HK Grotesk"/>
              <a:cs typeface="HK Grotesk"/>
              <a:sym typeface="HK Grotesk"/>
            </a:endParaRPr>
          </a:p>
          <a:p>
            <a:pPr algn="l">
              <a:lnSpc>
                <a:spcPts val="3193"/>
              </a:lnSpc>
            </a:pPr>
            <a:r>
              <a:rPr lang="en-US" sz="2281">
                <a:solidFill>
                  <a:srgbClr val="000000"/>
                </a:solidFill>
                <a:latin typeface="HK Grotesk"/>
                <a:ea typeface="HK Grotesk"/>
                <a:cs typeface="HK Grotesk"/>
                <a:sym typeface="HK Grotesk"/>
              </a:rPr>
              <a:t>El ToA depèn de la configuració de LoRa aplicada. </a:t>
            </a:r>
          </a:p>
          <a:p>
            <a:pPr algn="l">
              <a:lnSpc>
                <a:spcPts val="3193"/>
              </a:lnSpc>
            </a:pPr>
            <a:endParaRPr lang="en-US" sz="2281">
              <a:solidFill>
                <a:srgbClr val="000000"/>
              </a:solidFill>
              <a:latin typeface="HK Grotesk"/>
              <a:ea typeface="HK Grotesk"/>
              <a:cs typeface="HK Grotesk"/>
              <a:sym typeface="HK Grotesk"/>
            </a:endParaRPr>
          </a:p>
          <a:p>
            <a:pPr algn="l">
              <a:lnSpc>
                <a:spcPts val="3193"/>
              </a:lnSpc>
            </a:pPr>
            <a:r>
              <a:rPr lang="en-US" sz="2281">
                <a:solidFill>
                  <a:srgbClr val="000000"/>
                </a:solidFill>
                <a:latin typeface="HK Grotesk"/>
                <a:ea typeface="HK Grotesk"/>
                <a:cs typeface="HK Grotesk"/>
                <a:sym typeface="HK Grotesk"/>
              </a:rPr>
              <a:t>Alguns del paràmetres que poden afectar al ToA són:</a:t>
            </a:r>
          </a:p>
          <a:p>
            <a:pPr marL="492521" lvl="1" indent="-246260" algn="l">
              <a:lnSpc>
                <a:spcPts val="3193"/>
              </a:lnSpc>
              <a:buFont typeface="Arial"/>
              <a:buChar char="•"/>
            </a:pPr>
            <a:r>
              <a:rPr lang="en-US" sz="2281">
                <a:solidFill>
                  <a:srgbClr val="000000"/>
                </a:solidFill>
                <a:latin typeface="HK Grotesk"/>
                <a:ea typeface="HK Grotesk"/>
                <a:cs typeface="HK Grotesk"/>
                <a:sym typeface="HK Grotesk"/>
              </a:rPr>
              <a:t>SF: Quant més elevat es el SF, més cobertura tindrà el missatge però el ToA també incrementa.</a:t>
            </a:r>
          </a:p>
          <a:p>
            <a:pPr marL="492521" lvl="1" indent="-246260" algn="l">
              <a:lnSpc>
                <a:spcPts val="3193"/>
              </a:lnSpc>
              <a:buFont typeface="Arial"/>
              <a:buChar char="•"/>
            </a:pPr>
            <a:r>
              <a:rPr lang="en-US" sz="2281">
                <a:solidFill>
                  <a:srgbClr val="000000"/>
                </a:solidFill>
                <a:latin typeface="HK Grotesk"/>
                <a:ea typeface="HK Grotesk"/>
                <a:cs typeface="HK Grotesk"/>
                <a:sym typeface="HK Grotesk"/>
              </a:rPr>
              <a:t>Amplada de Banda: Un ample de banda menor, augmenta la cobertura però incrementa el ToA.</a:t>
            </a:r>
          </a:p>
          <a:p>
            <a:pPr marL="492521" lvl="1" indent="-246260" algn="l">
              <a:lnSpc>
                <a:spcPts val="3193"/>
              </a:lnSpc>
              <a:buFont typeface="Arial"/>
              <a:buChar char="•"/>
            </a:pPr>
            <a:r>
              <a:rPr lang="en-US" sz="2281">
                <a:solidFill>
                  <a:srgbClr val="000000"/>
                </a:solidFill>
                <a:latin typeface="HK Grotesk"/>
                <a:ea typeface="HK Grotesk"/>
                <a:cs typeface="HK Grotesk"/>
                <a:sym typeface="HK Grotesk"/>
              </a:rPr>
              <a:t>Coding Rate: Un CR elevat incrementa la correcció de bits erronis però també incrementa el ToA.</a:t>
            </a:r>
          </a:p>
          <a:p>
            <a:pPr marL="492521" lvl="1" indent="-246260" algn="l">
              <a:lnSpc>
                <a:spcPts val="3193"/>
              </a:lnSpc>
              <a:buFont typeface="Arial"/>
              <a:buChar char="•"/>
            </a:pPr>
            <a:r>
              <a:rPr lang="en-US" sz="2281">
                <a:solidFill>
                  <a:srgbClr val="000000"/>
                </a:solidFill>
                <a:latin typeface="HK Grotesk"/>
                <a:ea typeface="HK Grotesk"/>
                <a:cs typeface="HK Grotesk"/>
                <a:sym typeface="HK Grotesk"/>
              </a:rPr>
              <a:t>Mida Payload: Quants més bits d’informació s’enviïn, més temps de ToA hi haurà.</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236324"/>
            <a:ext cx="13495946" cy="2921000"/>
          </a:xfrm>
          <a:prstGeom prst="rect">
            <a:avLst/>
          </a:prstGeom>
        </p:spPr>
        <p:txBody>
          <a:bodyPr lIns="0" tIns="0" rIns="0" bIns="0" rtlCol="0" anchor="t">
            <a:spAutoFit/>
          </a:bodyPr>
          <a:lstStyle/>
          <a:p>
            <a:pPr marL="539749" lvl="1" indent="-269875" algn="l">
              <a:lnSpc>
                <a:spcPts val="3249"/>
              </a:lnSpc>
              <a:buFont typeface="Arial"/>
              <a:buChar char="•"/>
            </a:pPr>
            <a:r>
              <a:rPr lang="en-US" sz="2499" b="1">
                <a:solidFill>
                  <a:srgbClr val="000000"/>
                </a:solidFill>
                <a:latin typeface="HK Grotesk Bold"/>
                <a:ea typeface="HK Grotesk Bold"/>
                <a:cs typeface="HK Grotesk Bold"/>
                <a:sym typeface="HK Grotesk Bold"/>
              </a:rPr>
              <a:t>Listen Before Talk</a:t>
            </a:r>
            <a:r>
              <a:rPr lang="en-US" sz="2499">
                <a:solidFill>
                  <a:srgbClr val="000000"/>
                </a:solidFill>
                <a:latin typeface="HK Grotesk"/>
                <a:ea typeface="HK Grotesk"/>
                <a:cs typeface="HK Grotesk"/>
                <a:sym typeface="HK Grotesk"/>
              </a:rPr>
              <a:t> (LTB): El node transmissor abans d’enviar un missatge, ha d’escoltar el canal durant almenys 160 μs, si el soroll detectat en el canal no supera els -82 dBm, es considera que el canal està lliure.</a:t>
            </a:r>
          </a:p>
          <a:p>
            <a:pPr marL="539749" lvl="1" indent="-269875" algn="l">
              <a:lnSpc>
                <a:spcPts val="3249"/>
              </a:lnSpc>
              <a:buFont typeface="Arial"/>
              <a:buChar char="•"/>
            </a:pPr>
            <a:r>
              <a:rPr lang="en-US" sz="2499" b="1">
                <a:solidFill>
                  <a:srgbClr val="000000"/>
                </a:solidFill>
                <a:latin typeface="HK Grotesk Bold"/>
                <a:ea typeface="HK Grotesk Bold"/>
                <a:cs typeface="HK Grotesk Bold"/>
                <a:sym typeface="HK Grotesk Bold"/>
              </a:rPr>
              <a:t>Adaptative Frequency Agility</a:t>
            </a:r>
            <a:r>
              <a:rPr lang="en-US" sz="2499">
                <a:solidFill>
                  <a:srgbClr val="000000"/>
                </a:solidFill>
                <a:latin typeface="HK Grotesk"/>
                <a:ea typeface="HK Grotesk"/>
                <a:cs typeface="HK Grotesk"/>
                <a:sym typeface="HK Grotesk"/>
              </a:rPr>
              <a:t> (AFA): El node fa un escaneig dels canals disponibles, i “marca” els canals que tenen més soroll. Aquests canals, queden fora el llistat de canals disponibles per a que el node pugui enviar les dades. D’aquesta manera, el node sempre envia per els canals amb menys soroll.</a:t>
            </a:r>
          </a:p>
        </p:txBody>
      </p:sp>
      <p:sp>
        <p:nvSpPr>
          <p:cNvPr id="3" name="Freeform 3"/>
          <p:cNvSpPr/>
          <p:nvPr/>
        </p:nvSpPr>
        <p:spPr>
          <a:xfrm>
            <a:off x="3493371" y="6537339"/>
            <a:ext cx="11301259" cy="2486277"/>
          </a:xfrm>
          <a:custGeom>
            <a:avLst/>
            <a:gdLst/>
            <a:ahLst/>
            <a:cxnLst/>
            <a:rect l="l" t="t" r="r" b="b"/>
            <a:pathLst>
              <a:path w="11301259" h="2486277">
                <a:moveTo>
                  <a:pt x="0" y="0"/>
                </a:moveTo>
                <a:lnTo>
                  <a:pt x="11301258" y="0"/>
                </a:lnTo>
                <a:lnTo>
                  <a:pt x="11301258" y="2486277"/>
                </a:lnTo>
                <a:lnTo>
                  <a:pt x="0" y="2486277"/>
                </a:lnTo>
                <a:lnTo>
                  <a:pt x="0" y="0"/>
                </a:lnTo>
                <a:close/>
              </a:path>
            </a:pathLst>
          </a:custGeom>
          <a:blipFill>
            <a:blip r:embed="rId2"/>
            <a:stretch>
              <a:fillRect/>
            </a:stretch>
          </a:blipFill>
        </p:spPr>
        <p:txBody>
          <a:bodyPr/>
          <a:lstStyle/>
          <a:p>
            <a:endParaRPr lang="es-ES"/>
          </a:p>
        </p:txBody>
      </p:sp>
      <p:sp>
        <p:nvSpPr>
          <p:cNvPr id="4" name="TextBox 4"/>
          <p:cNvSpPr txBox="1"/>
          <p:nvPr/>
        </p:nvSpPr>
        <p:spPr>
          <a:xfrm>
            <a:off x="1028700" y="592137"/>
            <a:ext cx="10777483" cy="930275"/>
          </a:xfrm>
          <a:prstGeom prst="rect">
            <a:avLst/>
          </a:prstGeom>
        </p:spPr>
        <p:txBody>
          <a:bodyPr lIns="0" tIns="0" rIns="0" bIns="0" rtlCol="0" anchor="t">
            <a:spAutoFit/>
          </a:bodyPr>
          <a:lstStyle/>
          <a:p>
            <a:pPr marL="0" lvl="0" indent="0" algn="l">
              <a:lnSpc>
                <a:spcPts val="7150"/>
              </a:lnSpc>
            </a:pPr>
            <a:r>
              <a:rPr lang="en-US" sz="6500" b="1">
                <a:solidFill>
                  <a:srgbClr val="000000"/>
                </a:solidFill>
                <a:latin typeface="HK Grotesk Bold"/>
                <a:ea typeface="HK Grotesk Bold"/>
                <a:cs typeface="HK Grotesk Bold"/>
                <a:sym typeface="HK Grotesk Bold"/>
              </a:rPr>
              <a:t>Polite Spectrum Access</a:t>
            </a:r>
          </a:p>
        </p:txBody>
      </p:sp>
      <p:sp>
        <p:nvSpPr>
          <p:cNvPr id="5" name="TextBox 5"/>
          <p:cNvSpPr txBox="1"/>
          <p:nvPr/>
        </p:nvSpPr>
        <p:spPr>
          <a:xfrm>
            <a:off x="16306800" y="9191625"/>
            <a:ext cx="13801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13</a:t>
            </a:r>
          </a:p>
        </p:txBody>
      </p:sp>
      <p:sp>
        <p:nvSpPr>
          <p:cNvPr id="6" name="TextBox 6"/>
          <p:cNvSpPr txBox="1"/>
          <p:nvPr/>
        </p:nvSpPr>
        <p:spPr>
          <a:xfrm>
            <a:off x="1028700" y="1972674"/>
            <a:ext cx="13495946" cy="815975"/>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HK Grotesk"/>
                <a:ea typeface="HK Grotesk"/>
                <a:cs typeface="HK Grotesk"/>
                <a:sym typeface="HK Grotesk"/>
              </a:rPr>
              <a:t>El Polite Spectrum Access es una tècnica dissenyada per </a:t>
            </a:r>
            <a:r>
              <a:rPr lang="en-US" sz="2499" b="1">
                <a:solidFill>
                  <a:srgbClr val="000000"/>
                </a:solidFill>
                <a:latin typeface="HK Grotesk Bold"/>
                <a:ea typeface="HK Grotesk Bold"/>
                <a:cs typeface="HK Grotesk Bold"/>
                <a:sym typeface="HK Grotesk Bold"/>
              </a:rPr>
              <a:t>optimitzar la utilització de l’espectre en xarxes LoRa</a:t>
            </a:r>
            <a:r>
              <a:rPr lang="en-US" sz="2499">
                <a:solidFill>
                  <a:srgbClr val="000000"/>
                </a:solidFill>
                <a:latin typeface="HK Grotesk"/>
                <a:ea typeface="HK Grotesk"/>
                <a:cs typeface="HK Grotesk"/>
                <a:sym typeface="HK Grotesk"/>
              </a:rPr>
              <a:t>. Aquesta tècnica permet utilitzar dues funcions diferents: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00799" y="1671402"/>
            <a:ext cx="7768719" cy="2314577"/>
          </a:xfrm>
          <a:prstGeom prst="rect">
            <a:avLst/>
          </a:prstGeom>
        </p:spPr>
        <p:txBody>
          <a:bodyPr lIns="0" tIns="0" rIns="0" bIns="0" rtlCol="0" anchor="t">
            <a:spAutoFit/>
          </a:bodyPr>
          <a:lstStyle/>
          <a:p>
            <a:pPr marL="0" lvl="0" indent="0" algn="l">
              <a:lnSpc>
                <a:spcPts val="8925"/>
              </a:lnSpc>
            </a:pPr>
            <a:r>
              <a:rPr lang="en-US" sz="8500" b="1">
                <a:solidFill>
                  <a:srgbClr val="000000"/>
                </a:solidFill>
                <a:latin typeface="HK Grotesk Bold"/>
                <a:ea typeface="HK Grotesk Bold"/>
                <a:cs typeface="HK Grotesk Bold"/>
                <a:sym typeface="HK Grotesk Bold"/>
              </a:rPr>
              <a:t>Listen Before Talk</a:t>
            </a:r>
          </a:p>
        </p:txBody>
      </p:sp>
      <p:grpSp>
        <p:nvGrpSpPr>
          <p:cNvPr id="3" name="Group 3"/>
          <p:cNvGrpSpPr/>
          <p:nvPr/>
        </p:nvGrpSpPr>
        <p:grpSpPr>
          <a:xfrm>
            <a:off x="1800799" y="5316925"/>
            <a:ext cx="11765401" cy="2205632"/>
            <a:chOff x="0" y="0"/>
            <a:chExt cx="15687202" cy="2940842"/>
          </a:xfrm>
        </p:grpSpPr>
        <p:sp>
          <p:nvSpPr>
            <p:cNvPr id="4" name="TextBox 4"/>
            <p:cNvSpPr txBox="1"/>
            <p:nvPr/>
          </p:nvSpPr>
          <p:spPr>
            <a:xfrm>
              <a:off x="0" y="1225284"/>
              <a:ext cx="15687202" cy="1715558"/>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HK Grotesk"/>
                  <a:ea typeface="HK Grotesk"/>
                  <a:cs typeface="HK Grotesk"/>
                  <a:sym typeface="HK Grotesk"/>
                </a:rPr>
                <a:t>Quan es fa servir el criteri del Polite Spectrum Access, en comptes d’utilitzar un 1% del Duty Cycle, es permet utilitzar el 2,7%, el qual implica augmentar de 36 a 100 segons de ToA disponibles per hora.</a:t>
              </a:r>
            </a:p>
          </p:txBody>
        </p:sp>
        <p:sp>
          <p:nvSpPr>
            <p:cNvPr id="5" name="TextBox 5"/>
            <p:cNvSpPr txBox="1"/>
            <p:nvPr/>
          </p:nvSpPr>
          <p:spPr>
            <a:xfrm>
              <a:off x="36603" y="-57150"/>
              <a:ext cx="15650599" cy="568261"/>
            </a:xfrm>
            <a:prstGeom prst="rect">
              <a:avLst/>
            </a:prstGeom>
          </p:spPr>
          <p:txBody>
            <a:bodyPr lIns="0" tIns="0" rIns="0" bIns="0" rtlCol="0" anchor="t">
              <a:spAutoFit/>
            </a:bodyPr>
            <a:lstStyle/>
            <a:p>
              <a:pPr marL="0" lvl="0" indent="0" algn="l">
                <a:lnSpc>
                  <a:spcPts val="3546"/>
                </a:lnSpc>
              </a:pPr>
              <a:r>
                <a:rPr lang="en-US" sz="2533" b="1" spc="202">
                  <a:solidFill>
                    <a:srgbClr val="000000"/>
                  </a:solidFill>
                  <a:latin typeface="HK Grotesk Bold"/>
                  <a:ea typeface="HK Grotesk Bold"/>
                  <a:cs typeface="HK Grotesk Bold"/>
                  <a:sym typeface="HK Grotesk Bold"/>
                </a:rPr>
                <a:t>L’ANNEX B DE LA NORMATIVA VIGENT DEFINIDA PER L’ETSI INDICA:</a:t>
              </a:r>
            </a:p>
          </p:txBody>
        </p:sp>
      </p:grpSp>
      <p:sp>
        <p:nvSpPr>
          <p:cNvPr id="6" name="AutoShape 6"/>
          <p:cNvSpPr/>
          <p:nvPr/>
        </p:nvSpPr>
        <p:spPr>
          <a:xfrm>
            <a:off x="1828251" y="4652729"/>
            <a:ext cx="5122944" cy="0"/>
          </a:xfrm>
          <a:prstGeom prst="line">
            <a:avLst/>
          </a:prstGeom>
          <a:ln w="38100" cap="flat">
            <a:solidFill>
              <a:srgbClr val="000000"/>
            </a:solidFill>
            <a:prstDash val="solid"/>
            <a:headEnd type="none" w="sm" len="sm"/>
            <a:tailEnd type="none" w="sm" len="sm"/>
          </a:ln>
        </p:spPr>
        <p:txBody>
          <a:bodyPr/>
          <a:lstStyle/>
          <a:p>
            <a:endParaRPr lang="es-ES"/>
          </a:p>
        </p:txBody>
      </p:sp>
      <p:sp>
        <p:nvSpPr>
          <p:cNvPr id="7" name="TextBox 7"/>
          <p:cNvSpPr txBox="1"/>
          <p:nvPr/>
        </p:nvSpPr>
        <p:spPr>
          <a:xfrm>
            <a:off x="16459200" y="9191625"/>
            <a:ext cx="12277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14</a:t>
            </a:r>
          </a:p>
        </p:txBody>
      </p:sp>
      <p:sp>
        <p:nvSpPr>
          <p:cNvPr id="8" name="TextBox 8"/>
          <p:cNvSpPr txBox="1"/>
          <p:nvPr/>
        </p:nvSpPr>
        <p:spPr>
          <a:xfrm>
            <a:off x="1800799" y="8032750"/>
            <a:ext cx="13495946" cy="406400"/>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HK Grotesk"/>
                <a:ea typeface="HK Grotesk"/>
                <a:cs typeface="HK Grotesk"/>
                <a:sym typeface="HK Grotesk"/>
              </a:rPr>
              <a:t>El Polite Spectrum Access aplica unicament a LoRa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44331" y="3834765"/>
            <a:ext cx="10777483" cy="2703195"/>
          </a:xfrm>
          <a:prstGeom prst="rect">
            <a:avLst/>
          </a:prstGeom>
        </p:spPr>
        <p:txBody>
          <a:bodyPr lIns="0" tIns="0" rIns="0" bIns="0" rtlCol="0" anchor="t">
            <a:spAutoFit/>
          </a:bodyPr>
          <a:lstStyle/>
          <a:p>
            <a:pPr marL="0" lvl="0" indent="0" algn="l">
              <a:lnSpc>
                <a:spcPts val="10560"/>
              </a:lnSpc>
            </a:pPr>
            <a:r>
              <a:rPr lang="en-US" sz="9600" b="1">
                <a:solidFill>
                  <a:srgbClr val="000000"/>
                </a:solidFill>
                <a:latin typeface="HK Grotesk Bold"/>
                <a:ea typeface="HK Grotesk Bold"/>
                <a:cs typeface="HK Grotesk Bold"/>
                <a:sym typeface="HK Grotesk Bold"/>
              </a:rPr>
              <a:t>Mètodes i material utilitzat</a:t>
            </a:r>
          </a:p>
        </p:txBody>
      </p:sp>
      <p:sp>
        <p:nvSpPr>
          <p:cNvPr id="3" name="TextBox 3"/>
          <p:cNvSpPr txBox="1"/>
          <p:nvPr/>
        </p:nvSpPr>
        <p:spPr>
          <a:xfrm>
            <a:off x="16383000" y="9191625"/>
            <a:ext cx="13039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586287"/>
            <a:ext cx="13388624" cy="1104900"/>
          </a:xfrm>
          <a:prstGeom prst="rect">
            <a:avLst/>
          </a:prstGeom>
        </p:spPr>
        <p:txBody>
          <a:bodyPr lIns="0" tIns="0" rIns="0" bIns="0" rtlCol="0" anchor="t">
            <a:spAutoFit/>
          </a:bodyPr>
          <a:lstStyle/>
          <a:p>
            <a:pPr marL="0" lvl="0" indent="0" algn="l">
              <a:lnSpc>
                <a:spcPts val="8640"/>
              </a:lnSpc>
            </a:pPr>
            <a:r>
              <a:rPr lang="en-US" sz="7200" b="1">
                <a:solidFill>
                  <a:srgbClr val="000000"/>
                </a:solidFill>
                <a:latin typeface="HK Grotesk Bold"/>
                <a:ea typeface="HK Grotesk Bold"/>
                <a:cs typeface="HK Grotesk Bold"/>
                <a:sym typeface="HK Grotesk Bold"/>
              </a:rPr>
              <a:t>Software i Hardware utilitzat</a:t>
            </a:r>
          </a:p>
        </p:txBody>
      </p:sp>
      <p:sp>
        <p:nvSpPr>
          <p:cNvPr id="3" name="AutoShape 3"/>
          <p:cNvSpPr/>
          <p:nvPr/>
        </p:nvSpPr>
        <p:spPr>
          <a:xfrm>
            <a:off x="1028700" y="1019175"/>
            <a:ext cx="16230600" cy="0"/>
          </a:xfrm>
          <a:prstGeom prst="line">
            <a:avLst/>
          </a:prstGeom>
          <a:ln w="9525" cap="rnd">
            <a:solidFill>
              <a:srgbClr val="000000"/>
            </a:solidFill>
            <a:prstDash val="solid"/>
            <a:headEnd type="none" w="sm" len="sm"/>
            <a:tailEnd type="none" w="sm" len="sm"/>
          </a:ln>
        </p:spPr>
        <p:txBody>
          <a:bodyPr/>
          <a:lstStyle/>
          <a:p>
            <a:endParaRPr lang="es-ES"/>
          </a:p>
        </p:txBody>
      </p:sp>
      <p:sp>
        <p:nvSpPr>
          <p:cNvPr id="4" name="AutoShape 4"/>
          <p:cNvSpPr/>
          <p:nvPr/>
        </p:nvSpPr>
        <p:spPr>
          <a:xfrm>
            <a:off x="1028700" y="9258300"/>
            <a:ext cx="16230600" cy="0"/>
          </a:xfrm>
          <a:prstGeom prst="line">
            <a:avLst/>
          </a:prstGeom>
          <a:ln w="9525" cap="rnd">
            <a:solidFill>
              <a:srgbClr val="000000"/>
            </a:solidFill>
            <a:prstDash val="solid"/>
            <a:headEnd type="none" w="sm" len="sm"/>
            <a:tailEnd type="none" w="sm" len="sm"/>
          </a:ln>
        </p:spPr>
        <p:txBody>
          <a:bodyPr/>
          <a:lstStyle/>
          <a:p>
            <a:endParaRPr lang="es-ES"/>
          </a:p>
        </p:txBody>
      </p:sp>
      <p:sp>
        <p:nvSpPr>
          <p:cNvPr id="5" name="TextBox 5"/>
          <p:cNvSpPr txBox="1"/>
          <p:nvPr/>
        </p:nvSpPr>
        <p:spPr>
          <a:xfrm>
            <a:off x="16840200" y="9191625"/>
            <a:ext cx="8467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4175712"/>
            <a:ext cx="7953971" cy="9525"/>
          </a:xfrm>
          <a:prstGeom prst="rect">
            <a:avLst/>
          </a:prstGeom>
          <a:solidFill>
            <a:srgbClr val="000000"/>
          </a:solidFill>
        </p:spPr>
        <p:txBody>
          <a:bodyPr/>
          <a:lstStyle/>
          <a:p>
            <a:endParaRPr lang="es-ES"/>
          </a:p>
        </p:txBody>
      </p:sp>
      <p:sp>
        <p:nvSpPr>
          <p:cNvPr id="3" name="Freeform 3"/>
          <p:cNvSpPr/>
          <p:nvPr/>
        </p:nvSpPr>
        <p:spPr>
          <a:xfrm>
            <a:off x="2067621" y="1277522"/>
            <a:ext cx="4569714" cy="3865978"/>
          </a:xfrm>
          <a:custGeom>
            <a:avLst/>
            <a:gdLst/>
            <a:ahLst/>
            <a:cxnLst/>
            <a:rect l="l" t="t" r="r" b="b"/>
            <a:pathLst>
              <a:path w="4569714" h="3865978">
                <a:moveTo>
                  <a:pt x="0" y="0"/>
                </a:moveTo>
                <a:lnTo>
                  <a:pt x="4569713" y="0"/>
                </a:lnTo>
                <a:lnTo>
                  <a:pt x="4569713" y="3865978"/>
                </a:lnTo>
                <a:lnTo>
                  <a:pt x="0" y="3865978"/>
                </a:lnTo>
                <a:lnTo>
                  <a:pt x="0" y="0"/>
                </a:lnTo>
                <a:close/>
              </a:path>
            </a:pathLst>
          </a:custGeom>
          <a:blipFill>
            <a:blip r:embed="rId2"/>
            <a:stretch>
              <a:fillRect/>
            </a:stretch>
          </a:blipFill>
        </p:spPr>
        <p:txBody>
          <a:bodyPr/>
          <a:lstStyle/>
          <a:p>
            <a:endParaRPr lang="es-ES"/>
          </a:p>
        </p:txBody>
      </p:sp>
      <p:sp>
        <p:nvSpPr>
          <p:cNvPr id="4" name="Freeform 4"/>
          <p:cNvSpPr/>
          <p:nvPr/>
        </p:nvSpPr>
        <p:spPr>
          <a:xfrm>
            <a:off x="1591670" y="5742861"/>
            <a:ext cx="5521615" cy="3499336"/>
          </a:xfrm>
          <a:custGeom>
            <a:avLst/>
            <a:gdLst/>
            <a:ahLst/>
            <a:cxnLst/>
            <a:rect l="l" t="t" r="r" b="b"/>
            <a:pathLst>
              <a:path w="5521615" h="3499336">
                <a:moveTo>
                  <a:pt x="0" y="0"/>
                </a:moveTo>
                <a:lnTo>
                  <a:pt x="5521615" y="0"/>
                </a:lnTo>
                <a:lnTo>
                  <a:pt x="5521615" y="3499336"/>
                </a:lnTo>
                <a:lnTo>
                  <a:pt x="0" y="3499336"/>
                </a:lnTo>
                <a:lnTo>
                  <a:pt x="0" y="0"/>
                </a:lnTo>
                <a:close/>
              </a:path>
            </a:pathLst>
          </a:custGeom>
          <a:blipFill>
            <a:blip r:embed="rId3"/>
            <a:stretch>
              <a:fillRect/>
            </a:stretch>
          </a:blipFill>
        </p:spPr>
        <p:txBody>
          <a:bodyPr/>
          <a:lstStyle/>
          <a:p>
            <a:endParaRPr lang="es-ES"/>
          </a:p>
        </p:txBody>
      </p:sp>
      <p:sp>
        <p:nvSpPr>
          <p:cNvPr id="5" name="TextBox 5"/>
          <p:cNvSpPr txBox="1"/>
          <p:nvPr/>
        </p:nvSpPr>
        <p:spPr>
          <a:xfrm>
            <a:off x="9144000" y="2453116"/>
            <a:ext cx="7953971" cy="107632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Hardware</a:t>
            </a:r>
          </a:p>
        </p:txBody>
      </p:sp>
      <p:sp>
        <p:nvSpPr>
          <p:cNvPr id="6" name="TextBox 6"/>
          <p:cNvSpPr txBox="1"/>
          <p:nvPr/>
        </p:nvSpPr>
        <p:spPr>
          <a:xfrm>
            <a:off x="9144000" y="4917234"/>
            <a:ext cx="7953971" cy="8256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L’eina principal que s’ha utilitzat en el desenvolupament d’aquest treball, ha estat el microcontrolador ESP32S3</a:t>
            </a:r>
          </a:p>
        </p:txBody>
      </p:sp>
      <p:sp>
        <p:nvSpPr>
          <p:cNvPr id="7" name="TextBox 7"/>
          <p:cNvSpPr txBox="1"/>
          <p:nvPr/>
        </p:nvSpPr>
        <p:spPr>
          <a:xfrm>
            <a:off x="9144000" y="6446282"/>
            <a:ext cx="7953971" cy="1244727"/>
          </a:xfrm>
          <a:prstGeom prst="rect">
            <a:avLst/>
          </a:prstGeom>
        </p:spPr>
        <p:txBody>
          <a:bodyPr lIns="0" tIns="0" rIns="0" bIns="0" rtlCol="0" anchor="t">
            <a:spAutoFit/>
          </a:bodyPr>
          <a:lstStyle/>
          <a:p>
            <a:pPr marL="0" lvl="0" indent="0" algn="l">
              <a:lnSpc>
                <a:spcPts val="3318"/>
              </a:lnSpc>
              <a:spcBef>
                <a:spcPct val="0"/>
              </a:spcBef>
            </a:pPr>
            <a:r>
              <a:rPr lang="en-US" sz="2370">
                <a:solidFill>
                  <a:srgbClr val="000000"/>
                </a:solidFill>
                <a:latin typeface="HK Grotesk"/>
                <a:ea typeface="HK Grotesk"/>
                <a:cs typeface="HK Grotesk"/>
                <a:sym typeface="HK Grotesk"/>
              </a:rPr>
              <a:t>En concret els dispositius IoT </a:t>
            </a:r>
            <a:r>
              <a:rPr lang="en-US" sz="2370" b="1">
                <a:solidFill>
                  <a:srgbClr val="000000"/>
                </a:solidFill>
                <a:latin typeface="HK Grotesk Bold"/>
                <a:ea typeface="HK Grotesk Bold"/>
                <a:cs typeface="HK Grotesk Bold"/>
                <a:sym typeface="HK Grotesk Bold"/>
              </a:rPr>
              <a:t>Heltec Wi-Fi LoRa v3</a:t>
            </a:r>
            <a:r>
              <a:rPr lang="en-US" sz="2370">
                <a:solidFill>
                  <a:srgbClr val="000000"/>
                </a:solidFill>
                <a:latin typeface="HK Grotesk"/>
                <a:ea typeface="HK Grotesk"/>
                <a:cs typeface="HK Grotesk"/>
                <a:sym typeface="HK Grotesk"/>
              </a:rPr>
              <a:t> i </a:t>
            </a:r>
            <a:r>
              <a:rPr lang="en-US" sz="2370" b="1">
                <a:solidFill>
                  <a:srgbClr val="000000"/>
                </a:solidFill>
                <a:latin typeface="HK Grotesk Bold"/>
                <a:ea typeface="HK Grotesk Bold"/>
                <a:cs typeface="HK Grotesk Bold"/>
                <a:sym typeface="HK Grotesk Bold"/>
              </a:rPr>
              <a:t>XIAO ESP32S3</a:t>
            </a:r>
            <a:r>
              <a:rPr lang="en-US" sz="2370">
                <a:solidFill>
                  <a:srgbClr val="000000"/>
                </a:solidFill>
                <a:latin typeface="HK Grotesk"/>
                <a:ea typeface="HK Grotesk"/>
                <a:cs typeface="HK Grotesk"/>
                <a:sym typeface="HK Grotesk"/>
              </a:rPr>
              <a:t>, els quals ja porten integrat també un transceptor LoRa del model SX1262 de Semtech ®.</a:t>
            </a:r>
          </a:p>
        </p:txBody>
      </p:sp>
      <p:sp>
        <p:nvSpPr>
          <p:cNvPr id="8" name="TextBox 8"/>
          <p:cNvSpPr txBox="1"/>
          <p:nvPr/>
        </p:nvSpPr>
        <p:spPr>
          <a:xfrm>
            <a:off x="16459200" y="9191625"/>
            <a:ext cx="1193165" cy="592342"/>
          </a:xfrm>
          <a:prstGeom prst="rect">
            <a:avLst/>
          </a:prstGeom>
        </p:spPr>
        <p:txBody>
          <a:bodyPr wrap="square" lIns="0" tIns="0" rIns="0" bIns="0" rtlCol="0" anchor="t">
            <a:spAutoFit/>
          </a:bodyPr>
          <a:lstStyle/>
          <a:p>
            <a:pPr algn="ctr">
              <a:lnSpc>
                <a:spcPts val="4759"/>
              </a:lnSpc>
            </a:pPr>
            <a:r>
              <a:rPr lang="en-US" sz="3399" b="1">
                <a:solidFill>
                  <a:srgbClr val="000000"/>
                </a:solidFill>
                <a:latin typeface="HK Grotesk Bold"/>
                <a:ea typeface="HK Grotesk Bold"/>
                <a:cs typeface="HK Grotesk Bold"/>
                <a:sym typeface="HK Grotesk Bold"/>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84300" y="1696940"/>
            <a:ext cx="8191500" cy="6895754"/>
          </a:xfrm>
          <a:custGeom>
            <a:avLst/>
            <a:gdLst/>
            <a:ahLst/>
            <a:cxnLst/>
            <a:rect l="l" t="t" r="r" b="b"/>
            <a:pathLst>
              <a:path w="8191500" h="6895754">
                <a:moveTo>
                  <a:pt x="0" y="0"/>
                </a:moveTo>
                <a:lnTo>
                  <a:pt x="8191500" y="0"/>
                </a:lnTo>
                <a:lnTo>
                  <a:pt x="8191500" y="6895754"/>
                </a:lnTo>
                <a:lnTo>
                  <a:pt x="0" y="6895754"/>
                </a:lnTo>
                <a:lnTo>
                  <a:pt x="0" y="0"/>
                </a:lnTo>
                <a:close/>
              </a:path>
            </a:pathLst>
          </a:custGeom>
          <a:blipFill>
            <a:blip r:embed="rId2"/>
            <a:stretch>
              <a:fillRect/>
            </a:stretch>
          </a:blipFill>
        </p:spPr>
        <p:txBody>
          <a:bodyPr/>
          <a:lstStyle/>
          <a:p>
            <a:endParaRPr lang="es-ES"/>
          </a:p>
        </p:txBody>
      </p:sp>
      <p:sp>
        <p:nvSpPr>
          <p:cNvPr id="3" name="AutoShape 3"/>
          <p:cNvSpPr/>
          <p:nvPr/>
        </p:nvSpPr>
        <p:spPr>
          <a:xfrm>
            <a:off x="10604557" y="7855828"/>
            <a:ext cx="5194285" cy="31220"/>
          </a:xfrm>
          <a:prstGeom prst="line">
            <a:avLst/>
          </a:prstGeom>
          <a:ln w="19050" cap="flat">
            <a:solidFill>
              <a:srgbClr val="000000"/>
            </a:solidFill>
            <a:prstDash val="solid"/>
            <a:headEnd type="none" w="sm" len="sm"/>
            <a:tailEnd type="none" w="sm" len="sm"/>
          </a:ln>
        </p:spPr>
        <p:txBody>
          <a:bodyPr/>
          <a:lstStyle/>
          <a:p>
            <a:endParaRPr lang="es-ES"/>
          </a:p>
        </p:txBody>
      </p:sp>
      <p:sp>
        <p:nvSpPr>
          <p:cNvPr id="4" name="TextBox 4"/>
          <p:cNvSpPr txBox="1"/>
          <p:nvPr/>
        </p:nvSpPr>
        <p:spPr>
          <a:xfrm>
            <a:off x="10604557" y="2549718"/>
            <a:ext cx="6299143" cy="1047749"/>
          </a:xfrm>
          <a:prstGeom prst="rect">
            <a:avLst/>
          </a:prstGeom>
        </p:spPr>
        <p:txBody>
          <a:bodyPr lIns="0" tIns="0" rIns="0" bIns="0" rtlCol="0" anchor="t">
            <a:spAutoFit/>
          </a:bodyPr>
          <a:lstStyle/>
          <a:p>
            <a:pPr marL="0" lvl="0" indent="0" algn="l">
              <a:lnSpc>
                <a:spcPts val="7649"/>
              </a:lnSpc>
              <a:spcBef>
                <a:spcPct val="0"/>
              </a:spcBef>
            </a:pPr>
            <a:r>
              <a:rPr lang="en-US" sz="8499" b="1" u="none" strike="noStrike">
                <a:solidFill>
                  <a:srgbClr val="000000"/>
                </a:solidFill>
                <a:latin typeface="HK Grotesk Bold"/>
                <a:ea typeface="HK Grotesk Bold"/>
                <a:cs typeface="HK Grotesk Bold"/>
                <a:sym typeface="HK Grotesk Bold"/>
              </a:rPr>
              <a:t>ESP32</a:t>
            </a:r>
          </a:p>
        </p:txBody>
      </p:sp>
      <p:sp>
        <p:nvSpPr>
          <p:cNvPr id="5" name="TextBox 5"/>
          <p:cNvSpPr txBox="1"/>
          <p:nvPr/>
        </p:nvSpPr>
        <p:spPr>
          <a:xfrm>
            <a:off x="10604557" y="3945220"/>
            <a:ext cx="6299143" cy="1114425"/>
          </a:xfrm>
          <a:prstGeom prst="rect">
            <a:avLst/>
          </a:prstGeom>
        </p:spPr>
        <p:txBody>
          <a:bodyPr lIns="0" tIns="0" rIns="0" bIns="0" rtlCol="0" anchor="t">
            <a:spAutoFit/>
          </a:bodyPr>
          <a:lstStyle/>
          <a:p>
            <a:pPr marL="0" lvl="0" indent="0" algn="l">
              <a:lnSpc>
                <a:spcPts val="2999"/>
              </a:lnSpc>
              <a:spcBef>
                <a:spcPct val="0"/>
              </a:spcBef>
            </a:pPr>
            <a:r>
              <a:rPr lang="en-US" sz="2499" u="none" strike="noStrike">
                <a:solidFill>
                  <a:srgbClr val="000000"/>
                </a:solidFill>
                <a:latin typeface="HK Grotesk"/>
                <a:ea typeface="HK Grotesk"/>
                <a:cs typeface="HK Grotesk"/>
                <a:sym typeface="HK Grotesk"/>
              </a:rPr>
              <a:t>Els ESP32 són una família de microcontroladors molt utilitzats en entorns IoT, creats per l’empresa Espressif Systems.</a:t>
            </a:r>
          </a:p>
        </p:txBody>
      </p:sp>
      <p:sp>
        <p:nvSpPr>
          <p:cNvPr id="6" name="TextBox 6"/>
          <p:cNvSpPr txBox="1"/>
          <p:nvPr/>
        </p:nvSpPr>
        <p:spPr>
          <a:xfrm>
            <a:off x="10604557" y="5667827"/>
            <a:ext cx="6299143" cy="1485900"/>
          </a:xfrm>
          <a:prstGeom prst="rect">
            <a:avLst/>
          </a:prstGeom>
        </p:spPr>
        <p:txBody>
          <a:bodyPr lIns="0" tIns="0" rIns="0" bIns="0" rtlCol="0" anchor="t">
            <a:spAutoFit/>
          </a:bodyPr>
          <a:lstStyle/>
          <a:p>
            <a:pPr marL="0" lvl="0" indent="0" algn="l">
              <a:lnSpc>
                <a:spcPts val="2999"/>
              </a:lnSpc>
              <a:spcBef>
                <a:spcPct val="0"/>
              </a:spcBef>
            </a:pPr>
            <a:r>
              <a:rPr lang="en-US" sz="2499" u="none" strike="noStrike">
                <a:solidFill>
                  <a:srgbClr val="000000"/>
                </a:solidFill>
                <a:latin typeface="HK Grotesk"/>
                <a:ea typeface="HK Grotesk"/>
                <a:cs typeface="HK Grotesk"/>
                <a:sym typeface="HK Grotesk"/>
              </a:rPr>
              <a:t>Una de les característiques més importants dels ESP32 en comparació amb altres microcontroladors, és la incorporació pel suport de Wi-Fi i Bluetooth.</a:t>
            </a:r>
          </a:p>
        </p:txBody>
      </p:sp>
      <p:sp>
        <p:nvSpPr>
          <p:cNvPr id="7" name="TextBox 7"/>
          <p:cNvSpPr txBox="1"/>
          <p:nvPr/>
        </p:nvSpPr>
        <p:spPr>
          <a:xfrm>
            <a:off x="16535400" y="9191625"/>
            <a:ext cx="11515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874241" y="4581287"/>
            <a:ext cx="4242184" cy="1191101"/>
          </a:xfrm>
          <a:prstGeom prst="rect">
            <a:avLst/>
          </a:prstGeom>
        </p:spPr>
        <p:txBody>
          <a:bodyPr lIns="0" tIns="0" rIns="0" bIns="0" rtlCol="0" anchor="t">
            <a:spAutoFit/>
          </a:bodyPr>
          <a:lstStyle/>
          <a:p>
            <a:pPr marL="0" lvl="0" indent="0" algn="l">
              <a:lnSpc>
                <a:spcPts val="9116"/>
              </a:lnSpc>
            </a:pPr>
            <a:r>
              <a:rPr lang="en-US" sz="8287" b="1">
                <a:solidFill>
                  <a:srgbClr val="000000"/>
                </a:solidFill>
                <a:latin typeface="HK Grotesk Bold"/>
                <a:ea typeface="HK Grotesk Bold"/>
                <a:cs typeface="HK Grotesk Bold"/>
                <a:sym typeface="HK Grotesk Bold"/>
              </a:rPr>
              <a:t>ESP32S3</a:t>
            </a:r>
          </a:p>
        </p:txBody>
      </p:sp>
      <p:graphicFrame>
        <p:nvGraphicFramePr>
          <p:cNvPr id="3" name="Table 3"/>
          <p:cNvGraphicFramePr>
            <a:graphicFrameLocks noGrp="1"/>
          </p:cNvGraphicFramePr>
          <p:nvPr>
            <p:extLst>
              <p:ext uri="{D42A27DB-BD31-4B8C-83A1-F6EECF244321}">
                <p14:modId xmlns:p14="http://schemas.microsoft.com/office/powerpoint/2010/main" val="156916773"/>
              </p:ext>
            </p:extLst>
          </p:nvPr>
        </p:nvGraphicFramePr>
        <p:xfrm>
          <a:off x="457200" y="225300"/>
          <a:ext cx="10657350" cy="9836400"/>
        </p:xfrm>
        <a:graphic>
          <a:graphicData uri="http://schemas.openxmlformats.org/drawingml/2006/table">
            <a:tbl>
              <a:tblPr/>
              <a:tblGrid>
                <a:gridCol w="3516575">
                  <a:extLst>
                    <a:ext uri="{9D8B030D-6E8A-4147-A177-3AD203B41FA5}">
                      <a16:colId xmlns:a16="http://schemas.microsoft.com/office/drawing/2014/main" val="20000"/>
                    </a:ext>
                  </a:extLst>
                </a:gridCol>
                <a:gridCol w="3534513">
                  <a:extLst>
                    <a:ext uri="{9D8B030D-6E8A-4147-A177-3AD203B41FA5}">
                      <a16:colId xmlns:a16="http://schemas.microsoft.com/office/drawing/2014/main" val="20001"/>
                    </a:ext>
                  </a:extLst>
                </a:gridCol>
                <a:gridCol w="3606262">
                  <a:extLst>
                    <a:ext uri="{9D8B030D-6E8A-4147-A177-3AD203B41FA5}">
                      <a16:colId xmlns:a16="http://schemas.microsoft.com/office/drawing/2014/main" val="20002"/>
                    </a:ext>
                  </a:extLst>
                </a:gridCol>
              </a:tblGrid>
              <a:tr h="1405200">
                <a:tc>
                  <a:txBody>
                    <a:bodyPr/>
                    <a:lstStyle/>
                    <a:p>
                      <a:pPr algn="ctr">
                        <a:lnSpc>
                          <a:spcPts val="3252"/>
                        </a:lnSpc>
                        <a:defRPr/>
                      </a:pPr>
                      <a:endParaRPr lang="en-US" sz="1100" dirty="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solidFill>
                      <a:srgbClr val="FFFFFF"/>
                    </a:solidFill>
                  </a:tcPr>
                </a:tc>
                <a:tc>
                  <a:txBody>
                    <a:bodyPr/>
                    <a:lstStyle/>
                    <a:p>
                      <a:pPr algn="ctr">
                        <a:lnSpc>
                          <a:spcPts val="3252"/>
                        </a:lnSpc>
                        <a:defRPr/>
                      </a:pPr>
                      <a:r>
                        <a:rPr lang="en-US" sz="2323" b="1" spc="185">
                          <a:solidFill>
                            <a:srgbClr val="000000"/>
                          </a:solidFill>
                          <a:latin typeface="HK Grotesk Bold"/>
                          <a:ea typeface="HK Grotesk Bold"/>
                          <a:cs typeface="HK Grotesk Bold"/>
                          <a:sym typeface="HK Grotesk Bold"/>
                        </a:rPr>
                        <a:t>ESP32</a:t>
                      </a:r>
                      <a:endParaRPr lang="en-US" sz="11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solidFill>
                      <a:srgbClr val="FFFFFF"/>
                    </a:solidFill>
                  </a:tcPr>
                </a:tc>
                <a:tc>
                  <a:txBody>
                    <a:bodyPr/>
                    <a:lstStyle/>
                    <a:p>
                      <a:pPr algn="ctr">
                        <a:lnSpc>
                          <a:spcPts val="3252"/>
                        </a:lnSpc>
                        <a:defRPr/>
                      </a:pPr>
                      <a:r>
                        <a:rPr lang="en-US" sz="2323" b="1" spc="185">
                          <a:solidFill>
                            <a:srgbClr val="000000"/>
                          </a:solidFill>
                          <a:latin typeface="HK Grotesk Bold"/>
                          <a:ea typeface="HK Grotesk Bold"/>
                          <a:cs typeface="HK Grotesk Bold"/>
                          <a:sym typeface="HK Grotesk Bold"/>
                        </a:rPr>
                        <a:t>ESP32S3</a:t>
                      </a:r>
                      <a:endParaRPr lang="en-US" sz="11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405200">
                <a:tc>
                  <a:txBody>
                    <a:bodyPr/>
                    <a:lstStyle/>
                    <a:p>
                      <a:pPr algn="ctr">
                        <a:lnSpc>
                          <a:spcPts val="2530"/>
                        </a:lnSpc>
                        <a:defRPr/>
                      </a:pPr>
                      <a:r>
                        <a:rPr lang="en-US" sz="2000" spc="144" dirty="0" err="1">
                          <a:solidFill>
                            <a:srgbClr val="000000"/>
                          </a:solidFill>
                          <a:latin typeface="HK Grotesk"/>
                          <a:ea typeface="HK Grotesk"/>
                          <a:cs typeface="HK Grotesk"/>
                          <a:sym typeface="HK Grotesk"/>
                        </a:rPr>
                        <a:t>Processador</a:t>
                      </a:r>
                      <a:endParaRPr lang="en-US" sz="2000" dirty="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a:solidFill>
                            <a:srgbClr val="000000"/>
                          </a:solidFill>
                          <a:latin typeface="HK Grotesk"/>
                          <a:ea typeface="HK Grotesk"/>
                          <a:cs typeface="HK Grotesk"/>
                          <a:sym typeface="HK Grotesk"/>
                        </a:rPr>
                        <a:t>Xtensa dual-core 32bit LX6</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a:solidFill>
                            <a:srgbClr val="000000"/>
                          </a:solidFill>
                          <a:latin typeface="HK Grotesk"/>
                          <a:ea typeface="HK Grotesk"/>
                          <a:cs typeface="HK Grotesk"/>
                          <a:sym typeface="HK Grotesk"/>
                        </a:rPr>
                        <a:t>Xtensa dual-core 32bit LX7</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extLst>
                  <a:ext uri="{0D108BD9-81ED-4DB2-BD59-A6C34878D82A}">
                    <a16:rowId xmlns:a16="http://schemas.microsoft.com/office/drawing/2014/main" val="10001"/>
                  </a:ext>
                </a:extLst>
              </a:tr>
              <a:tr h="1405200">
                <a:tc>
                  <a:txBody>
                    <a:bodyPr/>
                    <a:lstStyle/>
                    <a:p>
                      <a:pPr algn="ctr">
                        <a:lnSpc>
                          <a:spcPts val="2530"/>
                        </a:lnSpc>
                        <a:defRPr/>
                      </a:pPr>
                      <a:r>
                        <a:rPr lang="en-US" sz="2000" spc="144">
                          <a:solidFill>
                            <a:srgbClr val="000000"/>
                          </a:solidFill>
                          <a:latin typeface="HK Grotesk"/>
                          <a:ea typeface="HK Grotesk"/>
                          <a:cs typeface="HK Grotesk"/>
                          <a:sym typeface="HK Grotesk"/>
                        </a:rPr>
                        <a:t>Memòria ROM</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dirty="0">
                          <a:solidFill>
                            <a:srgbClr val="000000"/>
                          </a:solidFill>
                          <a:latin typeface="HK Grotesk"/>
                          <a:ea typeface="HK Grotesk"/>
                          <a:cs typeface="HK Grotesk"/>
                          <a:sym typeface="HK Grotesk"/>
                        </a:rPr>
                        <a:t>448 KB</a:t>
                      </a:r>
                      <a:endParaRPr lang="en-US" sz="2000" dirty="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a:solidFill>
                            <a:srgbClr val="000000"/>
                          </a:solidFill>
                          <a:latin typeface="HK Grotesk"/>
                          <a:ea typeface="HK Grotesk"/>
                          <a:cs typeface="HK Grotesk"/>
                          <a:sym typeface="HK Grotesk"/>
                        </a:rPr>
                        <a:t>384 KB</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extLst>
                  <a:ext uri="{0D108BD9-81ED-4DB2-BD59-A6C34878D82A}">
                    <a16:rowId xmlns:a16="http://schemas.microsoft.com/office/drawing/2014/main" val="10002"/>
                  </a:ext>
                </a:extLst>
              </a:tr>
              <a:tr h="1405200">
                <a:tc>
                  <a:txBody>
                    <a:bodyPr/>
                    <a:lstStyle/>
                    <a:p>
                      <a:pPr algn="ctr">
                        <a:lnSpc>
                          <a:spcPts val="2530"/>
                        </a:lnSpc>
                        <a:defRPr/>
                      </a:pPr>
                      <a:r>
                        <a:rPr lang="en-US" sz="2000" spc="144">
                          <a:solidFill>
                            <a:srgbClr val="000000"/>
                          </a:solidFill>
                          <a:latin typeface="HK Grotesk"/>
                          <a:ea typeface="HK Grotesk"/>
                          <a:cs typeface="HK Grotesk"/>
                          <a:sym typeface="HK Grotesk"/>
                        </a:rPr>
                        <a:t>Memòria Flash</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a:solidFill>
                            <a:srgbClr val="000000"/>
                          </a:solidFill>
                          <a:latin typeface="HK Grotesk"/>
                          <a:ea typeface="HK Grotesk"/>
                          <a:cs typeface="HK Grotesk"/>
                          <a:sym typeface="HK Grotesk"/>
                        </a:rPr>
                        <a:t>Fins a 4 MB</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a:solidFill>
                            <a:srgbClr val="000000"/>
                          </a:solidFill>
                          <a:latin typeface="HK Grotesk"/>
                          <a:ea typeface="HK Grotesk"/>
                          <a:cs typeface="HK Grotesk"/>
                          <a:sym typeface="HK Grotesk"/>
                        </a:rPr>
                        <a:t>Fins a 8 MB</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extLst>
                  <a:ext uri="{0D108BD9-81ED-4DB2-BD59-A6C34878D82A}">
                    <a16:rowId xmlns:a16="http://schemas.microsoft.com/office/drawing/2014/main" val="10003"/>
                  </a:ext>
                </a:extLst>
              </a:tr>
              <a:tr h="1405200">
                <a:tc>
                  <a:txBody>
                    <a:bodyPr/>
                    <a:lstStyle/>
                    <a:p>
                      <a:pPr algn="ctr">
                        <a:lnSpc>
                          <a:spcPts val="2530"/>
                        </a:lnSpc>
                        <a:defRPr/>
                      </a:pPr>
                      <a:r>
                        <a:rPr lang="en-US" sz="2000" spc="144">
                          <a:solidFill>
                            <a:srgbClr val="000000"/>
                          </a:solidFill>
                          <a:latin typeface="HK Grotesk"/>
                          <a:ea typeface="HK Grotesk"/>
                          <a:cs typeface="HK Grotesk"/>
                          <a:sym typeface="HK Grotesk"/>
                        </a:rPr>
                        <a:t>Wi-Fi</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a:solidFill>
                            <a:srgbClr val="000000"/>
                          </a:solidFill>
                          <a:latin typeface="HK Grotesk"/>
                          <a:ea typeface="HK Grotesk"/>
                          <a:cs typeface="HK Grotesk"/>
                          <a:sym typeface="HK Grotesk"/>
                        </a:rPr>
                        <a:t>802.11 b/g/n, 2,4 GHz</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dirty="0">
                          <a:solidFill>
                            <a:srgbClr val="000000"/>
                          </a:solidFill>
                          <a:latin typeface="HK Grotesk"/>
                          <a:ea typeface="HK Grotesk"/>
                          <a:cs typeface="HK Grotesk"/>
                          <a:sym typeface="HK Grotesk"/>
                        </a:rPr>
                        <a:t>802.11 b/g/n, 2,4 GHz</a:t>
                      </a:r>
                      <a:endParaRPr lang="en-US" sz="2000" dirty="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extLst>
                  <a:ext uri="{0D108BD9-81ED-4DB2-BD59-A6C34878D82A}">
                    <a16:rowId xmlns:a16="http://schemas.microsoft.com/office/drawing/2014/main" val="10004"/>
                  </a:ext>
                </a:extLst>
              </a:tr>
              <a:tr h="1405200">
                <a:tc>
                  <a:txBody>
                    <a:bodyPr/>
                    <a:lstStyle/>
                    <a:p>
                      <a:pPr algn="ctr">
                        <a:lnSpc>
                          <a:spcPts val="2530"/>
                        </a:lnSpc>
                        <a:defRPr/>
                      </a:pPr>
                      <a:r>
                        <a:rPr lang="en-US" sz="2000" spc="144">
                          <a:solidFill>
                            <a:srgbClr val="000000"/>
                          </a:solidFill>
                          <a:latin typeface="HK Grotesk"/>
                          <a:ea typeface="HK Grotesk"/>
                          <a:cs typeface="HK Grotesk"/>
                          <a:sym typeface="HK Grotesk"/>
                        </a:rPr>
                        <a:t>Bluetooth</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a:solidFill>
                            <a:srgbClr val="000000"/>
                          </a:solidFill>
                          <a:latin typeface="HK Grotesk"/>
                          <a:ea typeface="HK Grotesk"/>
                          <a:cs typeface="HK Grotesk"/>
                          <a:sym typeface="HK Grotesk"/>
                        </a:rPr>
                        <a:t>BLE 4.2</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dirty="0">
                          <a:solidFill>
                            <a:srgbClr val="000000"/>
                          </a:solidFill>
                          <a:latin typeface="HK Grotesk"/>
                          <a:ea typeface="HK Grotesk"/>
                          <a:cs typeface="HK Grotesk"/>
                          <a:sym typeface="HK Grotesk"/>
                        </a:rPr>
                        <a:t>BLE 5.0</a:t>
                      </a:r>
                      <a:endParaRPr lang="en-US" sz="2000" dirty="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extLst>
                  <a:ext uri="{0D108BD9-81ED-4DB2-BD59-A6C34878D82A}">
                    <a16:rowId xmlns:a16="http://schemas.microsoft.com/office/drawing/2014/main" val="10005"/>
                  </a:ext>
                </a:extLst>
              </a:tr>
              <a:tr h="1405200">
                <a:tc>
                  <a:txBody>
                    <a:bodyPr/>
                    <a:lstStyle/>
                    <a:p>
                      <a:pPr algn="ctr">
                        <a:lnSpc>
                          <a:spcPts val="2530"/>
                        </a:lnSpc>
                        <a:defRPr/>
                      </a:pPr>
                      <a:r>
                        <a:rPr lang="en-US" sz="2000" spc="144">
                          <a:solidFill>
                            <a:srgbClr val="000000"/>
                          </a:solidFill>
                          <a:latin typeface="HK Grotesk"/>
                          <a:ea typeface="HK Grotesk"/>
                          <a:cs typeface="HK Grotesk"/>
                          <a:sym typeface="HK Grotesk"/>
                        </a:rPr>
                        <a:t>Cunsum en deep_sleep</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a:solidFill>
                            <a:srgbClr val="000000"/>
                          </a:solidFill>
                          <a:latin typeface="HK Grotesk"/>
                          <a:ea typeface="HK Grotesk"/>
                          <a:cs typeface="HK Grotesk"/>
                          <a:sym typeface="HK Grotesk"/>
                        </a:rPr>
                        <a:t>100 μA</a:t>
                      </a:r>
                      <a:endParaRPr lang="en-US" sz="200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tc>
                  <a:txBody>
                    <a:bodyPr/>
                    <a:lstStyle/>
                    <a:p>
                      <a:pPr algn="ctr">
                        <a:lnSpc>
                          <a:spcPts val="2530"/>
                        </a:lnSpc>
                        <a:defRPr/>
                      </a:pPr>
                      <a:r>
                        <a:rPr lang="en-US" sz="2000" spc="144" dirty="0">
                          <a:solidFill>
                            <a:srgbClr val="000000"/>
                          </a:solidFill>
                          <a:latin typeface="HK Grotesk"/>
                          <a:ea typeface="HK Grotesk"/>
                          <a:cs typeface="HK Grotesk"/>
                          <a:sym typeface="HK Grotesk"/>
                        </a:rPr>
                        <a:t>7 </a:t>
                      </a:r>
                      <a:r>
                        <a:rPr lang="en-US" sz="2000" spc="144" dirty="0" err="1">
                          <a:solidFill>
                            <a:srgbClr val="000000"/>
                          </a:solidFill>
                          <a:latin typeface="HK Grotesk"/>
                          <a:ea typeface="HK Grotesk"/>
                          <a:cs typeface="HK Grotesk"/>
                          <a:sym typeface="HK Grotesk"/>
                        </a:rPr>
                        <a:t>μA</a:t>
                      </a:r>
                      <a:endParaRPr lang="en-US" sz="2000" dirty="0"/>
                    </a:p>
                  </a:txBody>
                  <a:tcPr marL="245904" marR="245904" marT="245904" marB="245904" anchor="ctr">
                    <a:lnL w="63484" cap="flat" cmpd="sng" algn="ctr">
                      <a:solidFill>
                        <a:srgbClr val="191919"/>
                      </a:solidFill>
                      <a:prstDash val="solid"/>
                      <a:round/>
                      <a:headEnd type="none" w="med" len="med"/>
                      <a:tailEnd type="none" w="med" len="med"/>
                    </a:lnL>
                    <a:lnR w="63484" cap="flat" cmpd="sng" algn="ctr">
                      <a:solidFill>
                        <a:srgbClr val="191919"/>
                      </a:solidFill>
                      <a:prstDash val="solid"/>
                      <a:round/>
                      <a:headEnd type="none" w="med" len="med"/>
                      <a:tailEnd type="none" w="med" len="med"/>
                    </a:lnR>
                    <a:lnT w="63484" cap="flat" cmpd="sng" algn="ctr">
                      <a:solidFill>
                        <a:srgbClr val="191919"/>
                      </a:solidFill>
                      <a:prstDash val="solid"/>
                      <a:round/>
                      <a:headEnd type="none" w="med" len="med"/>
                      <a:tailEnd type="none" w="med" len="med"/>
                    </a:lnT>
                    <a:lnB w="63484" cap="flat" cmpd="sng" algn="ctr">
                      <a:solidFill>
                        <a:srgbClr val="191919"/>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extBox 4"/>
          <p:cNvSpPr txBox="1"/>
          <p:nvPr/>
        </p:nvSpPr>
        <p:spPr>
          <a:xfrm>
            <a:off x="16535400" y="9191625"/>
            <a:ext cx="11515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10699" y="2316510"/>
            <a:ext cx="8022194" cy="904875"/>
          </a:xfrm>
          <a:prstGeom prst="rect">
            <a:avLst/>
          </a:prstGeom>
        </p:spPr>
        <p:txBody>
          <a:bodyPr lIns="0" tIns="0" rIns="0" bIns="0" rtlCol="0" anchor="t">
            <a:spAutoFit/>
          </a:bodyPr>
          <a:lstStyle/>
          <a:p>
            <a:pPr marL="0" lvl="0" indent="0" algn="l">
              <a:lnSpc>
                <a:spcPts val="6825"/>
              </a:lnSpc>
            </a:pPr>
            <a:r>
              <a:rPr lang="en-US" sz="6500" b="1">
                <a:solidFill>
                  <a:srgbClr val="000000"/>
                </a:solidFill>
                <a:latin typeface="HK Grotesk Bold"/>
                <a:ea typeface="HK Grotesk Bold"/>
                <a:cs typeface="HK Grotesk Bold"/>
                <a:sym typeface="HK Grotesk Bold"/>
              </a:rPr>
              <a:t>Taula de continguts</a:t>
            </a:r>
          </a:p>
        </p:txBody>
      </p:sp>
      <p:sp>
        <p:nvSpPr>
          <p:cNvPr id="3" name="TextBox 3"/>
          <p:cNvSpPr txBox="1"/>
          <p:nvPr/>
        </p:nvSpPr>
        <p:spPr>
          <a:xfrm>
            <a:off x="2210699" y="4700241"/>
            <a:ext cx="13866603" cy="336232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HK Grotesk"/>
                <a:ea typeface="HK Grotesk"/>
                <a:cs typeface="HK Grotesk"/>
                <a:sym typeface="HK Grotesk"/>
              </a:rPr>
              <a:t>Introducció</a:t>
            </a:r>
          </a:p>
          <a:p>
            <a:pPr marL="647700" lvl="1" indent="-323850" algn="l">
              <a:lnSpc>
                <a:spcPts val="4200"/>
              </a:lnSpc>
              <a:buFont typeface="Arial"/>
              <a:buChar char="•"/>
            </a:pPr>
            <a:r>
              <a:rPr lang="en-US" sz="3000">
                <a:solidFill>
                  <a:srgbClr val="000000"/>
                </a:solidFill>
                <a:latin typeface="HK Grotesk"/>
                <a:ea typeface="HK Grotesk"/>
                <a:cs typeface="HK Grotesk"/>
                <a:sym typeface="HK Grotesk"/>
              </a:rPr>
              <a:t>Protocols IoT</a:t>
            </a:r>
          </a:p>
          <a:p>
            <a:pPr marL="647700" lvl="1" indent="-323850" algn="l">
              <a:lnSpc>
                <a:spcPts val="4200"/>
              </a:lnSpc>
              <a:buFont typeface="Arial"/>
              <a:buChar char="•"/>
            </a:pPr>
            <a:r>
              <a:rPr lang="en-US" sz="3000">
                <a:solidFill>
                  <a:srgbClr val="000000"/>
                </a:solidFill>
                <a:latin typeface="HK Grotesk"/>
                <a:ea typeface="HK Grotesk"/>
                <a:cs typeface="HK Grotesk"/>
                <a:sym typeface="HK Grotesk"/>
              </a:rPr>
              <a:t>Mètodes i material utilitzat</a:t>
            </a:r>
          </a:p>
          <a:p>
            <a:pPr marL="647700" lvl="1" indent="-323850" algn="l">
              <a:lnSpc>
                <a:spcPts val="4200"/>
              </a:lnSpc>
              <a:buFont typeface="Arial"/>
              <a:buChar char="•"/>
            </a:pPr>
            <a:r>
              <a:rPr lang="en-US" sz="3000">
                <a:solidFill>
                  <a:srgbClr val="000000"/>
                </a:solidFill>
                <a:latin typeface="HK Grotesk"/>
                <a:ea typeface="HK Grotesk"/>
                <a:cs typeface="HK Grotesk"/>
                <a:sym typeface="HK Grotesk"/>
              </a:rPr>
              <a:t>Resultats</a:t>
            </a:r>
          </a:p>
          <a:p>
            <a:pPr marL="647700" lvl="1" indent="-323850" algn="l">
              <a:lnSpc>
                <a:spcPts val="4200"/>
              </a:lnSpc>
              <a:buFont typeface="Arial"/>
              <a:buChar char="•"/>
            </a:pPr>
            <a:r>
              <a:rPr lang="en-US" sz="3000">
                <a:solidFill>
                  <a:srgbClr val="000000"/>
                </a:solidFill>
                <a:latin typeface="HK Grotesk"/>
                <a:ea typeface="HK Grotesk"/>
                <a:cs typeface="HK Grotesk"/>
                <a:sym typeface="HK Grotesk"/>
              </a:rPr>
              <a:t>Discussió</a:t>
            </a:r>
          </a:p>
          <a:p>
            <a:pPr marL="647700" lvl="1" indent="-323850" algn="l">
              <a:lnSpc>
                <a:spcPts val="4200"/>
              </a:lnSpc>
              <a:buFont typeface="Arial"/>
              <a:buChar char="•"/>
            </a:pPr>
            <a:r>
              <a:rPr lang="en-US" sz="3000">
                <a:solidFill>
                  <a:srgbClr val="000000"/>
                </a:solidFill>
                <a:latin typeface="HK Grotesk"/>
                <a:ea typeface="HK Grotesk"/>
                <a:cs typeface="HK Grotesk"/>
                <a:sym typeface="HK Grotesk"/>
              </a:rPr>
              <a:t>Conclusions i treball futur</a:t>
            </a:r>
          </a:p>
        </p:txBody>
      </p:sp>
      <p:sp>
        <p:nvSpPr>
          <p:cNvPr id="4" name="AutoShape 4"/>
          <p:cNvSpPr/>
          <p:nvPr/>
        </p:nvSpPr>
        <p:spPr>
          <a:xfrm>
            <a:off x="2210699" y="4069111"/>
            <a:ext cx="13844095" cy="0"/>
          </a:xfrm>
          <a:prstGeom prst="line">
            <a:avLst/>
          </a:prstGeom>
          <a:ln w="38100" cap="flat">
            <a:solidFill>
              <a:srgbClr val="000000"/>
            </a:solidFill>
            <a:prstDash val="solid"/>
            <a:headEnd type="none" w="sm" len="sm"/>
            <a:tailEnd type="none" w="sm" len="sm"/>
          </a:ln>
        </p:spPr>
        <p:txBody>
          <a:bodyPr/>
          <a:lstStyle/>
          <a:p>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086350" y="6235122"/>
            <a:ext cx="3015216" cy="2611434"/>
          </a:xfrm>
          <a:custGeom>
            <a:avLst/>
            <a:gdLst/>
            <a:ahLst/>
            <a:cxnLst/>
            <a:rect l="l" t="t" r="r" b="b"/>
            <a:pathLst>
              <a:path w="3015216" h="2611434">
                <a:moveTo>
                  <a:pt x="0" y="0"/>
                </a:moveTo>
                <a:lnTo>
                  <a:pt x="3015216" y="0"/>
                </a:lnTo>
                <a:lnTo>
                  <a:pt x="3015216" y="2611434"/>
                </a:lnTo>
                <a:lnTo>
                  <a:pt x="0" y="2611434"/>
                </a:lnTo>
                <a:lnTo>
                  <a:pt x="0" y="0"/>
                </a:lnTo>
                <a:close/>
              </a:path>
            </a:pathLst>
          </a:custGeom>
          <a:blipFill>
            <a:blip r:embed="rId2"/>
            <a:stretch>
              <a:fillRect l="-26820" r="-27150"/>
            </a:stretch>
          </a:blipFill>
        </p:spPr>
        <p:txBody>
          <a:bodyPr/>
          <a:lstStyle/>
          <a:p>
            <a:endParaRPr lang="es-ES"/>
          </a:p>
        </p:txBody>
      </p:sp>
      <p:sp>
        <p:nvSpPr>
          <p:cNvPr id="3" name="Freeform 3"/>
          <p:cNvSpPr/>
          <p:nvPr/>
        </p:nvSpPr>
        <p:spPr>
          <a:xfrm>
            <a:off x="9591675" y="2280379"/>
            <a:ext cx="2783927" cy="2813744"/>
          </a:xfrm>
          <a:custGeom>
            <a:avLst/>
            <a:gdLst/>
            <a:ahLst/>
            <a:cxnLst/>
            <a:rect l="l" t="t" r="r" b="b"/>
            <a:pathLst>
              <a:path w="2783927" h="2813744">
                <a:moveTo>
                  <a:pt x="0" y="0"/>
                </a:moveTo>
                <a:lnTo>
                  <a:pt x="2783927" y="0"/>
                </a:lnTo>
                <a:lnTo>
                  <a:pt x="2783927" y="2813744"/>
                </a:lnTo>
                <a:lnTo>
                  <a:pt x="0" y="2813744"/>
                </a:lnTo>
                <a:lnTo>
                  <a:pt x="0" y="0"/>
                </a:lnTo>
                <a:close/>
              </a:path>
            </a:pathLst>
          </a:custGeom>
          <a:blipFill>
            <a:blip r:embed="rId3"/>
            <a:stretch>
              <a:fillRect l="-43031" r="-36650"/>
            </a:stretch>
          </a:blipFill>
        </p:spPr>
        <p:txBody>
          <a:bodyPr/>
          <a:lstStyle/>
          <a:p>
            <a:endParaRPr lang="es-ES"/>
          </a:p>
        </p:txBody>
      </p:sp>
      <p:sp>
        <p:nvSpPr>
          <p:cNvPr id="4" name="Freeform 4"/>
          <p:cNvSpPr/>
          <p:nvPr/>
        </p:nvSpPr>
        <p:spPr>
          <a:xfrm>
            <a:off x="1361822" y="2570078"/>
            <a:ext cx="3279775" cy="2234347"/>
          </a:xfrm>
          <a:custGeom>
            <a:avLst/>
            <a:gdLst/>
            <a:ahLst/>
            <a:cxnLst/>
            <a:rect l="l" t="t" r="r" b="b"/>
            <a:pathLst>
              <a:path w="3279775" h="2234347">
                <a:moveTo>
                  <a:pt x="0" y="0"/>
                </a:moveTo>
                <a:lnTo>
                  <a:pt x="3279775" y="0"/>
                </a:lnTo>
                <a:lnTo>
                  <a:pt x="3279775" y="2234346"/>
                </a:lnTo>
                <a:lnTo>
                  <a:pt x="0" y="2234346"/>
                </a:lnTo>
                <a:lnTo>
                  <a:pt x="0" y="0"/>
                </a:lnTo>
                <a:close/>
              </a:path>
            </a:pathLst>
          </a:custGeom>
          <a:blipFill>
            <a:blip r:embed="rId4"/>
            <a:stretch>
              <a:fillRect/>
            </a:stretch>
          </a:blipFill>
        </p:spPr>
        <p:txBody>
          <a:bodyPr/>
          <a:lstStyle/>
          <a:p>
            <a:endParaRPr lang="es-ES"/>
          </a:p>
        </p:txBody>
      </p:sp>
      <p:sp>
        <p:nvSpPr>
          <p:cNvPr id="5" name="TextBox 5"/>
          <p:cNvSpPr txBox="1"/>
          <p:nvPr/>
        </p:nvSpPr>
        <p:spPr>
          <a:xfrm>
            <a:off x="1028700" y="619125"/>
            <a:ext cx="7683411" cy="981075"/>
          </a:xfrm>
          <a:prstGeom prst="rect">
            <a:avLst/>
          </a:prstGeom>
        </p:spPr>
        <p:txBody>
          <a:bodyPr lIns="0" tIns="0" rIns="0" bIns="0" rtlCol="0" anchor="t">
            <a:spAutoFit/>
          </a:bodyPr>
          <a:lstStyle/>
          <a:p>
            <a:pPr marL="0" lvl="0" indent="0" algn="l">
              <a:lnSpc>
                <a:spcPts val="7275"/>
              </a:lnSpc>
              <a:spcBef>
                <a:spcPct val="0"/>
              </a:spcBef>
            </a:pPr>
            <a:r>
              <a:rPr lang="en-US" sz="7500" b="1" u="none">
                <a:solidFill>
                  <a:srgbClr val="000000"/>
                </a:solidFill>
                <a:latin typeface="HK Grotesk Bold"/>
                <a:ea typeface="HK Grotesk Bold"/>
                <a:cs typeface="HK Grotesk Bold"/>
                <a:sym typeface="HK Grotesk Bold"/>
              </a:rPr>
              <a:t>Software</a:t>
            </a:r>
          </a:p>
        </p:txBody>
      </p:sp>
      <p:sp>
        <p:nvSpPr>
          <p:cNvPr id="6" name="TextBox 6"/>
          <p:cNvSpPr txBox="1"/>
          <p:nvPr/>
        </p:nvSpPr>
        <p:spPr>
          <a:xfrm>
            <a:off x="8206330" y="6475944"/>
            <a:ext cx="5254374" cy="2082165"/>
          </a:xfrm>
          <a:prstGeom prst="rect">
            <a:avLst/>
          </a:prstGeom>
        </p:spPr>
        <p:txBody>
          <a:bodyPr lIns="0" tIns="0" rIns="0" bIns="0" rtlCol="0" anchor="t">
            <a:spAutoFit/>
          </a:bodyPr>
          <a:lstStyle/>
          <a:p>
            <a:pPr algn="l">
              <a:lnSpc>
                <a:spcPts val="3360"/>
              </a:lnSpc>
            </a:pPr>
            <a:r>
              <a:rPr lang="en-US" sz="2400">
                <a:solidFill>
                  <a:srgbClr val="000000"/>
                </a:solidFill>
                <a:latin typeface="HK Grotesk"/>
                <a:ea typeface="HK Grotesk"/>
                <a:cs typeface="HK Grotesk"/>
                <a:sym typeface="HK Grotesk"/>
              </a:rPr>
              <a:t>Per el control de versions, s’ha fer servir GitHub. Es pot trobar el repositori en en següent enllaç:</a:t>
            </a:r>
          </a:p>
          <a:p>
            <a:pPr algn="l">
              <a:lnSpc>
                <a:spcPts val="3360"/>
              </a:lnSpc>
            </a:pPr>
            <a:endParaRPr lang="en-US" sz="2400">
              <a:solidFill>
                <a:srgbClr val="000000"/>
              </a:solidFill>
              <a:latin typeface="HK Grotesk"/>
              <a:ea typeface="HK Grotesk"/>
              <a:cs typeface="HK Grotesk"/>
              <a:sym typeface="HK Grotesk"/>
            </a:endParaRPr>
          </a:p>
          <a:p>
            <a:pPr marL="0" lvl="0" indent="0" algn="l">
              <a:lnSpc>
                <a:spcPts val="3360"/>
              </a:lnSpc>
              <a:spcBef>
                <a:spcPct val="0"/>
              </a:spcBef>
            </a:pPr>
            <a:r>
              <a:rPr lang="en-US" sz="2400" i="1">
                <a:solidFill>
                  <a:srgbClr val="000000"/>
                </a:solidFill>
                <a:latin typeface="HK Grotesk Italics"/>
                <a:ea typeface="HK Grotesk Italics"/>
                <a:cs typeface="HK Grotesk Italics"/>
                <a:sym typeface="HK Grotesk Italics"/>
              </a:rPr>
              <a:t>https://github.com/paugarcia32/TFG</a:t>
            </a:r>
          </a:p>
        </p:txBody>
      </p:sp>
      <p:sp>
        <p:nvSpPr>
          <p:cNvPr id="7" name="TextBox 7"/>
          <p:cNvSpPr txBox="1"/>
          <p:nvPr/>
        </p:nvSpPr>
        <p:spPr>
          <a:xfrm>
            <a:off x="5086350" y="2616142"/>
            <a:ext cx="3285873" cy="1663065"/>
          </a:xfrm>
          <a:prstGeom prst="rect">
            <a:avLst/>
          </a:prstGeom>
        </p:spPr>
        <p:txBody>
          <a:bodyPr lIns="0" tIns="0" rIns="0" bIns="0" rtlCol="0" anchor="t">
            <a:spAutoFit/>
          </a:bodyPr>
          <a:lstStyle/>
          <a:p>
            <a:pPr marL="0" lvl="0" indent="0" algn="l">
              <a:lnSpc>
                <a:spcPts val="3360"/>
              </a:lnSpc>
              <a:spcBef>
                <a:spcPct val="0"/>
              </a:spcBef>
            </a:pPr>
            <a:r>
              <a:rPr lang="en-US" sz="2400" u="none">
                <a:solidFill>
                  <a:srgbClr val="000000"/>
                </a:solidFill>
                <a:latin typeface="HK Grotesk"/>
                <a:ea typeface="HK Grotesk"/>
                <a:cs typeface="HK Grotesk"/>
                <a:sym typeface="HK Grotesk"/>
              </a:rPr>
              <a:t>L’eina principal de desenvolupament d’aquest treball ha estat Arduino i Arduino IDE.</a:t>
            </a:r>
          </a:p>
        </p:txBody>
      </p:sp>
      <p:sp>
        <p:nvSpPr>
          <p:cNvPr id="8" name="TextBox 8"/>
          <p:cNvSpPr txBox="1"/>
          <p:nvPr/>
        </p:nvSpPr>
        <p:spPr>
          <a:xfrm>
            <a:off x="16611600" y="9191625"/>
            <a:ext cx="10407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20</a:t>
            </a:r>
          </a:p>
        </p:txBody>
      </p:sp>
      <p:sp>
        <p:nvSpPr>
          <p:cNvPr id="9" name="AutoShape 9"/>
          <p:cNvSpPr/>
          <p:nvPr/>
        </p:nvSpPr>
        <p:spPr>
          <a:xfrm>
            <a:off x="1028700" y="1590675"/>
            <a:ext cx="7953971" cy="9525"/>
          </a:xfrm>
          <a:prstGeom prst="rect">
            <a:avLst/>
          </a:prstGeom>
          <a:solidFill>
            <a:srgbClr val="000000"/>
          </a:solidFill>
        </p:spPr>
        <p:txBody>
          <a:bodyPr/>
          <a:lstStyle/>
          <a:p>
            <a:endParaRPr lang="es-ES"/>
          </a:p>
        </p:txBody>
      </p:sp>
      <p:grpSp>
        <p:nvGrpSpPr>
          <p:cNvPr id="10" name="Group 10"/>
          <p:cNvGrpSpPr/>
          <p:nvPr/>
        </p:nvGrpSpPr>
        <p:grpSpPr>
          <a:xfrm>
            <a:off x="948035" y="1969790"/>
            <a:ext cx="8115300" cy="3434921"/>
            <a:chOff x="0" y="0"/>
            <a:chExt cx="4550761" cy="1926177"/>
          </a:xfrm>
        </p:grpSpPr>
        <p:sp>
          <p:nvSpPr>
            <p:cNvPr id="11" name="Freeform 11"/>
            <p:cNvSpPr/>
            <p:nvPr/>
          </p:nvSpPr>
          <p:spPr>
            <a:xfrm>
              <a:off x="0" y="0"/>
              <a:ext cx="4550761" cy="1926177"/>
            </a:xfrm>
            <a:custGeom>
              <a:avLst/>
              <a:gdLst/>
              <a:ahLst/>
              <a:cxnLst/>
              <a:rect l="l" t="t" r="r" b="b"/>
              <a:pathLst>
                <a:path w="4550761" h="1926177">
                  <a:moveTo>
                    <a:pt x="4426301" y="1926177"/>
                  </a:moveTo>
                  <a:lnTo>
                    <a:pt x="124460" y="1926177"/>
                  </a:lnTo>
                  <a:cubicBezTo>
                    <a:pt x="55880" y="1926177"/>
                    <a:pt x="0" y="1870297"/>
                    <a:pt x="0" y="1801717"/>
                  </a:cubicBezTo>
                  <a:lnTo>
                    <a:pt x="0" y="124460"/>
                  </a:lnTo>
                  <a:cubicBezTo>
                    <a:pt x="0" y="55880"/>
                    <a:pt x="55880" y="0"/>
                    <a:pt x="124460" y="0"/>
                  </a:cubicBezTo>
                  <a:lnTo>
                    <a:pt x="4426301" y="0"/>
                  </a:lnTo>
                  <a:cubicBezTo>
                    <a:pt x="4494881" y="0"/>
                    <a:pt x="4550761" y="55880"/>
                    <a:pt x="4550761" y="124460"/>
                  </a:cubicBezTo>
                  <a:lnTo>
                    <a:pt x="4550761" y="1801717"/>
                  </a:lnTo>
                  <a:cubicBezTo>
                    <a:pt x="4550761" y="1870297"/>
                    <a:pt x="4494881" y="1926177"/>
                    <a:pt x="4426301" y="1926177"/>
                  </a:cubicBezTo>
                  <a:close/>
                </a:path>
              </a:pathLst>
            </a:custGeom>
            <a:solidFill>
              <a:srgbClr val="191919">
                <a:alpha val="9804"/>
              </a:srgbClr>
            </a:solidFill>
          </p:spPr>
          <p:txBody>
            <a:bodyPr/>
            <a:lstStyle/>
            <a:p>
              <a:endParaRPr lang="es-ES"/>
            </a:p>
          </p:txBody>
        </p:sp>
      </p:grpSp>
      <p:grpSp>
        <p:nvGrpSpPr>
          <p:cNvPr id="12" name="Group 12"/>
          <p:cNvGrpSpPr/>
          <p:nvPr/>
        </p:nvGrpSpPr>
        <p:grpSpPr>
          <a:xfrm>
            <a:off x="9286558" y="1969790"/>
            <a:ext cx="8115300" cy="3434921"/>
            <a:chOff x="0" y="0"/>
            <a:chExt cx="4550761" cy="1926177"/>
          </a:xfrm>
        </p:grpSpPr>
        <p:sp>
          <p:nvSpPr>
            <p:cNvPr id="13" name="Freeform 13"/>
            <p:cNvSpPr/>
            <p:nvPr/>
          </p:nvSpPr>
          <p:spPr>
            <a:xfrm>
              <a:off x="0" y="0"/>
              <a:ext cx="4550761" cy="1926177"/>
            </a:xfrm>
            <a:custGeom>
              <a:avLst/>
              <a:gdLst/>
              <a:ahLst/>
              <a:cxnLst/>
              <a:rect l="l" t="t" r="r" b="b"/>
              <a:pathLst>
                <a:path w="4550761" h="1926177">
                  <a:moveTo>
                    <a:pt x="4426301" y="1926177"/>
                  </a:moveTo>
                  <a:lnTo>
                    <a:pt x="124460" y="1926177"/>
                  </a:lnTo>
                  <a:cubicBezTo>
                    <a:pt x="55880" y="1926177"/>
                    <a:pt x="0" y="1870297"/>
                    <a:pt x="0" y="1801717"/>
                  </a:cubicBezTo>
                  <a:lnTo>
                    <a:pt x="0" y="124460"/>
                  </a:lnTo>
                  <a:cubicBezTo>
                    <a:pt x="0" y="55880"/>
                    <a:pt x="55880" y="0"/>
                    <a:pt x="124460" y="0"/>
                  </a:cubicBezTo>
                  <a:lnTo>
                    <a:pt x="4426301" y="0"/>
                  </a:lnTo>
                  <a:cubicBezTo>
                    <a:pt x="4494881" y="0"/>
                    <a:pt x="4550761" y="55880"/>
                    <a:pt x="4550761" y="124460"/>
                  </a:cubicBezTo>
                  <a:lnTo>
                    <a:pt x="4550761" y="1801717"/>
                  </a:lnTo>
                  <a:cubicBezTo>
                    <a:pt x="4550761" y="1870297"/>
                    <a:pt x="4494881" y="1926177"/>
                    <a:pt x="4426301" y="1926177"/>
                  </a:cubicBezTo>
                  <a:close/>
                </a:path>
              </a:pathLst>
            </a:custGeom>
            <a:solidFill>
              <a:srgbClr val="191919">
                <a:alpha val="9804"/>
              </a:srgbClr>
            </a:solidFill>
          </p:spPr>
          <p:txBody>
            <a:bodyPr/>
            <a:lstStyle/>
            <a:p>
              <a:endParaRPr lang="es-ES"/>
            </a:p>
          </p:txBody>
        </p:sp>
      </p:grpSp>
      <p:grpSp>
        <p:nvGrpSpPr>
          <p:cNvPr id="14" name="Group 14"/>
          <p:cNvGrpSpPr/>
          <p:nvPr/>
        </p:nvGrpSpPr>
        <p:grpSpPr>
          <a:xfrm>
            <a:off x="4701728" y="5823379"/>
            <a:ext cx="8884543" cy="3434921"/>
            <a:chOff x="0" y="0"/>
            <a:chExt cx="4982125" cy="1926177"/>
          </a:xfrm>
        </p:grpSpPr>
        <p:sp>
          <p:nvSpPr>
            <p:cNvPr id="15" name="Freeform 15"/>
            <p:cNvSpPr/>
            <p:nvPr/>
          </p:nvSpPr>
          <p:spPr>
            <a:xfrm>
              <a:off x="0" y="0"/>
              <a:ext cx="4982125" cy="1926177"/>
            </a:xfrm>
            <a:custGeom>
              <a:avLst/>
              <a:gdLst/>
              <a:ahLst/>
              <a:cxnLst/>
              <a:rect l="l" t="t" r="r" b="b"/>
              <a:pathLst>
                <a:path w="4982125" h="1926177">
                  <a:moveTo>
                    <a:pt x="4857664" y="1926177"/>
                  </a:moveTo>
                  <a:lnTo>
                    <a:pt x="124460" y="1926177"/>
                  </a:lnTo>
                  <a:cubicBezTo>
                    <a:pt x="55880" y="1926177"/>
                    <a:pt x="0" y="1870297"/>
                    <a:pt x="0" y="1801717"/>
                  </a:cubicBezTo>
                  <a:lnTo>
                    <a:pt x="0" y="124460"/>
                  </a:lnTo>
                  <a:cubicBezTo>
                    <a:pt x="0" y="55880"/>
                    <a:pt x="55880" y="0"/>
                    <a:pt x="124460" y="0"/>
                  </a:cubicBezTo>
                  <a:lnTo>
                    <a:pt x="4857665" y="0"/>
                  </a:lnTo>
                  <a:cubicBezTo>
                    <a:pt x="4926245" y="0"/>
                    <a:pt x="4982125" y="55880"/>
                    <a:pt x="4982125" y="124460"/>
                  </a:cubicBezTo>
                  <a:lnTo>
                    <a:pt x="4982125" y="1801717"/>
                  </a:lnTo>
                  <a:cubicBezTo>
                    <a:pt x="4982125" y="1870297"/>
                    <a:pt x="4926245" y="1926177"/>
                    <a:pt x="4857665" y="1926177"/>
                  </a:cubicBezTo>
                  <a:close/>
                </a:path>
              </a:pathLst>
            </a:custGeom>
            <a:solidFill>
              <a:srgbClr val="191919">
                <a:alpha val="9804"/>
              </a:srgbClr>
            </a:solidFill>
          </p:spPr>
          <p:txBody>
            <a:bodyPr/>
            <a:lstStyle/>
            <a:p>
              <a:endParaRPr lang="es-ES"/>
            </a:p>
          </p:txBody>
        </p:sp>
      </p:grpSp>
      <p:sp>
        <p:nvSpPr>
          <p:cNvPr id="16" name="TextBox 16"/>
          <p:cNvSpPr txBox="1"/>
          <p:nvPr/>
        </p:nvSpPr>
        <p:spPr>
          <a:xfrm>
            <a:off x="12823277" y="3251006"/>
            <a:ext cx="4315636" cy="824865"/>
          </a:xfrm>
          <a:prstGeom prst="rect">
            <a:avLst/>
          </a:prstGeom>
        </p:spPr>
        <p:txBody>
          <a:bodyPr lIns="0" tIns="0" rIns="0" bIns="0" rtlCol="0" anchor="t">
            <a:spAutoFit/>
          </a:bodyPr>
          <a:lstStyle/>
          <a:p>
            <a:pPr marL="0" lvl="0" indent="0" algn="l">
              <a:lnSpc>
                <a:spcPts val="3360"/>
              </a:lnSpc>
              <a:spcBef>
                <a:spcPct val="0"/>
              </a:spcBef>
            </a:pPr>
            <a:r>
              <a:rPr lang="en-US" sz="2400">
                <a:solidFill>
                  <a:srgbClr val="000000"/>
                </a:solidFill>
                <a:latin typeface="HK Grotesk"/>
                <a:ea typeface="HK Grotesk"/>
                <a:cs typeface="HK Grotesk"/>
                <a:sym typeface="HK Grotesk"/>
              </a:rPr>
              <a:t>Per l’anàlisis i tractament de dades s’ha fet servir Python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2193933"/>
            <a:ext cx="7953971" cy="9525"/>
          </a:xfrm>
          <a:prstGeom prst="rect">
            <a:avLst/>
          </a:prstGeom>
          <a:solidFill>
            <a:srgbClr val="000000"/>
          </a:solidFill>
        </p:spPr>
        <p:txBody>
          <a:bodyPr/>
          <a:lstStyle/>
          <a:p>
            <a:endParaRPr lang="es-ES"/>
          </a:p>
        </p:txBody>
      </p:sp>
      <p:sp>
        <p:nvSpPr>
          <p:cNvPr id="3" name="Freeform 3"/>
          <p:cNvSpPr/>
          <p:nvPr/>
        </p:nvSpPr>
        <p:spPr>
          <a:xfrm>
            <a:off x="514350" y="3156752"/>
            <a:ext cx="8857747" cy="3952770"/>
          </a:xfrm>
          <a:custGeom>
            <a:avLst/>
            <a:gdLst/>
            <a:ahLst/>
            <a:cxnLst/>
            <a:rect l="l" t="t" r="r" b="b"/>
            <a:pathLst>
              <a:path w="8857747" h="3952770">
                <a:moveTo>
                  <a:pt x="0" y="0"/>
                </a:moveTo>
                <a:lnTo>
                  <a:pt x="8857747" y="0"/>
                </a:lnTo>
                <a:lnTo>
                  <a:pt x="8857747" y="3952770"/>
                </a:lnTo>
                <a:lnTo>
                  <a:pt x="0" y="3952770"/>
                </a:lnTo>
                <a:lnTo>
                  <a:pt x="0" y="0"/>
                </a:lnTo>
                <a:close/>
              </a:path>
            </a:pathLst>
          </a:custGeom>
          <a:blipFill>
            <a:blip r:embed="rId2"/>
            <a:stretch>
              <a:fillRect/>
            </a:stretch>
          </a:blipFill>
        </p:spPr>
        <p:txBody>
          <a:bodyPr/>
          <a:lstStyle/>
          <a:p>
            <a:endParaRPr lang="es-ES"/>
          </a:p>
        </p:txBody>
      </p:sp>
      <p:sp>
        <p:nvSpPr>
          <p:cNvPr id="4" name="TextBox 4"/>
          <p:cNvSpPr txBox="1"/>
          <p:nvPr/>
        </p:nvSpPr>
        <p:spPr>
          <a:xfrm>
            <a:off x="11245874" y="2408129"/>
            <a:ext cx="5122944" cy="2314577"/>
          </a:xfrm>
          <a:prstGeom prst="rect">
            <a:avLst/>
          </a:prstGeom>
        </p:spPr>
        <p:txBody>
          <a:bodyPr lIns="0" tIns="0" rIns="0" bIns="0" rtlCol="0" anchor="t">
            <a:spAutoFit/>
          </a:bodyPr>
          <a:lstStyle/>
          <a:p>
            <a:pPr marL="0" lvl="0" indent="0" algn="l">
              <a:lnSpc>
                <a:spcPts val="8925"/>
              </a:lnSpc>
            </a:pPr>
            <a:r>
              <a:rPr lang="en-US" sz="8500" b="1">
                <a:solidFill>
                  <a:srgbClr val="000000"/>
                </a:solidFill>
                <a:latin typeface="HK Grotesk Bold"/>
                <a:ea typeface="HK Grotesk Bold"/>
                <a:cs typeface="HK Grotesk Bold"/>
                <a:sym typeface="HK Grotesk Bold"/>
              </a:rPr>
              <a:t>Estalvi d’energia</a:t>
            </a:r>
          </a:p>
        </p:txBody>
      </p:sp>
      <p:sp>
        <p:nvSpPr>
          <p:cNvPr id="5" name="TextBox 5"/>
          <p:cNvSpPr txBox="1"/>
          <p:nvPr/>
        </p:nvSpPr>
        <p:spPr>
          <a:xfrm>
            <a:off x="11245874" y="6246921"/>
            <a:ext cx="5168852" cy="2995612"/>
          </a:xfrm>
          <a:prstGeom prst="rect">
            <a:avLst/>
          </a:prstGeom>
        </p:spPr>
        <p:txBody>
          <a:bodyPr lIns="0" tIns="0" rIns="0" bIns="0" rtlCol="0" anchor="t">
            <a:spAutoFit/>
          </a:bodyPr>
          <a:lstStyle/>
          <a:p>
            <a:pPr marL="0" lvl="0" indent="0" algn="l">
              <a:lnSpc>
                <a:spcPts val="3412"/>
              </a:lnSpc>
            </a:pPr>
            <a:r>
              <a:rPr lang="en-US" sz="2437">
                <a:solidFill>
                  <a:srgbClr val="000000"/>
                </a:solidFill>
                <a:latin typeface="HK Grotesk"/>
                <a:ea typeface="HK Grotesk"/>
                <a:cs typeface="HK Grotesk"/>
                <a:sym typeface="HK Grotesk"/>
              </a:rPr>
              <a:t>Un dels punts mes importants en relació a projectes d’IoT, és el consum d’energia. És per aquest motiu que els ESP32 permeten la configuració de diferents modes d’energia, els quals ofereixen vàries possibilitats de configuració.</a:t>
            </a:r>
          </a:p>
        </p:txBody>
      </p:sp>
      <p:sp>
        <p:nvSpPr>
          <p:cNvPr id="6" name="AutoShape 6"/>
          <p:cNvSpPr/>
          <p:nvPr/>
        </p:nvSpPr>
        <p:spPr>
          <a:xfrm>
            <a:off x="11245874" y="5513281"/>
            <a:ext cx="5122944" cy="0"/>
          </a:xfrm>
          <a:prstGeom prst="line">
            <a:avLst/>
          </a:prstGeom>
          <a:ln w="38100" cap="flat">
            <a:solidFill>
              <a:srgbClr val="000000"/>
            </a:solidFill>
            <a:prstDash val="solid"/>
            <a:headEnd type="none" w="sm" len="sm"/>
            <a:tailEnd type="none" w="sm" len="sm"/>
          </a:ln>
        </p:spPr>
        <p:txBody>
          <a:bodyPr/>
          <a:lstStyle/>
          <a:p>
            <a:endParaRPr lang="es-ES"/>
          </a:p>
        </p:txBody>
      </p:sp>
      <p:sp>
        <p:nvSpPr>
          <p:cNvPr id="7" name="TextBox 7"/>
          <p:cNvSpPr txBox="1"/>
          <p:nvPr/>
        </p:nvSpPr>
        <p:spPr>
          <a:xfrm>
            <a:off x="16687800" y="9191625"/>
            <a:ext cx="9645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1522413"/>
            <a:ext cx="7953971" cy="9525"/>
          </a:xfrm>
          <a:prstGeom prst="rect">
            <a:avLst/>
          </a:prstGeom>
          <a:solidFill>
            <a:srgbClr val="000000"/>
          </a:solidFill>
        </p:spPr>
        <p:txBody>
          <a:bodyPr/>
          <a:lstStyle/>
          <a:p>
            <a:endParaRPr lang="es-ES"/>
          </a:p>
        </p:txBody>
      </p:sp>
      <p:sp>
        <p:nvSpPr>
          <p:cNvPr id="3" name="TextBox 3"/>
          <p:cNvSpPr txBox="1"/>
          <p:nvPr/>
        </p:nvSpPr>
        <p:spPr>
          <a:xfrm>
            <a:off x="16687800" y="9191625"/>
            <a:ext cx="9991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22</a:t>
            </a:r>
          </a:p>
        </p:txBody>
      </p:sp>
      <p:sp>
        <p:nvSpPr>
          <p:cNvPr id="4" name="Freeform 4"/>
          <p:cNvSpPr/>
          <p:nvPr/>
        </p:nvSpPr>
        <p:spPr>
          <a:xfrm>
            <a:off x="654890" y="3306732"/>
            <a:ext cx="8701591" cy="3883085"/>
          </a:xfrm>
          <a:custGeom>
            <a:avLst/>
            <a:gdLst/>
            <a:ahLst/>
            <a:cxnLst/>
            <a:rect l="l" t="t" r="r" b="b"/>
            <a:pathLst>
              <a:path w="8701591" h="3883085">
                <a:moveTo>
                  <a:pt x="0" y="0"/>
                </a:moveTo>
                <a:lnTo>
                  <a:pt x="8701591" y="0"/>
                </a:lnTo>
                <a:lnTo>
                  <a:pt x="8701591" y="3883086"/>
                </a:lnTo>
                <a:lnTo>
                  <a:pt x="0" y="3883086"/>
                </a:lnTo>
                <a:lnTo>
                  <a:pt x="0" y="0"/>
                </a:lnTo>
                <a:close/>
              </a:path>
            </a:pathLst>
          </a:custGeom>
          <a:blipFill>
            <a:blip r:embed="rId2"/>
            <a:stretch>
              <a:fillRect/>
            </a:stretch>
          </a:blipFill>
        </p:spPr>
        <p:txBody>
          <a:bodyPr/>
          <a:lstStyle/>
          <a:p>
            <a:endParaRPr lang="es-ES"/>
          </a:p>
        </p:txBody>
      </p:sp>
      <p:grpSp>
        <p:nvGrpSpPr>
          <p:cNvPr id="5" name="Group 5"/>
          <p:cNvGrpSpPr/>
          <p:nvPr/>
        </p:nvGrpSpPr>
        <p:grpSpPr>
          <a:xfrm>
            <a:off x="10160966" y="2175367"/>
            <a:ext cx="6937005" cy="5726716"/>
            <a:chOff x="0" y="0"/>
            <a:chExt cx="9249340" cy="7635621"/>
          </a:xfrm>
        </p:grpSpPr>
        <p:sp>
          <p:nvSpPr>
            <p:cNvPr id="6" name="AutoShape 6"/>
            <p:cNvSpPr/>
            <p:nvPr/>
          </p:nvSpPr>
          <p:spPr>
            <a:xfrm>
              <a:off x="0" y="1831975"/>
              <a:ext cx="9249340" cy="12700"/>
            </a:xfrm>
            <a:prstGeom prst="rect">
              <a:avLst/>
            </a:prstGeom>
            <a:solidFill>
              <a:srgbClr val="000000"/>
            </a:solidFill>
          </p:spPr>
          <p:txBody>
            <a:bodyPr/>
            <a:lstStyle/>
            <a:p>
              <a:endParaRPr lang="es-ES"/>
            </a:p>
          </p:txBody>
        </p:sp>
        <p:sp>
          <p:nvSpPr>
            <p:cNvPr id="7" name="TextBox 7"/>
            <p:cNvSpPr txBox="1"/>
            <p:nvPr/>
          </p:nvSpPr>
          <p:spPr>
            <a:xfrm>
              <a:off x="0" y="47625"/>
              <a:ext cx="9249340" cy="922655"/>
            </a:xfrm>
            <a:prstGeom prst="rect">
              <a:avLst/>
            </a:prstGeom>
          </p:spPr>
          <p:txBody>
            <a:bodyPr lIns="0" tIns="0" rIns="0" bIns="0" rtlCol="0" anchor="t">
              <a:spAutoFit/>
            </a:bodyPr>
            <a:lstStyle/>
            <a:p>
              <a:pPr marL="0" lvl="0" indent="0" algn="l">
                <a:lnSpc>
                  <a:spcPts val="5280"/>
                </a:lnSpc>
              </a:pPr>
              <a:r>
                <a:rPr lang="en-US" sz="4800" b="1" spc="384">
                  <a:solidFill>
                    <a:srgbClr val="000000"/>
                  </a:solidFill>
                  <a:latin typeface="HK Grotesk Bold"/>
                  <a:ea typeface="HK Grotesk Bold"/>
                  <a:cs typeface="HK Grotesk Bold"/>
                  <a:sym typeface="HK Grotesk Bold"/>
                </a:rPr>
                <a:t>MODE LIGHT</a:t>
              </a:r>
              <a:r>
                <a:rPr lang="en-US" sz="4800" b="1" i="1" spc="384">
                  <a:solidFill>
                    <a:srgbClr val="000000"/>
                  </a:solidFill>
                  <a:latin typeface="HK Grotesk Bold Italics"/>
                  <a:ea typeface="HK Grotesk Bold Italics"/>
                  <a:cs typeface="HK Grotesk Bold Italics"/>
                  <a:sym typeface="HK Grotesk Bold Italics"/>
                </a:rPr>
                <a:t> SLEEP</a:t>
              </a:r>
            </a:p>
          </p:txBody>
        </p:sp>
        <p:sp>
          <p:nvSpPr>
            <p:cNvPr id="8" name="TextBox 8"/>
            <p:cNvSpPr txBox="1"/>
            <p:nvPr/>
          </p:nvSpPr>
          <p:spPr>
            <a:xfrm>
              <a:off x="0" y="2836545"/>
              <a:ext cx="9249340" cy="1084961"/>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Light Sleep </a:t>
              </a:r>
              <a:r>
                <a:rPr lang="en-US" sz="2370" b="1">
                  <a:solidFill>
                    <a:srgbClr val="000000"/>
                  </a:solidFill>
                  <a:latin typeface="HK Grotesk Bold"/>
                  <a:ea typeface="HK Grotesk Bold"/>
                  <a:cs typeface="HK Grotesk Bold"/>
                  <a:sym typeface="HK Grotesk Bold"/>
                </a:rPr>
                <a:t>deshabilita els mòduls ràdio</a:t>
              </a:r>
              <a:r>
                <a:rPr lang="en-US" sz="2370">
                  <a:solidFill>
                    <a:srgbClr val="000000"/>
                  </a:solidFill>
                  <a:latin typeface="HK Grotesk"/>
                  <a:ea typeface="HK Grotesk"/>
                  <a:cs typeface="HK Grotesk"/>
                  <a:sym typeface="HK Grotesk"/>
                </a:rPr>
                <a:t> del ESP32 així com els </a:t>
              </a:r>
              <a:r>
                <a:rPr lang="en-US" sz="2370" b="1">
                  <a:solidFill>
                    <a:srgbClr val="000000"/>
                  </a:solidFill>
                  <a:latin typeface="HK Grotesk Bold"/>
                  <a:ea typeface="HK Grotesk Bold"/>
                  <a:cs typeface="HK Grotesk Bold"/>
                  <a:sym typeface="HK Grotesk Bold"/>
                </a:rPr>
                <a:t>perifèrics que no són de baix consum.</a:t>
              </a:r>
            </a:p>
          </p:txBody>
        </p:sp>
        <p:sp>
          <p:nvSpPr>
            <p:cNvPr id="9" name="TextBox 9"/>
            <p:cNvSpPr txBox="1"/>
            <p:nvPr/>
          </p:nvSpPr>
          <p:spPr>
            <a:xfrm>
              <a:off x="0" y="4316476"/>
              <a:ext cx="9249340" cy="3319145"/>
            </a:xfrm>
            <a:prstGeom prst="rect">
              <a:avLst/>
            </a:prstGeom>
          </p:spPr>
          <p:txBody>
            <a:bodyPr lIns="0" tIns="0" rIns="0" bIns="0" rtlCol="0" anchor="t">
              <a:spAutoFit/>
            </a:bodyPr>
            <a:lstStyle/>
            <a:p>
              <a:pPr marL="0" lvl="0" indent="0" algn="l">
                <a:lnSpc>
                  <a:spcPts val="3359"/>
                </a:lnSpc>
                <a:spcBef>
                  <a:spcPct val="0"/>
                </a:spcBef>
              </a:pPr>
              <a:r>
                <a:rPr lang="en-US" sz="2400">
                  <a:solidFill>
                    <a:srgbClr val="000000"/>
                  </a:solidFill>
                  <a:latin typeface="HK Grotesk"/>
                  <a:ea typeface="HK Grotesk"/>
                  <a:cs typeface="HK Grotesk"/>
                  <a:sym typeface="HK Grotesk"/>
                </a:rPr>
                <a:t>Es poden configurar </a:t>
              </a:r>
              <a:r>
                <a:rPr lang="en-US" sz="2400" b="1">
                  <a:solidFill>
                    <a:srgbClr val="000000"/>
                  </a:solidFill>
                  <a:latin typeface="HK Grotesk Bold"/>
                  <a:ea typeface="HK Grotesk Bold"/>
                  <a:cs typeface="HK Grotesk Bold"/>
                  <a:sym typeface="HK Grotesk Bold"/>
                </a:rPr>
                <a:t>mètodes per despertar el microcontrolador</a:t>
              </a:r>
              <a:r>
                <a:rPr lang="en-US" sz="2400">
                  <a:solidFill>
                    <a:srgbClr val="000000"/>
                  </a:solidFill>
                  <a:latin typeface="HK Grotesk"/>
                  <a:ea typeface="HK Grotesk"/>
                  <a:cs typeface="HK Grotesk"/>
                  <a:sym typeface="HK Grotesk"/>
                </a:rPr>
                <a:t> per fer algunes tasques que necessitin de més potència, o utilitzar la ràdio.</a:t>
              </a:r>
            </a:p>
            <a:p>
              <a:pPr marL="0" lvl="0" indent="0" algn="l">
                <a:lnSpc>
                  <a:spcPts val="3359"/>
                </a:lnSpc>
                <a:spcBef>
                  <a:spcPct val="0"/>
                </a:spcBef>
              </a:pPr>
              <a:endParaRPr lang="en-US" sz="2400">
                <a:solidFill>
                  <a:srgbClr val="000000"/>
                </a:solidFill>
                <a:latin typeface="HK Grotesk"/>
                <a:ea typeface="HK Grotesk"/>
                <a:cs typeface="HK Grotesk"/>
                <a:sym typeface="HK Grotesk"/>
              </a:endParaRPr>
            </a:p>
            <a:p>
              <a:pPr marL="0" lvl="0" indent="0" algn="l">
                <a:lnSpc>
                  <a:spcPts val="3359"/>
                </a:lnSpc>
                <a:spcBef>
                  <a:spcPct val="0"/>
                </a:spcBef>
              </a:pPr>
              <a:r>
                <a:rPr lang="en-US" sz="2400" u="none">
                  <a:solidFill>
                    <a:srgbClr val="000000"/>
                  </a:solidFill>
                  <a:latin typeface="HK Grotesk"/>
                  <a:ea typeface="HK Grotesk"/>
                  <a:cs typeface="HK Grotesk"/>
                  <a:sym typeface="HK Grotesk"/>
                </a:rPr>
                <a:t>En aquest mode d’energia, el ESP32 té un </a:t>
              </a:r>
              <a:r>
                <a:rPr lang="en-US" sz="2400" b="1" u="none">
                  <a:solidFill>
                    <a:srgbClr val="000000"/>
                  </a:solidFill>
                  <a:latin typeface="HK Grotesk Bold"/>
                  <a:ea typeface="HK Grotesk Bold"/>
                  <a:cs typeface="HK Grotesk Bold"/>
                  <a:sym typeface="HK Grotesk Bold"/>
                </a:rPr>
                <a:t>consum de 240 μA.</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1522413"/>
            <a:ext cx="7953971" cy="9525"/>
          </a:xfrm>
          <a:prstGeom prst="rect">
            <a:avLst/>
          </a:prstGeom>
          <a:solidFill>
            <a:srgbClr val="000000"/>
          </a:solidFill>
        </p:spPr>
        <p:txBody>
          <a:bodyPr/>
          <a:lstStyle/>
          <a:p>
            <a:endParaRPr lang="es-ES"/>
          </a:p>
        </p:txBody>
      </p:sp>
      <p:sp>
        <p:nvSpPr>
          <p:cNvPr id="3" name="Freeform 3"/>
          <p:cNvSpPr/>
          <p:nvPr/>
        </p:nvSpPr>
        <p:spPr>
          <a:xfrm>
            <a:off x="654890" y="3306732"/>
            <a:ext cx="8701591" cy="3883085"/>
          </a:xfrm>
          <a:custGeom>
            <a:avLst/>
            <a:gdLst/>
            <a:ahLst/>
            <a:cxnLst/>
            <a:rect l="l" t="t" r="r" b="b"/>
            <a:pathLst>
              <a:path w="8701591" h="3883085">
                <a:moveTo>
                  <a:pt x="0" y="0"/>
                </a:moveTo>
                <a:lnTo>
                  <a:pt x="8701591" y="0"/>
                </a:lnTo>
                <a:lnTo>
                  <a:pt x="8701591" y="3883086"/>
                </a:lnTo>
                <a:lnTo>
                  <a:pt x="0" y="3883086"/>
                </a:lnTo>
                <a:lnTo>
                  <a:pt x="0" y="0"/>
                </a:lnTo>
                <a:close/>
              </a:path>
            </a:pathLst>
          </a:custGeom>
          <a:blipFill>
            <a:blip r:embed="rId2"/>
            <a:stretch>
              <a:fillRect/>
            </a:stretch>
          </a:blipFill>
        </p:spPr>
        <p:txBody>
          <a:bodyPr/>
          <a:lstStyle/>
          <a:p>
            <a:endParaRPr lang="es-ES"/>
          </a:p>
        </p:txBody>
      </p:sp>
      <p:grpSp>
        <p:nvGrpSpPr>
          <p:cNvPr id="4" name="Group 4"/>
          <p:cNvGrpSpPr/>
          <p:nvPr/>
        </p:nvGrpSpPr>
        <p:grpSpPr>
          <a:xfrm>
            <a:off x="10160966" y="2175367"/>
            <a:ext cx="6937005" cy="6145816"/>
            <a:chOff x="0" y="0"/>
            <a:chExt cx="9249340" cy="8194421"/>
          </a:xfrm>
        </p:grpSpPr>
        <p:sp>
          <p:nvSpPr>
            <p:cNvPr id="5" name="AutoShape 5"/>
            <p:cNvSpPr/>
            <p:nvPr/>
          </p:nvSpPr>
          <p:spPr>
            <a:xfrm>
              <a:off x="0" y="1831975"/>
              <a:ext cx="9249340" cy="12700"/>
            </a:xfrm>
            <a:prstGeom prst="rect">
              <a:avLst/>
            </a:prstGeom>
            <a:solidFill>
              <a:srgbClr val="000000"/>
            </a:solidFill>
          </p:spPr>
          <p:txBody>
            <a:bodyPr/>
            <a:lstStyle/>
            <a:p>
              <a:endParaRPr lang="es-ES"/>
            </a:p>
          </p:txBody>
        </p:sp>
        <p:sp>
          <p:nvSpPr>
            <p:cNvPr id="6" name="TextBox 6"/>
            <p:cNvSpPr txBox="1"/>
            <p:nvPr/>
          </p:nvSpPr>
          <p:spPr>
            <a:xfrm>
              <a:off x="0" y="47625"/>
              <a:ext cx="9249340" cy="922655"/>
            </a:xfrm>
            <a:prstGeom prst="rect">
              <a:avLst/>
            </a:prstGeom>
          </p:spPr>
          <p:txBody>
            <a:bodyPr lIns="0" tIns="0" rIns="0" bIns="0" rtlCol="0" anchor="t">
              <a:spAutoFit/>
            </a:bodyPr>
            <a:lstStyle/>
            <a:p>
              <a:pPr marL="0" lvl="0" indent="0" algn="l">
                <a:lnSpc>
                  <a:spcPts val="5280"/>
                </a:lnSpc>
              </a:pPr>
              <a:r>
                <a:rPr lang="en-US" sz="4800" b="1" spc="384">
                  <a:solidFill>
                    <a:srgbClr val="000000"/>
                  </a:solidFill>
                  <a:latin typeface="HK Grotesk Bold"/>
                  <a:ea typeface="HK Grotesk Bold"/>
                  <a:cs typeface="HK Grotesk Bold"/>
                  <a:sym typeface="HK Grotesk Bold"/>
                </a:rPr>
                <a:t>MODE </a:t>
              </a:r>
              <a:r>
                <a:rPr lang="en-US" sz="4800" b="1" i="1" spc="384">
                  <a:solidFill>
                    <a:srgbClr val="000000"/>
                  </a:solidFill>
                  <a:latin typeface="HK Grotesk Bold Italics"/>
                  <a:ea typeface="HK Grotesk Bold Italics"/>
                  <a:cs typeface="HK Grotesk Bold Italics"/>
                  <a:sym typeface="HK Grotesk Bold Italics"/>
                </a:rPr>
                <a:t>DEEP SLEEP</a:t>
              </a:r>
            </a:p>
          </p:txBody>
        </p:sp>
        <p:sp>
          <p:nvSpPr>
            <p:cNvPr id="7" name="TextBox 7"/>
            <p:cNvSpPr txBox="1"/>
            <p:nvPr/>
          </p:nvSpPr>
          <p:spPr>
            <a:xfrm>
              <a:off x="0" y="2836545"/>
              <a:ext cx="9249340" cy="1643761"/>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Deep Sleep </a:t>
              </a:r>
              <a:r>
                <a:rPr lang="en-US" sz="2370" b="1">
                  <a:solidFill>
                    <a:srgbClr val="000000"/>
                  </a:solidFill>
                  <a:latin typeface="HK Grotesk Bold"/>
                  <a:ea typeface="HK Grotesk Bold"/>
                  <a:cs typeface="HK Grotesk Bold"/>
                  <a:sym typeface="HK Grotesk Bold"/>
                </a:rPr>
                <a:t>deshabilita el nucli principal</a:t>
              </a:r>
              <a:r>
                <a:rPr lang="en-US" sz="2370">
                  <a:solidFill>
                    <a:srgbClr val="000000"/>
                  </a:solidFill>
                  <a:latin typeface="HK Grotesk"/>
                  <a:ea typeface="HK Grotesk"/>
                  <a:cs typeface="HK Grotesk"/>
                  <a:sym typeface="HK Grotesk"/>
                </a:rPr>
                <a:t> del ESP32, el qual inclou el processador principal i la memòria, obtenint així un consum mínim.</a:t>
              </a:r>
            </a:p>
          </p:txBody>
        </p:sp>
        <p:sp>
          <p:nvSpPr>
            <p:cNvPr id="8" name="TextBox 8"/>
            <p:cNvSpPr txBox="1"/>
            <p:nvPr/>
          </p:nvSpPr>
          <p:spPr>
            <a:xfrm>
              <a:off x="0" y="4875276"/>
              <a:ext cx="9249340" cy="3319145"/>
            </a:xfrm>
            <a:prstGeom prst="rect">
              <a:avLst/>
            </a:prstGeom>
          </p:spPr>
          <p:txBody>
            <a:bodyPr lIns="0" tIns="0" rIns="0" bIns="0" rtlCol="0" anchor="t">
              <a:spAutoFit/>
            </a:bodyPr>
            <a:lstStyle/>
            <a:p>
              <a:pPr marL="0" lvl="0" indent="0" algn="l">
                <a:lnSpc>
                  <a:spcPts val="3359"/>
                </a:lnSpc>
                <a:spcBef>
                  <a:spcPct val="0"/>
                </a:spcBef>
              </a:pPr>
              <a:r>
                <a:rPr lang="en-US" sz="2400">
                  <a:solidFill>
                    <a:srgbClr val="000000"/>
                  </a:solidFill>
                  <a:latin typeface="HK Grotesk"/>
                  <a:ea typeface="HK Grotesk"/>
                  <a:cs typeface="HK Grotesk"/>
                  <a:sym typeface="HK Grotesk"/>
                </a:rPr>
                <a:t>E</a:t>
              </a:r>
              <a:r>
                <a:rPr lang="en-US" sz="2400" u="none">
                  <a:solidFill>
                    <a:srgbClr val="000000"/>
                  </a:solidFill>
                  <a:latin typeface="HK Grotesk"/>
                  <a:ea typeface="HK Grotesk"/>
                  <a:cs typeface="HK Grotesk"/>
                  <a:sym typeface="HK Grotesk"/>
                </a:rPr>
                <a:t>l </a:t>
              </a:r>
              <a:r>
                <a:rPr lang="en-US" sz="2400" b="1" u="none">
                  <a:solidFill>
                    <a:srgbClr val="000000"/>
                  </a:solidFill>
                  <a:latin typeface="HK Grotesk Bold"/>
                  <a:ea typeface="HK Grotesk Bold"/>
                  <a:cs typeface="HK Grotesk Bold"/>
                  <a:sym typeface="HK Grotesk Bold"/>
                </a:rPr>
                <a:t>co-processador ULP</a:t>
              </a:r>
              <a:r>
                <a:rPr lang="en-US" sz="2400" u="none">
                  <a:solidFill>
                    <a:srgbClr val="000000"/>
                  </a:solidFill>
                  <a:latin typeface="HK Grotesk"/>
                  <a:ea typeface="HK Grotesk"/>
                  <a:cs typeface="HK Grotesk"/>
                  <a:sym typeface="HK Grotesk"/>
                </a:rPr>
                <a:t> que té el ESP32 </a:t>
              </a:r>
              <a:r>
                <a:rPr lang="en-US" sz="2400" b="1" u="none">
                  <a:solidFill>
                    <a:srgbClr val="000000"/>
                  </a:solidFill>
                  <a:latin typeface="HK Grotesk Bold"/>
                  <a:ea typeface="HK Grotesk Bold"/>
                  <a:cs typeface="HK Grotesk Bold"/>
                  <a:sym typeface="HK Grotesk Bold"/>
                </a:rPr>
                <a:t>es manté actiu</a:t>
              </a:r>
              <a:r>
                <a:rPr lang="en-US" sz="2400" u="none">
                  <a:solidFill>
                    <a:srgbClr val="000000"/>
                  </a:solidFill>
                  <a:latin typeface="HK Grotesk"/>
                  <a:ea typeface="HK Grotesk"/>
                  <a:cs typeface="HK Grotesk"/>
                  <a:sym typeface="HK Grotesk"/>
                </a:rPr>
                <a:t> a l’espera d’un esdeveniment extern o a un comptador per a despertar-se. </a:t>
              </a:r>
            </a:p>
            <a:p>
              <a:pPr marL="0" lvl="0" indent="0" algn="l">
                <a:lnSpc>
                  <a:spcPts val="3359"/>
                </a:lnSpc>
                <a:spcBef>
                  <a:spcPct val="0"/>
                </a:spcBef>
              </a:pPr>
              <a:endParaRPr lang="en-US" sz="2400" u="none">
                <a:solidFill>
                  <a:srgbClr val="000000"/>
                </a:solidFill>
                <a:latin typeface="HK Grotesk"/>
                <a:ea typeface="HK Grotesk"/>
                <a:cs typeface="HK Grotesk"/>
                <a:sym typeface="HK Grotesk"/>
              </a:endParaRPr>
            </a:p>
            <a:p>
              <a:pPr marL="0" lvl="0" indent="0" algn="l">
                <a:lnSpc>
                  <a:spcPts val="3359"/>
                </a:lnSpc>
                <a:spcBef>
                  <a:spcPct val="0"/>
                </a:spcBef>
              </a:pPr>
              <a:r>
                <a:rPr lang="en-US" sz="2400" u="none">
                  <a:solidFill>
                    <a:srgbClr val="000000"/>
                  </a:solidFill>
                  <a:latin typeface="HK Grotesk"/>
                  <a:ea typeface="HK Grotesk"/>
                  <a:cs typeface="HK Grotesk"/>
                  <a:sym typeface="HK Grotesk"/>
                </a:rPr>
                <a:t>En aquest mode d’energia, el ESP32 té un </a:t>
              </a:r>
              <a:r>
                <a:rPr lang="en-US" sz="2400" b="1" u="none">
                  <a:solidFill>
                    <a:srgbClr val="000000"/>
                  </a:solidFill>
                  <a:latin typeface="HK Grotesk Bold"/>
                  <a:ea typeface="HK Grotesk Bold"/>
                  <a:cs typeface="HK Grotesk Bold"/>
                  <a:sym typeface="HK Grotesk Bold"/>
                </a:rPr>
                <a:t>consum de 7 μA.</a:t>
              </a:r>
            </a:p>
          </p:txBody>
        </p:sp>
      </p:grpSp>
      <p:sp>
        <p:nvSpPr>
          <p:cNvPr id="9" name="TextBox 9"/>
          <p:cNvSpPr txBox="1"/>
          <p:nvPr/>
        </p:nvSpPr>
        <p:spPr>
          <a:xfrm>
            <a:off x="16535400" y="9191625"/>
            <a:ext cx="11515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10699" y="2128915"/>
            <a:ext cx="8022194" cy="1261015"/>
          </a:xfrm>
          <a:prstGeom prst="rect">
            <a:avLst/>
          </a:prstGeom>
        </p:spPr>
        <p:txBody>
          <a:bodyPr lIns="0" tIns="0" rIns="0" bIns="0" rtlCol="0" anchor="t">
            <a:spAutoFit/>
          </a:bodyPr>
          <a:lstStyle/>
          <a:p>
            <a:pPr marL="0" lvl="0" indent="0" algn="l">
              <a:lnSpc>
                <a:spcPts val="4929"/>
              </a:lnSpc>
            </a:pPr>
            <a:r>
              <a:rPr lang="en-US" sz="4694" b="1">
                <a:solidFill>
                  <a:srgbClr val="000000"/>
                </a:solidFill>
                <a:latin typeface="HK Grotesk Bold"/>
                <a:ea typeface="HK Grotesk Bold"/>
                <a:cs typeface="HK Grotesk Bold"/>
                <a:sym typeface="HK Grotesk Bold"/>
              </a:rPr>
              <a:t>Guardar dades en memòria no-volàtil i memòria RTC</a:t>
            </a:r>
          </a:p>
        </p:txBody>
      </p:sp>
      <p:sp>
        <p:nvSpPr>
          <p:cNvPr id="3" name="TextBox 3"/>
          <p:cNvSpPr txBox="1"/>
          <p:nvPr/>
        </p:nvSpPr>
        <p:spPr>
          <a:xfrm>
            <a:off x="2210699" y="4719291"/>
            <a:ext cx="13866603" cy="86042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HK Grotesk"/>
                <a:ea typeface="HK Grotesk"/>
                <a:cs typeface="HK Grotesk"/>
                <a:sym typeface="HK Grotesk"/>
              </a:rPr>
              <a:t>Guardar dades en memòria no volàtil és de força importància si es vol que els dispositius no hagin de configurar-se un altre cop desprès d’una pèrdua de corrent o un reinici.</a:t>
            </a:r>
          </a:p>
        </p:txBody>
      </p:sp>
      <p:sp>
        <p:nvSpPr>
          <p:cNvPr id="4" name="AutoShape 4"/>
          <p:cNvSpPr/>
          <p:nvPr/>
        </p:nvSpPr>
        <p:spPr>
          <a:xfrm>
            <a:off x="2210699" y="4069111"/>
            <a:ext cx="13844095" cy="0"/>
          </a:xfrm>
          <a:prstGeom prst="line">
            <a:avLst/>
          </a:prstGeom>
          <a:ln w="38100" cap="flat">
            <a:solidFill>
              <a:srgbClr val="000000"/>
            </a:solidFill>
            <a:prstDash val="solid"/>
            <a:headEnd type="none" w="sm" len="sm"/>
            <a:tailEnd type="none" w="sm" len="sm"/>
          </a:ln>
        </p:spPr>
        <p:txBody>
          <a:bodyPr/>
          <a:lstStyle/>
          <a:p>
            <a:endParaRPr lang="es-ES"/>
          </a:p>
        </p:txBody>
      </p:sp>
      <p:sp>
        <p:nvSpPr>
          <p:cNvPr id="5" name="TextBox 5"/>
          <p:cNvSpPr txBox="1"/>
          <p:nvPr/>
        </p:nvSpPr>
        <p:spPr>
          <a:xfrm>
            <a:off x="16611600" y="9191625"/>
            <a:ext cx="10407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017040"/>
            <a:ext cx="7848941" cy="1720215"/>
          </a:xfrm>
          <a:prstGeom prst="rect">
            <a:avLst/>
          </a:prstGeom>
        </p:spPr>
        <p:txBody>
          <a:bodyPr lIns="0" tIns="0" rIns="0" bIns="0" rtlCol="0" anchor="t">
            <a:spAutoFit/>
          </a:bodyPr>
          <a:lstStyle/>
          <a:p>
            <a:pPr algn="l">
              <a:lnSpc>
                <a:spcPts val="3360"/>
              </a:lnSpc>
            </a:pPr>
            <a:r>
              <a:rPr lang="en-US" sz="2400">
                <a:solidFill>
                  <a:srgbClr val="000000"/>
                </a:solidFill>
                <a:latin typeface="HK Grotesk"/>
                <a:ea typeface="HK Grotesk"/>
                <a:cs typeface="HK Grotesk"/>
                <a:sym typeface="HK Grotesk"/>
              </a:rPr>
              <a:t>Els ESP32 permeten guardar dades en memòria flash utilitzant dues llibreries:</a:t>
            </a:r>
          </a:p>
          <a:p>
            <a:pPr marL="518162" lvl="1" indent="-259081" algn="l">
              <a:lnSpc>
                <a:spcPts val="3360"/>
              </a:lnSpc>
              <a:buFont typeface="Arial"/>
              <a:buChar char="•"/>
            </a:pPr>
            <a:r>
              <a:rPr lang="en-US" sz="2400">
                <a:solidFill>
                  <a:srgbClr val="000000"/>
                </a:solidFill>
                <a:latin typeface="HK Grotesk"/>
                <a:ea typeface="HK Grotesk"/>
                <a:cs typeface="HK Grotesk"/>
                <a:sym typeface="HK Grotesk"/>
              </a:rPr>
              <a:t>EEPROM</a:t>
            </a:r>
          </a:p>
          <a:p>
            <a:pPr marL="518162" lvl="1" indent="-259081" algn="l">
              <a:lnSpc>
                <a:spcPts val="3360"/>
              </a:lnSpc>
              <a:buFont typeface="Arial"/>
              <a:buChar char="•"/>
            </a:pPr>
            <a:r>
              <a:rPr lang="en-US" sz="2400">
                <a:solidFill>
                  <a:srgbClr val="000000"/>
                </a:solidFill>
                <a:latin typeface="HK Grotesk"/>
                <a:ea typeface="HK Grotesk"/>
                <a:cs typeface="HK Grotesk"/>
                <a:sym typeface="HK Grotesk"/>
              </a:rPr>
              <a:t>Preferences</a:t>
            </a:r>
          </a:p>
        </p:txBody>
      </p:sp>
      <p:sp>
        <p:nvSpPr>
          <p:cNvPr id="3" name="TextBox 3"/>
          <p:cNvSpPr txBox="1"/>
          <p:nvPr/>
        </p:nvSpPr>
        <p:spPr>
          <a:xfrm>
            <a:off x="1028700" y="592137"/>
            <a:ext cx="10777483" cy="930275"/>
          </a:xfrm>
          <a:prstGeom prst="rect">
            <a:avLst/>
          </a:prstGeom>
        </p:spPr>
        <p:txBody>
          <a:bodyPr lIns="0" tIns="0" rIns="0" bIns="0" rtlCol="0" anchor="t">
            <a:spAutoFit/>
          </a:bodyPr>
          <a:lstStyle/>
          <a:p>
            <a:pPr marL="0" lvl="0" indent="0" algn="l">
              <a:lnSpc>
                <a:spcPts val="7150"/>
              </a:lnSpc>
            </a:pPr>
            <a:r>
              <a:rPr lang="en-US" sz="6500" b="1">
                <a:solidFill>
                  <a:srgbClr val="000000"/>
                </a:solidFill>
                <a:latin typeface="HK Grotesk Bold"/>
                <a:ea typeface="HK Grotesk Bold"/>
                <a:cs typeface="HK Grotesk Bold"/>
                <a:sym typeface="HK Grotesk Bold"/>
              </a:rPr>
              <a:t>Memòria no-volàtil</a:t>
            </a:r>
          </a:p>
        </p:txBody>
      </p:sp>
      <p:sp>
        <p:nvSpPr>
          <p:cNvPr id="4" name="TextBox 4"/>
          <p:cNvSpPr txBox="1"/>
          <p:nvPr/>
        </p:nvSpPr>
        <p:spPr>
          <a:xfrm>
            <a:off x="16535400" y="9191625"/>
            <a:ext cx="11515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25</a:t>
            </a:r>
          </a:p>
        </p:txBody>
      </p:sp>
      <p:sp>
        <p:nvSpPr>
          <p:cNvPr id="5" name="TextBox 5"/>
          <p:cNvSpPr txBox="1"/>
          <p:nvPr/>
        </p:nvSpPr>
        <p:spPr>
          <a:xfrm>
            <a:off x="1028723" y="4486030"/>
            <a:ext cx="7815255" cy="565150"/>
          </a:xfrm>
          <a:prstGeom prst="rect">
            <a:avLst/>
          </a:prstGeom>
        </p:spPr>
        <p:txBody>
          <a:bodyPr lIns="0" tIns="0" rIns="0" bIns="0" rtlCol="0" anchor="t">
            <a:spAutoFit/>
          </a:bodyPr>
          <a:lstStyle/>
          <a:p>
            <a:pPr marL="0" lvl="0" indent="0" algn="l">
              <a:lnSpc>
                <a:spcPts val="4399"/>
              </a:lnSpc>
            </a:pPr>
            <a:r>
              <a:rPr lang="en-US" sz="3999" b="1">
                <a:solidFill>
                  <a:srgbClr val="000000"/>
                </a:solidFill>
                <a:latin typeface="HK Grotesk Bold"/>
                <a:ea typeface="HK Grotesk Bold"/>
                <a:cs typeface="HK Grotesk Bold"/>
                <a:sym typeface="HK Grotesk Bold"/>
              </a:rPr>
              <a:t>EEPROM</a:t>
            </a:r>
          </a:p>
        </p:txBody>
      </p:sp>
      <p:sp>
        <p:nvSpPr>
          <p:cNvPr id="6" name="TextBox 6"/>
          <p:cNvSpPr txBox="1"/>
          <p:nvPr/>
        </p:nvSpPr>
        <p:spPr>
          <a:xfrm>
            <a:off x="9586603" y="4486030"/>
            <a:ext cx="7815255" cy="565150"/>
          </a:xfrm>
          <a:prstGeom prst="rect">
            <a:avLst/>
          </a:prstGeom>
        </p:spPr>
        <p:txBody>
          <a:bodyPr lIns="0" tIns="0" rIns="0" bIns="0" rtlCol="0" anchor="t">
            <a:spAutoFit/>
          </a:bodyPr>
          <a:lstStyle/>
          <a:p>
            <a:pPr marL="0" lvl="0" indent="0" algn="l">
              <a:lnSpc>
                <a:spcPts val="4399"/>
              </a:lnSpc>
            </a:pPr>
            <a:r>
              <a:rPr lang="en-US" sz="3999" b="1">
                <a:solidFill>
                  <a:srgbClr val="000000"/>
                </a:solidFill>
                <a:latin typeface="HK Grotesk Bold"/>
                <a:ea typeface="HK Grotesk Bold"/>
                <a:cs typeface="HK Grotesk Bold"/>
                <a:sym typeface="HK Grotesk Bold"/>
              </a:rPr>
              <a:t>Preferences</a:t>
            </a:r>
          </a:p>
        </p:txBody>
      </p:sp>
      <p:sp>
        <p:nvSpPr>
          <p:cNvPr id="7" name="TextBox 7"/>
          <p:cNvSpPr txBox="1"/>
          <p:nvPr/>
        </p:nvSpPr>
        <p:spPr>
          <a:xfrm>
            <a:off x="1028700" y="5317880"/>
            <a:ext cx="7815255" cy="789781"/>
          </a:xfrm>
          <a:prstGeom prst="rect">
            <a:avLst/>
          </a:prstGeom>
        </p:spPr>
        <p:txBody>
          <a:bodyPr lIns="0" tIns="0" rIns="0" bIns="0" rtlCol="0" anchor="t">
            <a:spAutoFit/>
          </a:bodyPr>
          <a:lstStyle/>
          <a:p>
            <a:pPr algn="l">
              <a:lnSpc>
                <a:spcPts val="3193"/>
              </a:lnSpc>
            </a:pPr>
            <a:r>
              <a:rPr lang="en-US" sz="2281">
                <a:solidFill>
                  <a:srgbClr val="000000"/>
                </a:solidFill>
                <a:latin typeface="HK Grotesk"/>
                <a:ea typeface="HK Grotesk"/>
                <a:cs typeface="HK Grotesk"/>
                <a:sym typeface="HK Grotesk"/>
              </a:rPr>
              <a:t>Llibreria més utilitzada en entorns Arduino per guardar dades en memòria no volàtil durant molt de temps</a:t>
            </a:r>
          </a:p>
        </p:txBody>
      </p:sp>
      <p:sp>
        <p:nvSpPr>
          <p:cNvPr id="8" name="TextBox 8"/>
          <p:cNvSpPr txBox="1"/>
          <p:nvPr/>
        </p:nvSpPr>
        <p:spPr>
          <a:xfrm>
            <a:off x="9586603" y="5317880"/>
            <a:ext cx="7815255" cy="389731"/>
          </a:xfrm>
          <a:prstGeom prst="rect">
            <a:avLst/>
          </a:prstGeom>
        </p:spPr>
        <p:txBody>
          <a:bodyPr lIns="0" tIns="0" rIns="0" bIns="0" rtlCol="0" anchor="t">
            <a:spAutoFit/>
          </a:bodyPr>
          <a:lstStyle/>
          <a:p>
            <a:pPr algn="l">
              <a:lnSpc>
                <a:spcPts val="3193"/>
              </a:lnSpc>
            </a:pPr>
            <a:r>
              <a:rPr lang="en-US" sz="2281">
                <a:solidFill>
                  <a:srgbClr val="000000"/>
                </a:solidFill>
                <a:latin typeface="HK Grotesk"/>
                <a:ea typeface="HK Grotesk"/>
                <a:cs typeface="HK Grotesk"/>
                <a:sym typeface="HK Grotesk"/>
              </a:rPr>
              <a:t>Exclusiva per plataformes Arduino-ESP32</a:t>
            </a:r>
          </a:p>
        </p:txBody>
      </p:sp>
      <p:sp>
        <p:nvSpPr>
          <p:cNvPr id="9" name="TextBox 9"/>
          <p:cNvSpPr txBox="1"/>
          <p:nvPr/>
        </p:nvSpPr>
        <p:spPr>
          <a:xfrm>
            <a:off x="9586580" y="5832230"/>
            <a:ext cx="7815255" cy="789781"/>
          </a:xfrm>
          <a:prstGeom prst="rect">
            <a:avLst/>
          </a:prstGeom>
        </p:spPr>
        <p:txBody>
          <a:bodyPr lIns="0" tIns="0" rIns="0" bIns="0" rtlCol="0" anchor="t">
            <a:spAutoFit/>
          </a:bodyPr>
          <a:lstStyle/>
          <a:p>
            <a:pPr algn="l">
              <a:lnSpc>
                <a:spcPts val="3193"/>
              </a:lnSpc>
            </a:pPr>
            <a:r>
              <a:rPr lang="en-US" sz="2281">
                <a:solidFill>
                  <a:srgbClr val="000000"/>
                </a:solidFill>
                <a:latin typeface="HK Grotesk"/>
                <a:ea typeface="HK Grotesk"/>
                <a:cs typeface="HK Grotesk"/>
                <a:sym typeface="HK Grotesk"/>
              </a:rPr>
              <a:t>El seu funcionament es basa en la utilització d’una part de la memòria no volàtil integrada del ESP32 (NVP)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93101" y="2208570"/>
            <a:ext cx="10001517" cy="2298702"/>
            <a:chOff x="0" y="0"/>
            <a:chExt cx="13335356" cy="3064937"/>
          </a:xfrm>
        </p:grpSpPr>
        <p:sp>
          <p:nvSpPr>
            <p:cNvPr id="3" name="TextBox 3"/>
            <p:cNvSpPr txBox="1"/>
            <p:nvPr/>
          </p:nvSpPr>
          <p:spPr>
            <a:xfrm>
              <a:off x="0" y="114300"/>
              <a:ext cx="13335356" cy="1612903"/>
            </a:xfrm>
            <a:prstGeom prst="rect">
              <a:avLst/>
            </a:prstGeom>
          </p:spPr>
          <p:txBody>
            <a:bodyPr lIns="0" tIns="0" rIns="0" bIns="0" rtlCol="0" anchor="t">
              <a:spAutoFit/>
            </a:bodyPr>
            <a:lstStyle/>
            <a:p>
              <a:pPr marL="0" lvl="0" indent="0" algn="l">
                <a:lnSpc>
                  <a:spcPts val="8925"/>
                </a:lnSpc>
              </a:pPr>
              <a:r>
                <a:rPr lang="en-US" sz="8500" b="1">
                  <a:solidFill>
                    <a:srgbClr val="000000"/>
                  </a:solidFill>
                  <a:latin typeface="HK Grotesk Bold"/>
                  <a:ea typeface="HK Grotesk Bold"/>
                  <a:cs typeface="HK Grotesk Bold"/>
                  <a:sym typeface="HK Grotesk Bold"/>
                </a:rPr>
                <a:t>Memòria RTC</a:t>
              </a:r>
            </a:p>
          </p:txBody>
        </p:sp>
        <p:sp>
          <p:nvSpPr>
            <p:cNvPr id="4" name="TextBox 4"/>
            <p:cNvSpPr txBox="1"/>
            <p:nvPr/>
          </p:nvSpPr>
          <p:spPr>
            <a:xfrm>
              <a:off x="0" y="2517778"/>
              <a:ext cx="13335356" cy="547158"/>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HK Grotesk"/>
                  <a:ea typeface="HK Grotesk"/>
                  <a:cs typeface="HK Grotesk"/>
                  <a:sym typeface="HK Grotesk"/>
                </a:rPr>
                <a:t>La memòria RTC s’utilitza per emmagatzemar dades de menys capacitat</a:t>
              </a:r>
            </a:p>
          </p:txBody>
        </p:sp>
      </p:grpSp>
      <p:sp>
        <p:nvSpPr>
          <p:cNvPr id="5" name="TextBox 5"/>
          <p:cNvSpPr txBox="1"/>
          <p:nvPr/>
        </p:nvSpPr>
        <p:spPr>
          <a:xfrm>
            <a:off x="1893101" y="6319480"/>
            <a:ext cx="4375131" cy="1406525"/>
          </a:xfrm>
          <a:prstGeom prst="rect">
            <a:avLst/>
          </a:prstGeom>
        </p:spPr>
        <p:txBody>
          <a:bodyPr lIns="0" tIns="0" rIns="0" bIns="0" rtlCol="0" anchor="t">
            <a:spAutoFit/>
          </a:bodyPr>
          <a:lstStyle/>
          <a:p>
            <a:pPr marL="0" lvl="0" indent="0" algn="l">
              <a:lnSpc>
                <a:spcPts val="2800"/>
              </a:lnSpc>
            </a:pPr>
            <a:r>
              <a:rPr lang="en-US" sz="2000">
                <a:solidFill>
                  <a:srgbClr val="000000"/>
                </a:solidFill>
                <a:latin typeface="HK Grotesk"/>
                <a:ea typeface="HK Grotesk"/>
                <a:cs typeface="HK Grotesk"/>
                <a:sym typeface="HK Grotesk"/>
              </a:rPr>
              <a:t>La memòria RTC (Real-Time Clock) es un espai de memòria independent associada al circuit del rellotge en temps real de l’ESP32.</a:t>
            </a:r>
          </a:p>
        </p:txBody>
      </p:sp>
      <p:sp>
        <p:nvSpPr>
          <p:cNvPr id="6" name="TextBox 6"/>
          <p:cNvSpPr txBox="1"/>
          <p:nvPr/>
        </p:nvSpPr>
        <p:spPr>
          <a:xfrm>
            <a:off x="7381794" y="6319480"/>
            <a:ext cx="4375131" cy="1406525"/>
          </a:xfrm>
          <a:prstGeom prst="rect">
            <a:avLst/>
          </a:prstGeom>
        </p:spPr>
        <p:txBody>
          <a:bodyPr lIns="0" tIns="0" rIns="0" bIns="0" rtlCol="0" anchor="t">
            <a:spAutoFit/>
          </a:bodyPr>
          <a:lstStyle/>
          <a:p>
            <a:pPr marL="0" lvl="0" indent="0" algn="l">
              <a:lnSpc>
                <a:spcPts val="2800"/>
              </a:lnSpc>
            </a:pPr>
            <a:r>
              <a:rPr lang="en-US" sz="2000">
                <a:solidFill>
                  <a:srgbClr val="000000"/>
                </a:solidFill>
                <a:latin typeface="HK Grotesk"/>
                <a:ea typeface="HK Grotesk"/>
                <a:cs typeface="HK Grotesk"/>
                <a:sym typeface="HK Grotesk"/>
              </a:rPr>
              <a:t>Com a exemple pràctic, RTC pot servir per emmagatzemar variables especifiques, mentre NVP pot servir per guardar credencials.</a:t>
            </a:r>
          </a:p>
        </p:txBody>
      </p:sp>
      <p:sp>
        <p:nvSpPr>
          <p:cNvPr id="7" name="AutoShape 7"/>
          <p:cNvSpPr/>
          <p:nvPr/>
        </p:nvSpPr>
        <p:spPr>
          <a:xfrm>
            <a:off x="1893101" y="5591542"/>
            <a:ext cx="10012702" cy="0"/>
          </a:xfrm>
          <a:prstGeom prst="line">
            <a:avLst/>
          </a:prstGeom>
          <a:ln w="38100" cap="flat">
            <a:solidFill>
              <a:srgbClr val="000000"/>
            </a:solidFill>
            <a:prstDash val="solid"/>
            <a:headEnd type="none" w="sm" len="sm"/>
            <a:tailEnd type="none" w="sm" len="sm"/>
          </a:ln>
        </p:spPr>
        <p:txBody>
          <a:bodyPr/>
          <a:lstStyle/>
          <a:p>
            <a:endParaRPr lang="es-ES"/>
          </a:p>
        </p:txBody>
      </p:sp>
      <p:sp>
        <p:nvSpPr>
          <p:cNvPr id="8" name="TextBox 8"/>
          <p:cNvSpPr txBox="1"/>
          <p:nvPr/>
        </p:nvSpPr>
        <p:spPr>
          <a:xfrm>
            <a:off x="16306800" y="9191625"/>
            <a:ext cx="13801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26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4175712"/>
            <a:ext cx="7953971" cy="9525"/>
          </a:xfrm>
          <a:prstGeom prst="rect">
            <a:avLst/>
          </a:prstGeom>
          <a:solidFill>
            <a:srgbClr val="000000"/>
          </a:solidFill>
        </p:spPr>
        <p:txBody>
          <a:bodyPr/>
          <a:lstStyle/>
          <a:p>
            <a:endParaRPr lang="es-ES"/>
          </a:p>
        </p:txBody>
      </p:sp>
      <p:graphicFrame>
        <p:nvGraphicFramePr>
          <p:cNvPr id="3" name="Table 3"/>
          <p:cNvGraphicFramePr>
            <a:graphicFrameLocks noGrp="1"/>
          </p:cNvGraphicFramePr>
          <p:nvPr/>
        </p:nvGraphicFramePr>
        <p:xfrm>
          <a:off x="1315537" y="1300591"/>
          <a:ext cx="6206968" cy="5505451"/>
        </p:xfrm>
        <a:graphic>
          <a:graphicData uri="http://schemas.openxmlformats.org/drawingml/2006/table">
            <a:tbl>
              <a:tblPr/>
              <a:tblGrid>
                <a:gridCol w="3103484">
                  <a:extLst>
                    <a:ext uri="{9D8B030D-6E8A-4147-A177-3AD203B41FA5}">
                      <a16:colId xmlns:a16="http://schemas.microsoft.com/office/drawing/2014/main" val="20000"/>
                    </a:ext>
                  </a:extLst>
                </a:gridCol>
                <a:gridCol w="3103484">
                  <a:extLst>
                    <a:ext uri="{9D8B030D-6E8A-4147-A177-3AD203B41FA5}">
                      <a16:colId xmlns:a16="http://schemas.microsoft.com/office/drawing/2014/main" val="20001"/>
                    </a:ext>
                  </a:extLst>
                </a:gridCol>
              </a:tblGrid>
              <a:tr h="786493">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SF</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SNR Limit (dB)</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786493">
                <a:tc>
                  <a:txBody>
                    <a:bodyPr/>
                    <a:lstStyle/>
                    <a:p>
                      <a:pPr algn="ctr">
                        <a:lnSpc>
                          <a:spcPts val="2520"/>
                        </a:lnSpc>
                        <a:defRPr/>
                      </a:pPr>
                      <a:r>
                        <a:rPr lang="en-US" sz="1800">
                          <a:solidFill>
                            <a:srgbClr val="000000"/>
                          </a:solidFill>
                          <a:latin typeface="HK Grotesk"/>
                          <a:ea typeface="HK Grotesk"/>
                          <a:cs typeface="HK Grotesk"/>
                          <a:sym typeface="HK Grotesk"/>
                        </a:rPr>
                        <a:t>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86493">
                <a:tc>
                  <a:txBody>
                    <a:bodyPr/>
                    <a:lstStyle/>
                    <a:p>
                      <a:pPr algn="ctr">
                        <a:lnSpc>
                          <a:spcPts val="2520"/>
                        </a:lnSpc>
                        <a:defRPr/>
                      </a:pPr>
                      <a:r>
                        <a:rPr lang="en-US" sz="1800">
                          <a:solidFill>
                            <a:srgbClr val="000000"/>
                          </a:solidFill>
                          <a:latin typeface="HK Grotesk"/>
                          <a:ea typeface="HK Grotesk"/>
                          <a:cs typeface="HK Grotesk"/>
                          <a:sym typeface="HK Grotesk"/>
                        </a:rPr>
                        <a:t>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86493">
                <a:tc>
                  <a:txBody>
                    <a:bodyPr/>
                    <a:lstStyle/>
                    <a:p>
                      <a:pPr algn="ctr">
                        <a:lnSpc>
                          <a:spcPts val="2520"/>
                        </a:lnSpc>
                        <a:defRPr/>
                      </a:pPr>
                      <a:r>
                        <a:rPr lang="en-US" sz="1800">
                          <a:solidFill>
                            <a:srgbClr val="000000"/>
                          </a:solidFill>
                          <a:latin typeface="HK Grotesk"/>
                          <a:ea typeface="HK Grotesk"/>
                          <a:cs typeface="HK Grotesk"/>
                          <a:sym typeface="HK Grotesk"/>
                        </a:rPr>
                        <a:t>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86493">
                <a:tc>
                  <a:txBody>
                    <a:bodyPr/>
                    <a:lstStyle/>
                    <a:p>
                      <a:pPr algn="ctr">
                        <a:lnSpc>
                          <a:spcPts val="2520"/>
                        </a:lnSpc>
                        <a:defRPr/>
                      </a:pPr>
                      <a:r>
                        <a:rPr lang="en-US" sz="1800">
                          <a:solidFill>
                            <a:srgbClr val="000000"/>
                          </a:solidFill>
                          <a:latin typeface="HK Grotesk"/>
                          <a:ea typeface="HK Grotesk"/>
                          <a:cs typeface="HK Grotesk"/>
                          <a:sym typeface="HK Grotesk"/>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86493">
                <a:tc>
                  <a:txBody>
                    <a:bodyPr/>
                    <a:lstStyle/>
                    <a:p>
                      <a:pPr algn="ctr">
                        <a:lnSpc>
                          <a:spcPts val="2520"/>
                        </a:lnSpc>
                        <a:defRPr/>
                      </a:pPr>
                      <a:r>
                        <a:rPr lang="en-US" sz="1800">
                          <a:solidFill>
                            <a:srgbClr val="000000"/>
                          </a:solidFill>
                          <a:latin typeface="HK Grotesk"/>
                          <a:ea typeface="HK Grotesk"/>
                          <a:cs typeface="HK Grotesk"/>
                          <a:sym typeface="HK Grotesk"/>
                        </a:rPr>
                        <a:t>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86493">
                <a:tc>
                  <a:txBody>
                    <a:bodyPr/>
                    <a:lstStyle/>
                    <a:p>
                      <a:pPr algn="ctr">
                        <a:lnSpc>
                          <a:spcPts val="2520"/>
                        </a:lnSpc>
                        <a:defRPr/>
                      </a:pPr>
                      <a:r>
                        <a:rPr lang="en-US" sz="1800">
                          <a:solidFill>
                            <a:srgbClr val="000000"/>
                          </a:solidFill>
                          <a:latin typeface="HK Grotesk"/>
                          <a:ea typeface="HK Grotesk"/>
                          <a:cs typeface="HK Grotesk"/>
                          <a:sym typeface="HK Grotesk"/>
                        </a:rPr>
                        <a:t>12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4" name="Table 4"/>
          <p:cNvGraphicFramePr>
            <a:graphicFrameLocks noGrp="1"/>
          </p:cNvGraphicFramePr>
          <p:nvPr/>
        </p:nvGraphicFramePr>
        <p:xfrm>
          <a:off x="1315537" y="7578778"/>
          <a:ext cx="12452183" cy="1838325"/>
        </p:xfrm>
        <a:graphic>
          <a:graphicData uri="http://schemas.openxmlformats.org/drawingml/2006/table">
            <a:tbl>
              <a:tblPr/>
              <a:tblGrid>
                <a:gridCol w="2383694">
                  <a:extLst>
                    <a:ext uri="{9D8B030D-6E8A-4147-A177-3AD203B41FA5}">
                      <a16:colId xmlns:a16="http://schemas.microsoft.com/office/drawing/2014/main" val="20000"/>
                    </a:ext>
                  </a:extLst>
                </a:gridCol>
                <a:gridCol w="1172089">
                  <a:extLst>
                    <a:ext uri="{9D8B030D-6E8A-4147-A177-3AD203B41FA5}">
                      <a16:colId xmlns:a16="http://schemas.microsoft.com/office/drawing/2014/main" val="20001"/>
                    </a:ext>
                  </a:extLst>
                </a:gridCol>
                <a:gridCol w="1110471">
                  <a:extLst>
                    <a:ext uri="{9D8B030D-6E8A-4147-A177-3AD203B41FA5}">
                      <a16:colId xmlns:a16="http://schemas.microsoft.com/office/drawing/2014/main" val="20002"/>
                    </a:ext>
                  </a:extLst>
                </a:gridCol>
                <a:gridCol w="1338353">
                  <a:extLst>
                    <a:ext uri="{9D8B030D-6E8A-4147-A177-3AD203B41FA5}">
                      <a16:colId xmlns:a16="http://schemas.microsoft.com/office/drawing/2014/main" val="20003"/>
                    </a:ext>
                  </a:extLst>
                </a:gridCol>
                <a:gridCol w="2149192">
                  <a:extLst>
                    <a:ext uri="{9D8B030D-6E8A-4147-A177-3AD203B41FA5}">
                      <a16:colId xmlns:a16="http://schemas.microsoft.com/office/drawing/2014/main" val="20004"/>
                    </a:ext>
                  </a:extLst>
                </a:gridCol>
                <a:gridCol w="2149192">
                  <a:extLst>
                    <a:ext uri="{9D8B030D-6E8A-4147-A177-3AD203B41FA5}">
                      <a16:colId xmlns:a16="http://schemas.microsoft.com/office/drawing/2014/main" val="20005"/>
                    </a:ext>
                  </a:extLst>
                </a:gridCol>
                <a:gridCol w="2149192">
                  <a:extLst>
                    <a:ext uri="{9D8B030D-6E8A-4147-A177-3AD203B41FA5}">
                      <a16:colId xmlns:a16="http://schemas.microsoft.com/office/drawing/2014/main" val="20006"/>
                    </a:ext>
                  </a:extLst>
                </a:gridCol>
              </a:tblGrid>
              <a:tr h="797580">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SF</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000000"/>
                          </a:solidFill>
                          <a:latin typeface="HK Grotesk Bold"/>
                          <a:ea typeface="HK Grotesk Bold"/>
                          <a:cs typeface="HK Grotesk Bold"/>
                          <a:sym typeface="HK Grotesk Bold"/>
                        </a:rPr>
                        <a:t>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HK Grotesk Bold"/>
                          <a:ea typeface="HK Grotesk Bold"/>
                          <a:cs typeface="HK Grotesk Bold"/>
                          <a:sym typeface="HK Grotesk Bold"/>
                        </a:rPr>
                        <a:t>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HK Grotesk Bold"/>
                          <a:ea typeface="HK Grotesk Bold"/>
                          <a:cs typeface="HK Grotesk Bold"/>
                          <a:sym typeface="HK Grotesk Bold"/>
                        </a:rPr>
                        <a:t>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HK Grotesk Bold"/>
                          <a:ea typeface="HK Grotesk Bold"/>
                          <a:cs typeface="HK Grotesk Bold"/>
                          <a:sym typeface="HK Grotesk Bold"/>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HK Grotesk Bold"/>
                          <a:ea typeface="HK Grotesk Bold"/>
                          <a:cs typeface="HK Grotesk Bold"/>
                          <a:sym typeface="HK Grotesk Bold"/>
                        </a:rPr>
                        <a:t>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b="1">
                          <a:solidFill>
                            <a:srgbClr val="000000"/>
                          </a:solidFill>
                          <a:latin typeface="HK Grotesk Bold"/>
                          <a:ea typeface="HK Grotesk Bold"/>
                          <a:cs typeface="HK Grotesk Bold"/>
                          <a:sym typeface="HK Grotesk Bold"/>
                        </a:rPr>
                        <a:t>12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0745">
                <a:tc>
                  <a:txBody>
                    <a:bodyPr/>
                    <a:lstStyle/>
                    <a:p>
                      <a:pPr algn="ctr">
                        <a:lnSpc>
                          <a:spcPts val="2520"/>
                        </a:lnSpc>
                        <a:defRPr/>
                      </a:pPr>
                      <a:r>
                        <a:rPr lang="en-US" sz="1800" b="1">
                          <a:solidFill>
                            <a:srgbClr val="FBFDFE"/>
                          </a:solidFill>
                          <a:latin typeface="HK Grotesk Bold"/>
                          <a:ea typeface="HK Grotesk Bold"/>
                          <a:cs typeface="HK Grotesk Bold"/>
                          <a:sym typeface="HK Grotesk Bold"/>
                        </a:rPr>
                        <a:t>Sensitivitat (dBm)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a:solidFill>
                            <a:srgbClr val="000000"/>
                          </a:solidFill>
                          <a:latin typeface="HK Grotesk"/>
                          <a:ea typeface="HK Grotesk"/>
                          <a:cs typeface="HK Grotesk"/>
                          <a:sym typeface="HK Grotesk"/>
                        </a:rPr>
                        <a:t>-125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-127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-132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-137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5"/>
          <p:cNvSpPr txBox="1"/>
          <p:nvPr/>
        </p:nvSpPr>
        <p:spPr>
          <a:xfrm>
            <a:off x="9144000" y="1929241"/>
            <a:ext cx="7953971" cy="212407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Càlcul del SF òptim</a:t>
            </a:r>
          </a:p>
        </p:txBody>
      </p:sp>
      <p:sp>
        <p:nvSpPr>
          <p:cNvPr id="6" name="TextBox 6"/>
          <p:cNvSpPr txBox="1"/>
          <p:nvPr/>
        </p:nvSpPr>
        <p:spPr>
          <a:xfrm>
            <a:off x="16535400" y="9191625"/>
            <a:ext cx="11169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27</a:t>
            </a:r>
          </a:p>
        </p:txBody>
      </p:sp>
      <p:sp>
        <p:nvSpPr>
          <p:cNvPr id="7" name="TextBox 7"/>
          <p:cNvSpPr txBox="1"/>
          <p:nvPr/>
        </p:nvSpPr>
        <p:spPr>
          <a:xfrm>
            <a:off x="9144000" y="4549797"/>
            <a:ext cx="7953971" cy="1298575"/>
          </a:xfrm>
          <a:prstGeom prst="rect">
            <a:avLst/>
          </a:prstGeom>
        </p:spPr>
        <p:txBody>
          <a:bodyPr lIns="0" tIns="0" rIns="0" bIns="0" rtlCol="0" anchor="t">
            <a:spAutoFit/>
          </a:bodyPr>
          <a:lstStyle/>
          <a:p>
            <a:pPr marL="0" lvl="0" indent="0" algn="l">
              <a:lnSpc>
                <a:spcPts val="3499"/>
              </a:lnSpc>
            </a:pPr>
            <a:r>
              <a:rPr lang="en-US" sz="2499" dirty="0">
                <a:solidFill>
                  <a:srgbClr val="000000"/>
                </a:solidFill>
                <a:latin typeface="HK Grotesk"/>
                <a:ea typeface="HK Grotesk"/>
                <a:cs typeface="HK Grotesk"/>
                <a:sym typeface="HK Grotesk"/>
              </a:rPr>
              <a:t>Valors </a:t>
            </a:r>
            <a:r>
              <a:rPr lang="en-US" sz="2499" dirty="0" err="1">
                <a:solidFill>
                  <a:srgbClr val="000000"/>
                </a:solidFill>
                <a:latin typeface="HK Grotesk"/>
                <a:ea typeface="HK Grotesk"/>
                <a:cs typeface="HK Grotesk"/>
                <a:sym typeface="HK Grotesk"/>
              </a:rPr>
              <a:t>trobats</a:t>
            </a:r>
            <a:r>
              <a:rPr lang="en-US" sz="2499" dirty="0">
                <a:solidFill>
                  <a:srgbClr val="000000"/>
                </a:solidFill>
                <a:latin typeface="HK Grotesk"/>
                <a:ea typeface="HK Grotesk"/>
                <a:cs typeface="HK Grotesk"/>
                <a:sym typeface="HK Grotesk"/>
              </a:rPr>
              <a:t> </a:t>
            </a:r>
            <a:r>
              <a:rPr lang="en-US" sz="2499" dirty="0" err="1">
                <a:solidFill>
                  <a:srgbClr val="000000"/>
                </a:solidFill>
                <a:latin typeface="HK Grotesk"/>
                <a:ea typeface="HK Grotesk"/>
                <a:cs typeface="HK Grotesk"/>
                <a:sym typeface="HK Grotesk"/>
              </a:rPr>
              <a:t>en</a:t>
            </a:r>
            <a:r>
              <a:rPr lang="en-US" sz="2499" dirty="0">
                <a:solidFill>
                  <a:srgbClr val="000000"/>
                </a:solidFill>
                <a:latin typeface="HK Grotesk"/>
                <a:ea typeface="HK Grotesk"/>
                <a:cs typeface="HK Grotesk"/>
                <a:sym typeface="HK Grotesk"/>
              </a:rPr>
              <a:t> un paper </a:t>
            </a:r>
            <a:r>
              <a:rPr lang="en-US" sz="2499" dirty="0" err="1">
                <a:solidFill>
                  <a:srgbClr val="000000"/>
                </a:solidFill>
                <a:latin typeface="HK Grotesk"/>
                <a:ea typeface="HK Grotesk"/>
                <a:cs typeface="HK Grotesk"/>
                <a:sym typeface="HK Grotesk"/>
              </a:rPr>
              <a:t>publicat</a:t>
            </a:r>
            <a:r>
              <a:rPr lang="en-US" sz="2499" dirty="0">
                <a:solidFill>
                  <a:srgbClr val="000000"/>
                </a:solidFill>
                <a:latin typeface="HK Grotesk"/>
                <a:ea typeface="HK Grotesk"/>
                <a:cs typeface="HK Grotesk"/>
                <a:sym typeface="HK Grotesk"/>
              </a:rPr>
              <a:t> per la </a:t>
            </a:r>
            <a:r>
              <a:rPr lang="en-US" sz="2499" dirty="0" err="1">
                <a:solidFill>
                  <a:srgbClr val="000000"/>
                </a:solidFill>
                <a:latin typeface="HK Grotesk"/>
                <a:ea typeface="HK Grotesk"/>
                <a:cs typeface="HK Grotesk"/>
                <a:sym typeface="HK Grotesk"/>
              </a:rPr>
              <a:t>universitat</a:t>
            </a:r>
            <a:r>
              <a:rPr lang="en-US" sz="2499" dirty="0">
                <a:solidFill>
                  <a:srgbClr val="000000"/>
                </a:solidFill>
                <a:latin typeface="HK Grotesk"/>
                <a:ea typeface="HK Grotesk"/>
                <a:cs typeface="HK Grotesk"/>
                <a:sym typeface="HK Grotesk"/>
              </a:rPr>
              <a:t> </a:t>
            </a:r>
            <a:r>
              <a:rPr lang="en-US" sz="2499" dirty="0" err="1">
                <a:solidFill>
                  <a:srgbClr val="000000"/>
                </a:solidFill>
                <a:latin typeface="HK Grotesk"/>
                <a:ea typeface="HK Grotesk"/>
                <a:cs typeface="HK Grotesk"/>
                <a:sym typeface="HK Grotesk"/>
              </a:rPr>
              <a:t>d’enginyeria</a:t>
            </a:r>
            <a:r>
              <a:rPr lang="en-US" sz="2499" dirty="0">
                <a:solidFill>
                  <a:srgbClr val="000000"/>
                </a:solidFill>
                <a:latin typeface="HK Grotesk"/>
                <a:ea typeface="HK Grotesk"/>
                <a:cs typeface="HK Grotesk"/>
                <a:sym typeface="HK Grotesk"/>
              </a:rPr>
              <a:t> de </a:t>
            </a:r>
            <a:r>
              <a:rPr lang="en-US" sz="2499" dirty="0" err="1">
                <a:solidFill>
                  <a:srgbClr val="000000"/>
                </a:solidFill>
                <a:latin typeface="HK Grotesk"/>
                <a:ea typeface="HK Grotesk"/>
                <a:cs typeface="HK Grotesk"/>
                <a:sym typeface="HK Grotesk"/>
              </a:rPr>
              <a:t>telecomunicacions</a:t>
            </a:r>
            <a:r>
              <a:rPr lang="en-US" sz="2499" dirty="0">
                <a:solidFill>
                  <a:srgbClr val="000000"/>
                </a:solidFill>
                <a:latin typeface="HK Grotesk"/>
                <a:ea typeface="HK Grotesk"/>
                <a:cs typeface="HK Grotesk"/>
                <a:sym typeface="HK Grotesk"/>
              </a:rPr>
              <a:t> de </a:t>
            </a:r>
            <a:r>
              <a:rPr lang="en-US" sz="2499" dirty="0" err="1">
                <a:solidFill>
                  <a:srgbClr val="000000"/>
                </a:solidFill>
                <a:latin typeface="HK Grotesk"/>
                <a:ea typeface="HK Grotesk"/>
                <a:cs typeface="HK Grotesk"/>
                <a:sym typeface="HK Grotesk"/>
              </a:rPr>
              <a:t>Purwokerto</a:t>
            </a:r>
            <a:r>
              <a:rPr lang="en-US" sz="2499" dirty="0">
                <a:solidFill>
                  <a:srgbClr val="000000"/>
                </a:solidFill>
                <a:latin typeface="HK Grotesk"/>
                <a:ea typeface="HK Grotesk"/>
                <a:cs typeface="HK Grotesk"/>
                <a:sym typeface="HK Grotesk"/>
              </a:rPr>
              <a:t>, </a:t>
            </a:r>
            <a:r>
              <a:rPr lang="en-US" sz="2499" dirty="0" err="1">
                <a:solidFill>
                  <a:srgbClr val="000000"/>
                </a:solidFill>
                <a:latin typeface="HK Grotesk"/>
                <a:ea typeface="HK Grotesk"/>
                <a:cs typeface="HK Grotesk"/>
                <a:sym typeface="HK Grotesk"/>
              </a:rPr>
              <a:t>Indonèsia</a:t>
            </a:r>
            <a:endParaRPr lang="en-US" sz="2499" dirty="0">
              <a:solidFill>
                <a:srgbClr val="000000"/>
              </a:solidFill>
              <a:latin typeface="HK Grotesk"/>
              <a:ea typeface="HK Grotesk"/>
              <a:cs typeface="HK Grotesk"/>
              <a:sym typeface="HK Grotesk"/>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4175712"/>
            <a:ext cx="7953971" cy="9525"/>
          </a:xfrm>
          <a:prstGeom prst="rect">
            <a:avLst/>
          </a:prstGeom>
          <a:solidFill>
            <a:srgbClr val="000000"/>
          </a:solidFill>
        </p:spPr>
        <p:txBody>
          <a:bodyPr/>
          <a:lstStyle/>
          <a:p>
            <a:endParaRPr lang="es-ES"/>
          </a:p>
        </p:txBody>
      </p:sp>
      <p:sp>
        <p:nvSpPr>
          <p:cNvPr id="3" name="Freeform 3"/>
          <p:cNvSpPr/>
          <p:nvPr/>
        </p:nvSpPr>
        <p:spPr>
          <a:xfrm>
            <a:off x="381193" y="3169540"/>
            <a:ext cx="8289595" cy="3947919"/>
          </a:xfrm>
          <a:custGeom>
            <a:avLst/>
            <a:gdLst/>
            <a:ahLst/>
            <a:cxnLst/>
            <a:rect l="l" t="t" r="r" b="b"/>
            <a:pathLst>
              <a:path w="8289595" h="3947919">
                <a:moveTo>
                  <a:pt x="0" y="0"/>
                </a:moveTo>
                <a:lnTo>
                  <a:pt x="8289595" y="0"/>
                </a:lnTo>
                <a:lnTo>
                  <a:pt x="8289595" y="3947920"/>
                </a:lnTo>
                <a:lnTo>
                  <a:pt x="0" y="3947920"/>
                </a:lnTo>
                <a:lnTo>
                  <a:pt x="0" y="0"/>
                </a:lnTo>
                <a:close/>
              </a:path>
            </a:pathLst>
          </a:custGeom>
          <a:blipFill>
            <a:blip r:embed="rId2"/>
            <a:stretch>
              <a:fillRect/>
            </a:stretch>
          </a:blipFill>
        </p:spPr>
        <p:txBody>
          <a:bodyPr/>
          <a:lstStyle/>
          <a:p>
            <a:endParaRPr lang="es-ES"/>
          </a:p>
        </p:txBody>
      </p:sp>
      <p:sp>
        <p:nvSpPr>
          <p:cNvPr id="4" name="TextBox 4"/>
          <p:cNvSpPr txBox="1"/>
          <p:nvPr/>
        </p:nvSpPr>
        <p:spPr>
          <a:xfrm>
            <a:off x="9144000" y="1929241"/>
            <a:ext cx="7953971" cy="212407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Càlcul Time on Air i Duty Cycle</a:t>
            </a:r>
          </a:p>
        </p:txBody>
      </p:sp>
      <p:sp>
        <p:nvSpPr>
          <p:cNvPr id="5" name="TextBox 5"/>
          <p:cNvSpPr txBox="1"/>
          <p:nvPr/>
        </p:nvSpPr>
        <p:spPr>
          <a:xfrm>
            <a:off x="9144000" y="4890087"/>
            <a:ext cx="7953971" cy="16638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Per la realització del càlcul del ToA i del DC, s’ha fer servir la </a:t>
            </a:r>
            <a:r>
              <a:rPr lang="en-US" sz="2370" b="1">
                <a:solidFill>
                  <a:srgbClr val="000000"/>
                </a:solidFill>
                <a:latin typeface="HK Grotesk Bold"/>
                <a:ea typeface="HK Grotesk Bold"/>
                <a:cs typeface="HK Grotesk Bold"/>
                <a:sym typeface="HK Grotesk Bold"/>
              </a:rPr>
              <a:t>calculadora que proporciona Semtech</a:t>
            </a:r>
            <a:r>
              <a:rPr lang="en-US" sz="2370">
                <a:solidFill>
                  <a:srgbClr val="000000"/>
                </a:solidFill>
                <a:latin typeface="HK Grotesk"/>
                <a:ea typeface="HK Grotesk"/>
                <a:cs typeface="HK Grotesk"/>
                <a:sym typeface="HK Grotesk"/>
              </a:rPr>
              <a:t>, on es poden definir tots els valors utilitzats en la transmissió, així com el transceptor que s’ha fet servir.</a:t>
            </a:r>
          </a:p>
        </p:txBody>
      </p:sp>
      <p:sp>
        <p:nvSpPr>
          <p:cNvPr id="6" name="TextBox 6"/>
          <p:cNvSpPr txBox="1"/>
          <p:nvPr/>
        </p:nvSpPr>
        <p:spPr>
          <a:xfrm>
            <a:off x="16687800" y="9191625"/>
            <a:ext cx="964565" cy="592342"/>
          </a:xfrm>
          <a:prstGeom prst="rect">
            <a:avLst/>
          </a:prstGeom>
        </p:spPr>
        <p:txBody>
          <a:bodyPr wrap="square" lIns="0" tIns="0" rIns="0" bIns="0" rtlCol="0" anchor="t">
            <a:spAutoFit/>
          </a:bodyPr>
          <a:lstStyle/>
          <a:p>
            <a:pPr algn="ctr">
              <a:lnSpc>
                <a:spcPts val="4759"/>
              </a:lnSpc>
            </a:pPr>
            <a:r>
              <a:rPr lang="en-US" sz="3399" b="1">
                <a:solidFill>
                  <a:srgbClr val="000000"/>
                </a:solidFill>
                <a:latin typeface="HK Grotesk Bold"/>
                <a:ea typeface="HK Grotesk Bold"/>
                <a:cs typeface="HK Grotesk Bold"/>
                <a:sym typeface="HK Grotesk Bold"/>
              </a:rPr>
              <a:t>28</a:t>
            </a:r>
          </a:p>
        </p:txBody>
      </p:sp>
      <p:grpSp>
        <p:nvGrpSpPr>
          <p:cNvPr id="7" name="Group 7"/>
          <p:cNvGrpSpPr/>
          <p:nvPr/>
        </p:nvGrpSpPr>
        <p:grpSpPr>
          <a:xfrm>
            <a:off x="381193" y="2957941"/>
            <a:ext cx="8289595" cy="4357696"/>
            <a:chOff x="0" y="0"/>
            <a:chExt cx="4648499" cy="2443635"/>
          </a:xfrm>
        </p:grpSpPr>
        <p:sp>
          <p:nvSpPr>
            <p:cNvPr id="8" name="Freeform 8"/>
            <p:cNvSpPr/>
            <p:nvPr/>
          </p:nvSpPr>
          <p:spPr>
            <a:xfrm>
              <a:off x="0" y="0"/>
              <a:ext cx="4648500" cy="2443636"/>
            </a:xfrm>
            <a:custGeom>
              <a:avLst/>
              <a:gdLst/>
              <a:ahLst/>
              <a:cxnLst/>
              <a:rect l="l" t="t" r="r" b="b"/>
              <a:pathLst>
                <a:path w="4648500" h="2443636">
                  <a:moveTo>
                    <a:pt x="4524039" y="2443635"/>
                  </a:moveTo>
                  <a:lnTo>
                    <a:pt x="124460" y="2443635"/>
                  </a:lnTo>
                  <a:cubicBezTo>
                    <a:pt x="55880" y="2443635"/>
                    <a:pt x="0" y="2387755"/>
                    <a:pt x="0" y="2319175"/>
                  </a:cubicBezTo>
                  <a:lnTo>
                    <a:pt x="0" y="124460"/>
                  </a:lnTo>
                  <a:cubicBezTo>
                    <a:pt x="0" y="55880"/>
                    <a:pt x="55880" y="0"/>
                    <a:pt x="124460" y="0"/>
                  </a:cubicBezTo>
                  <a:lnTo>
                    <a:pt x="4524039" y="0"/>
                  </a:lnTo>
                  <a:cubicBezTo>
                    <a:pt x="4592619" y="0"/>
                    <a:pt x="4648500" y="55880"/>
                    <a:pt x="4648500" y="124460"/>
                  </a:cubicBezTo>
                  <a:lnTo>
                    <a:pt x="4648500" y="2319175"/>
                  </a:lnTo>
                  <a:cubicBezTo>
                    <a:pt x="4648500" y="2387755"/>
                    <a:pt x="4592619" y="2443636"/>
                    <a:pt x="4524039" y="2443636"/>
                  </a:cubicBezTo>
                  <a:close/>
                </a:path>
              </a:pathLst>
            </a:custGeom>
            <a:solidFill>
              <a:srgbClr val="191919">
                <a:alpha val="9804"/>
              </a:srgbClr>
            </a:solidFill>
          </p:spPr>
          <p:txBody>
            <a:bodyPr/>
            <a:lstStyle/>
            <a:p>
              <a:endParaRPr lang="es-E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44331" y="4501515"/>
            <a:ext cx="10777483" cy="1369695"/>
          </a:xfrm>
          <a:prstGeom prst="rect">
            <a:avLst/>
          </a:prstGeom>
        </p:spPr>
        <p:txBody>
          <a:bodyPr lIns="0" tIns="0" rIns="0" bIns="0" rtlCol="0" anchor="t">
            <a:spAutoFit/>
          </a:bodyPr>
          <a:lstStyle/>
          <a:p>
            <a:pPr marL="0" lvl="0" indent="0" algn="l">
              <a:lnSpc>
                <a:spcPts val="10560"/>
              </a:lnSpc>
            </a:pPr>
            <a:r>
              <a:rPr lang="en-US" sz="9600" b="1">
                <a:solidFill>
                  <a:srgbClr val="000000"/>
                </a:solidFill>
                <a:latin typeface="HK Grotesk Bold"/>
                <a:ea typeface="HK Grotesk Bold"/>
                <a:cs typeface="HK Grotesk Bold"/>
                <a:sym typeface="HK Grotesk Bold"/>
              </a:rPr>
              <a:t>Resultats</a:t>
            </a:r>
          </a:p>
        </p:txBody>
      </p:sp>
      <p:sp>
        <p:nvSpPr>
          <p:cNvPr id="3" name="TextBox 3"/>
          <p:cNvSpPr txBox="1"/>
          <p:nvPr/>
        </p:nvSpPr>
        <p:spPr>
          <a:xfrm>
            <a:off x="16687800" y="9191625"/>
            <a:ext cx="999172" cy="592342"/>
          </a:xfrm>
          <a:prstGeom prst="rect">
            <a:avLst/>
          </a:prstGeom>
        </p:spPr>
        <p:txBody>
          <a:bodyPr wrap="square"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44331" y="4501515"/>
            <a:ext cx="10777483" cy="1369695"/>
          </a:xfrm>
          <a:prstGeom prst="rect">
            <a:avLst/>
          </a:prstGeom>
        </p:spPr>
        <p:txBody>
          <a:bodyPr lIns="0" tIns="0" rIns="0" bIns="0" rtlCol="0" anchor="t">
            <a:spAutoFit/>
          </a:bodyPr>
          <a:lstStyle/>
          <a:p>
            <a:pPr marL="0" lvl="0" indent="0" algn="l">
              <a:lnSpc>
                <a:spcPts val="10560"/>
              </a:lnSpc>
            </a:pPr>
            <a:r>
              <a:rPr lang="en-US" sz="9600" b="1">
                <a:solidFill>
                  <a:srgbClr val="000000"/>
                </a:solidFill>
                <a:latin typeface="HK Grotesk Bold"/>
                <a:ea typeface="HK Grotesk Bold"/>
                <a:cs typeface="HK Grotesk Bold"/>
                <a:sym typeface="HK Grotesk Bold"/>
              </a:rPr>
              <a:t>Introducció</a:t>
            </a:r>
          </a:p>
        </p:txBody>
      </p:sp>
      <p:sp>
        <p:nvSpPr>
          <p:cNvPr id="3" name="TextBox 3"/>
          <p:cNvSpPr txBox="1"/>
          <p:nvPr/>
        </p:nvSpPr>
        <p:spPr>
          <a:xfrm>
            <a:off x="17259300" y="9191625"/>
            <a:ext cx="285115" cy="580390"/>
          </a:xfrm>
          <a:prstGeom prst="rect">
            <a:avLst/>
          </a:prstGeom>
        </p:spPr>
        <p:txBody>
          <a:bodyPr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144000" y="4175712"/>
            <a:ext cx="7953971" cy="9525"/>
          </a:xfrm>
          <a:prstGeom prst="rect">
            <a:avLst/>
          </a:prstGeom>
          <a:solidFill>
            <a:srgbClr val="000000"/>
          </a:solidFill>
        </p:spPr>
        <p:txBody>
          <a:bodyPr/>
          <a:lstStyle/>
          <a:p>
            <a:endParaRPr lang="es-ES"/>
          </a:p>
        </p:txBody>
      </p:sp>
      <p:sp>
        <p:nvSpPr>
          <p:cNvPr id="3" name="TextBox 3"/>
          <p:cNvSpPr txBox="1"/>
          <p:nvPr/>
        </p:nvSpPr>
        <p:spPr>
          <a:xfrm>
            <a:off x="9144000" y="1929241"/>
            <a:ext cx="7953971" cy="212407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Utilització llibreria LoRa - RadioLib</a:t>
            </a:r>
          </a:p>
        </p:txBody>
      </p:sp>
      <p:sp>
        <p:nvSpPr>
          <p:cNvPr id="4" name="TextBox 4"/>
          <p:cNvSpPr txBox="1"/>
          <p:nvPr/>
        </p:nvSpPr>
        <p:spPr>
          <a:xfrm>
            <a:off x="9144000" y="4497324"/>
            <a:ext cx="7953971" cy="12447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Per implementar la tecnologia LoRa en aquest projecte, s’ha decidit utilitzar la llibreria RadioLib, ja que és la llibreria que més opcions permet configurar.</a:t>
            </a:r>
          </a:p>
        </p:txBody>
      </p:sp>
      <p:sp>
        <p:nvSpPr>
          <p:cNvPr id="5" name="TextBox 5"/>
          <p:cNvSpPr txBox="1"/>
          <p:nvPr/>
        </p:nvSpPr>
        <p:spPr>
          <a:xfrm>
            <a:off x="16687800" y="9191625"/>
            <a:ext cx="9645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30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2352675"/>
            <a:ext cx="9088279" cy="9525"/>
          </a:xfrm>
          <a:prstGeom prst="rect">
            <a:avLst/>
          </a:prstGeom>
          <a:solidFill>
            <a:srgbClr val="000000"/>
          </a:solidFill>
        </p:spPr>
        <p:txBody>
          <a:bodyPr/>
          <a:lstStyle/>
          <a:p>
            <a:endParaRPr lang="es-ES"/>
          </a:p>
        </p:txBody>
      </p:sp>
      <p:sp>
        <p:nvSpPr>
          <p:cNvPr id="3" name="TextBox 3"/>
          <p:cNvSpPr txBox="1"/>
          <p:nvPr/>
        </p:nvSpPr>
        <p:spPr>
          <a:xfrm>
            <a:off x="1028700" y="1495425"/>
            <a:ext cx="9088279" cy="866775"/>
          </a:xfrm>
          <a:prstGeom prst="rect">
            <a:avLst/>
          </a:prstGeom>
        </p:spPr>
        <p:txBody>
          <a:bodyPr lIns="0" tIns="0" rIns="0" bIns="0" rtlCol="0" anchor="t">
            <a:spAutoFit/>
          </a:bodyPr>
          <a:lstStyle/>
          <a:p>
            <a:pPr marL="0" lvl="0" indent="0" algn="l">
              <a:lnSpc>
                <a:spcPts val="6600"/>
              </a:lnSpc>
            </a:pPr>
            <a:r>
              <a:rPr lang="en-US" sz="6000" b="1">
                <a:solidFill>
                  <a:srgbClr val="000000"/>
                </a:solidFill>
                <a:latin typeface="HK Grotesk Bold"/>
                <a:ea typeface="HK Grotesk Bold"/>
                <a:cs typeface="HK Grotesk Bold"/>
                <a:sym typeface="HK Grotesk Bold"/>
              </a:rPr>
              <a:t>Estudi funcionament CAD</a:t>
            </a:r>
          </a:p>
        </p:txBody>
      </p:sp>
      <p:sp>
        <p:nvSpPr>
          <p:cNvPr id="4" name="TextBox 4"/>
          <p:cNvSpPr txBox="1"/>
          <p:nvPr/>
        </p:nvSpPr>
        <p:spPr>
          <a:xfrm>
            <a:off x="1028700" y="2974568"/>
            <a:ext cx="7953971" cy="8256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RadioLib, permet utilitzar el </a:t>
            </a:r>
            <a:r>
              <a:rPr lang="en-US" sz="2370" b="1">
                <a:solidFill>
                  <a:srgbClr val="000000"/>
                </a:solidFill>
                <a:latin typeface="HK Grotesk Bold"/>
                <a:ea typeface="HK Grotesk Bold"/>
                <a:cs typeface="HK Grotesk Bold"/>
                <a:sym typeface="HK Grotesk Bold"/>
              </a:rPr>
              <a:t>CAD</a:t>
            </a:r>
            <a:r>
              <a:rPr lang="en-US" sz="2370">
                <a:solidFill>
                  <a:srgbClr val="000000"/>
                </a:solidFill>
                <a:latin typeface="HK Grotesk"/>
                <a:ea typeface="HK Grotesk"/>
                <a:cs typeface="HK Grotesk"/>
                <a:sym typeface="HK Grotesk"/>
              </a:rPr>
              <a:t> (Channel Activity Detection) amb els models de transceptors SX1262.</a:t>
            </a:r>
          </a:p>
        </p:txBody>
      </p:sp>
      <p:sp>
        <p:nvSpPr>
          <p:cNvPr id="5" name="TextBox 5"/>
          <p:cNvSpPr txBox="1"/>
          <p:nvPr/>
        </p:nvSpPr>
        <p:spPr>
          <a:xfrm>
            <a:off x="16611600" y="9191625"/>
            <a:ext cx="10407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31</a:t>
            </a:r>
          </a:p>
        </p:txBody>
      </p:sp>
      <p:sp>
        <p:nvSpPr>
          <p:cNvPr id="6" name="TextBox 6"/>
          <p:cNvSpPr txBox="1"/>
          <p:nvPr/>
        </p:nvSpPr>
        <p:spPr>
          <a:xfrm>
            <a:off x="1028700" y="4078224"/>
            <a:ext cx="7953971" cy="20829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El correcte funcionament del CAD es molt important degut a que es vol utilitzar </a:t>
            </a:r>
            <a:r>
              <a:rPr lang="en-US" sz="2370" b="1">
                <a:solidFill>
                  <a:srgbClr val="000000"/>
                </a:solidFill>
                <a:latin typeface="HK Grotesk Bold"/>
                <a:ea typeface="HK Grotesk Bold"/>
                <a:cs typeface="HK Grotesk Bold"/>
                <a:sym typeface="HK Grotesk Bold"/>
              </a:rPr>
              <a:t>CSMA com a control d’accés al medi</a:t>
            </a:r>
            <a:r>
              <a:rPr lang="en-US" sz="2370">
                <a:solidFill>
                  <a:srgbClr val="000000"/>
                </a:solidFill>
                <a:latin typeface="HK Grotesk"/>
                <a:ea typeface="HK Grotesk"/>
                <a:cs typeface="HK Grotesk"/>
                <a:sym typeface="HK Grotesk"/>
              </a:rPr>
              <a:t>. Si el CAD no funciona correctament, tampoc es podrà fer servir el LBT, i s’haurà de respectar el DC en comptes del Polite Spectrum Access.</a:t>
            </a:r>
          </a:p>
        </p:txBody>
      </p:sp>
      <p:sp>
        <p:nvSpPr>
          <p:cNvPr id="7" name="TextBox 7"/>
          <p:cNvSpPr txBox="1"/>
          <p:nvPr/>
        </p:nvSpPr>
        <p:spPr>
          <a:xfrm>
            <a:off x="1028700" y="6437376"/>
            <a:ext cx="7953971" cy="12447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És important saber si aquest CAD funciona correctament, per aquest motiu, s’han fet una sèrie de proves per mesurar si té un funcionament correcte.</a:t>
            </a:r>
          </a:p>
        </p:txBody>
      </p:sp>
      <p:sp>
        <p:nvSpPr>
          <p:cNvPr id="8" name="TextBox 8"/>
          <p:cNvSpPr txBox="1"/>
          <p:nvPr/>
        </p:nvSpPr>
        <p:spPr>
          <a:xfrm>
            <a:off x="10116979" y="3196024"/>
            <a:ext cx="7953971" cy="1292352"/>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Proves realitzades</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Temps de detecció</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Taxa d’error del CAD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002753"/>
            <a:ext cx="7848941" cy="1748790"/>
          </a:xfrm>
          <a:prstGeom prst="rect">
            <a:avLst/>
          </a:prstGeom>
        </p:spPr>
        <p:txBody>
          <a:bodyPr lIns="0" tIns="0" rIns="0" bIns="0" rtlCol="0" anchor="t">
            <a:spAutoFit/>
          </a:bodyPr>
          <a:lstStyle/>
          <a:p>
            <a:pPr algn="l">
              <a:lnSpc>
                <a:spcPts val="3360"/>
              </a:lnSpc>
            </a:pPr>
            <a:r>
              <a:rPr lang="en-US" sz="2400">
                <a:solidFill>
                  <a:srgbClr val="000000"/>
                </a:solidFill>
                <a:latin typeface="HK Grotesk"/>
                <a:ea typeface="HK Grotesk"/>
                <a:cs typeface="HK Grotesk"/>
                <a:sym typeface="HK Grotesk"/>
              </a:rPr>
              <a:t>SetUp de la prova:</a:t>
            </a:r>
          </a:p>
          <a:p>
            <a:pPr marL="518162" lvl="1" indent="-259081" algn="l">
              <a:lnSpc>
                <a:spcPts val="3360"/>
              </a:lnSpc>
              <a:buFont typeface="Arial"/>
              <a:buChar char="•"/>
            </a:pPr>
            <a:r>
              <a:rPr lang="en-US" sz="2400">
                <a:solidFill>
                  <a:srgbClr val="000000"/>
                </a:solidFill>
                <a:latin typeface="HK Grotesk"/>
                <a:ea typeface="HK Grotesk"/>
                <a:cs typeface="HK Grotesk"/>
                <a:sym typeface="HK Grotesk"/>
              </a:rPr>
              <a:t>2 nodes connectats mitjançant USB a un PC</a:t>
            </a:r>
          </a:p>
          <a:p>
            <a:pPr marL="518162" lvl="1" indent="-259081" algn="l">
              <a:lnSpc>
                <a:spcPts val="3360"/>
              </a:lnSpc>
              <a:buFont typeface="Arial"/>
              <a:buChar char="•"/>
            </a:pPr>
            <a:r>
              <a:rPr lang="en-US" sz="2400">
                <a:solidFill>
                  <a:srgbClr val="000000"/>
                </a:solidFill>
                <a:latin typeface="HK Grotesk"/>
                <a:ea typeface="HK Grotesk"/>
                <a:cs typeface="HK Grotesk"/>
                <a:sym typeface="HK Grotesk"/>
              </a:rPr>
              <a:t>Distància entre nodes: 50 cm</a:t>
            </a:r>
          </a:p>
          <a:p>
            <a:pPr marL="518162" lvl="1" indent="-259081" algn="l">
              <a:lnSpc>
                <a:spcPts val="3360"/>
              </a:lnSpc>
              <a:buFont typeface="Arial"/>
              <a:buChar char="•"/>
            </a:pPr>
            <a:r>
              <a:rPr lang="en-US" sz="2400">
                <a:solidFill>
                  <a:srgbClr val="000000"/>
                </a:solidFill>
                <a:latin typeface="HK Grotesk"/>
                <a:ea typeface="HK Grotesk"/>
                <a:cs typeface="HK Grotesk"/>
                <a:sym typeface="HK Grotesk"/>
              </a:rPr>
              <a:t>Missatge transmés: </a:t>
            </a:r>
            <a:r>
              <a:rPr lang="en-US" sz="2400" i="1">
                <a:solidFill>
                  <a:srgbClr val="000000"/>
                </a:solidFill>
                <a:latin typeface="HK Grotesk Italics"/>
                <a:ea typeface="HK Grotesk Italics"/>
                <a:cs typeface="HK Grotesk Italics"/>
                <a:sym typeface="HK Grotesk Italics"/>
              </a:rPr>
              <a:t>Hola Mundo #X</a:t>
            </a:r>
          </a:p>
        </p:txBody>
      </p:sp>
      <p:sp>
        <p:nvSpPr>
          <p:cNvPr id="3" name="TextBox 3"/>
          <p:cNvSpPr txBox="1"/>
          <p:nvPr/>
        </p:nvSpPr>
        <p:spPr>
          <a:xfrm>
            <a:off x="1028700" y="592137"/>
            <a:ext cx="10777483" cy="930275"/>
          </a:xfrm>
          <a:prstGeom prst="rect">
            <a:avLst/>
          </a:prstGeom>
        </p:spPr>
        <p:txBody>
          <a:bodyPr lIns="0" tIns="0" rIns="0" bIns="0" rtlCol="0" anchor="t">
            <a:spAutoFit/>
          </a:bodyPr>
          <a:lstStyle/>
          <a:p>
            <a:pPr marL="0" lvl="0" indent="0" algn="l">
              <a:lnSpc>
                <a:spcPts val="7150"/>
              </a:lnSpc>
            </a:pPr>
            <a:r>
              <a:rPr lang="en-US" sz="6500" b="1">
                <a:solidFill>
                  <a:srgbClr val="000000"/>
                </a:solidFill>
                <a:latin typeface="HK Grotesk Bold"/>
                <a:ea typeface="HK Grotesk Bold"/>
                <a:cs typeface="HK Grotesk Bold"/>
                <a:sym typeface="HK Grotesk Bold"/>
              </a:rPr>
              <a:t>Temps de detecció</a:t>
            </a:r>
          </a:p>
        </p:txBody>
      </p:sp>
      <p:sp>
        <p:nvSpPr>
          <p:cNvPr id="4" name="TextBox 4"/>
          <p:cNvSpPr txBox="1"/>
          <p:nvPr/>
        </p:nvSpPr>
        <p:spPr>
          <a:xfrm>
            <a:off x="1028700" y="4288155"/>
            <a:ext cx="7848941" cy="1663065"/>
          </a:xfrm>
          <a:prstGeom prst="rect">
            <a:avLst/>
          </a:prstGeom>
        </p:spPr>
        <p:txBody>
          <a:bodyPr lIns="0" tIns="0" rIns="0" bIns="0" rtlCol="0" anchor="t">
            <a:spAutoFit/>
          </a:bodyPr>
          <a:lstStyle/>
          <a:p>
            <a:pPr algn="l">
              <a:lnSpc>
                <a:spcPts val="3360"/>
              </a:lnSpc>
            </a:pPr>
            <a:r>
              <a:rPr lang="en-US" sz="2400">
                <a:solidFill>
                  <a:srgbClr val="000000"/>
                </a:solidFill>
                <a:latin typeface="HK Grotesk"/>
                <a:ea typeface="HK Grotesk"/>
                <a:cs typeface="HK Grotesk"/>
                <a:sym typeface="HK Grotesk"/>
              </a:rPr>
              <a:t>El node receptor, s’ha configurat per escoltar el canal, i en el moment en que detecta el missatge, deixa d’escoltar el canal i envia un altre missatge per el port serial. Un cop ha enviat el missatge per el por sèrie, torna a escoltar el canal.</a:t>
            </a:r>
          </a:p>
        </p:txBody>
      </p:sp>
      <p:sp>
        <p:nvSpPr>
          <p:cNvPr id="5" name="TextBox 5"/>
          <p:cNvSpPr txBox="1"/>
          <p:nvPr/>
        </p:nvSpPr>
        <p:spPr>
          <a:xfrm>
            <a:off x="16687800" y="9191625"/>
            <a:ext cx="9991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32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14770" y="2207144"/>
            <a:ext cx="4831467" cy="3220978"/>
          </a:xfrm>
          <a:custGeom>
            <a:avLst/>
            <a:gdLst/>
            <a:ahLst/>
            <a:cxnLst/>
            <a:rect l="l" t="t" r="r" b="b"/>
            <a:pathLst>
              <a:path w="4831467" h="3220978">
                <a:moveTo>
                  <a:pt x="0" y="0"/>
                </a:moveTo>
                <a:lnTo>
                  <a:pt x="4831468" y="0"/>
                </a:lnTo>
                <a:lnTo>
                  <a:pt x="4831468" y="3220978"/>
                </a:lnTo>
                <a:lnTo>
                  <a:pt x="0" y="3220978"/>
                </a:lnTo>
                <a:lnTo>
                  <a:pt x="0" y="0"/>
                </a:lnTo>
                <a:close/>
              </a:path>
            </a:pathLst>
          </a:custGeom>
          <a:blipFill>
            <a:blip r:embed="rId2"/>
            <a:stretch>
              <a:fillRect/>
            </a:stretch>
          </a:blipFill>
        </p:spPr>
        <p:txBody>
          <a:bodyPr/>
          <a:lstStyle/>
          <a:p>
            <a:endParaRPr lang="es-ES"/>
          </a:p>
        </p:txBody>
      </p:sp>
      <p:sp>
        <p:nvSpPr>
          <p:cNvPr id="3" name="Freeform 3"/>
          <p:cNvSpPr/>
          <p:nvPr/>
        </p:nvSpPr>
        <p:spPr>
          <a:xfrm>
            <a:off x="6974716" y="2207144"/>
            <a:ext cx="4831467" cy="3220978"/>
          </a:xfrm>
          <a:custGeom>
            <a:avLst/>
            <a:gdLst/>
            <a:ahLst/>
            <a:cxnLst/>
            <a:rect l="l" t="t" r="r" b="b"/>
            <a:pathLst>
              <a:path w="4831467" h="3220978">
                <a:moveTo>
                  <a:pt x="0" y="0"/>
                </a:moveTo>
                <a:lnTo>
                  <a:pt x="4831467" y="0"/>
                </a:lnTo>
                <a:lnTo>
                  <a:pt x="4831467" y="3220978"/>
                </a:lnTo>
                <a:lnTo>
                  <a:pt x="0" y="3220978"/>
                </a:lnTo>
                <a:lnTo>
                  <a:pt x="0" y="0"/>
                </a:lnTo>
                <a:close/>
              </a:path>
            </a:pathLst>
          </a:custGeom>
          <a:blipFill>
            <a:blip r:embed="rId3"/>
            <a:stretch>
              <a:fillRect/>
            </a:stretch>
          </a:blipFill>
        </p:spPr>
        <p:txBody>
          <a:bodyPr/>
          <a:lstStyle/>
          <a:p>
            <a:endParaRPr lang="es-ES"/>
          </a:p>
        </p:txBody>
      </p:sp>
      <p:sp>
        <p:nvSpPr>
          <p:cNvPr id="4" name="Freeform 4"/>
          <p:cNvSpPr/>
          <p:nvPr/>
        </p:nvSpPr>
        <p:spPr>
          <a:xfrm>
            <a:off x="12615435" y="2207144"/>
            <a:ext cx="4831467" cy="3220978"/>
          </a:xfrm>
          <a:custGeom>
            <a:avLst/>
            <a:gdLst/>
            <a:ahLst/>
            <a:cxnLst/>
            <a:rect l="l" t="t" r="r" b="b"/>
            <a:pathLst>
              <a:path w="4831467" h="3220978">
                <a:moveTo>
                  <a:pt x="0" y="0"/>
                </a:moveTo>
                <a:lnTo>
                  <a:pt x="4831468" y="0"/>
                </a:lnTo>
                <a:lnTo>
                  <a:pt x="4831468" y="3220978"/>
                </a:lnTo>
                <a:lnTo>
                  <a:pt x="0" y="3220978"/>
                </a:lnTo>
                <a:lnTo>
                  <a:pt x="0" y="0"/>
                </a:lnTo>
                <a:close/>
              </a:path>
            </a:pathLst>
          </a:custGeom>
          <a:blipFill>
            <a:blip r:embed="rId4"/>
            <a:stretch>
              <a:fillRect/>
            </a:stretch>
          </a:blipFill>
        </p:spPr>
        <p:txBody>
          <a:bodyPr/>
          <a:lstStyle/>
          <a:p>
            <a:endParaRPr lang="es-ES"/>
          </a:p>
        </p:txBody>
      </p:sp>
      <p:sp>
        <p:nvSpPr>
          <p:cNvPr id="5" name="Freeform 5"/>
          <p:cNvSpPr/>
          <p:nvPr/>
        </p:nvSpPr>
        <p:spPr>
          <a:xfrm>
            <a:off x="1414770" y="6113922"/>
            <a:ext cx="4831467" cy="3220978"/>
          </a:xfrm>
          <a:custGeom>
            <a:avLst/>
            <a:gdLst/>
            <a:ahLst/>
            <a:cxnLst/>
            <a:rect l="l" t="t" r="r" b="b"/>
            <a:pathLst>
              <a:path w="4831467" h="3220978">
                <a:moveTo>
                  <a:pt x="0" y="0"/>
                </a:moveTo>
                <a:lnTo>
                  <a:pt x="4831468" y="0"/>
                </a:lnTo>
                <a:lnTo>
                  <a:pt x="4831468" y="3220979"/>
                </a:lnTo>
                <a:lnTo>
                  <a:pt x="0" y="3220979"/>
                </a:lnTo>
                <a:lnTo>
                  <a:pt x="0" y="0"/>
                </a:lnTo>
                <a:close/>
              </a:path>
            </a:pathLst>
          </a:custGeom>
          <a:blipFill>
            <a:blip r:embed="rId5"/>
            <a:stretch>
              <a:fillRect/>
            </a:stretch>
          </a:blipFill>
        </p:spPr>
        <p:txBody>
          <a:bodyPr/>
          <a:lstStyle/>
          <a:p>
            <a:endParaRPr lang="es-ES"/>
          </a:p>
        </p:txBody>
      </p:sp>
      <p:sp>
        <p:nvSpPr>
          <p:cNvPr id="6" name="Freeform 6"/>
          <p:cNvSpPr/>
          <p:nvPr/>
        </p:nvSpPr>
        <p:spPr>
          <a:xfrm>
            <a:off x="6974716" y="6113922"/>
            <a:ext cx="4831467" cy="3220978"/>
          </a:xfrm>
          <a:custGeom>
            <a:avLst/>
            <a:gdLst/>
            <a:ahLst/>
            <a:cxnLst/>
            <a:rect l="l" t="t" r="r" b="b"/>
            <a:pathLst>
              <a:path w="4831467" h="3220978">
                <a:moveTo>
                  <a:pt x="0" y="0"/>
                </a:moveTo>
                <a:lnTo>
                  <a:pt x="4831467" y="0"/>
                </a:lnTo>
                <a:lnTo>
                  <a:pt x="4831467" y="3220979"/>
                </a:lnTo>
                <a:lnTo>
                  <a:pt x="0" y="3220979"/>
                </a:lnTo>
                <a:lnTo>
                  <a:pt x="0" y="0"/>
                </a:lnTo>
                <a:close/>
              </a:path>
            </a:pathLst>
          </a:custGeom>
          <a:blipFill>
            <a:blip r:embed="rId6"/>
            <a:stretch>
              <a:fillRect/>
            </a:stretch>
          </a:blipFill>
        </p:spPr>
        <p:txBody>
          <a:bodyPr/>
          <a:lstStyle/>
          <a:p>
            <a:endParaRPr lang="es-ES"/>
          </a:p>
        </p:txBody>
      </p:sp>
      <p:sp>
        <p:nvSpPr>
          <p:cNvPr id="7" name="Freeform 7"/>
          <p:cNvSpPr/>
          <p:nvPr/>
        </p:nvSpPr>
        <p:spPr>
          <a:xfrm>
            <a:off x="12615435" y="6113922"/>
            <a:ext cx="4831467" cy="3220978"/>
          </a:xfrm>
          <a:custGeom>
            <a:avLst/>
            <a:gdLst/>
            <a:ahLst/>
            <a:cxnLst/>
            <a:rect l="l" t="t" r="r" b="b"/>
            <a:pathLst>
              <a:path w="4831467" h="3220978">
                <a:moveTo>
                  <a:pt x="0" y="0"/>
                </a:moveTo>
                <a:lnTo>
                  <a:pt x="4831468" y="0"/>
                </a:lnTo>
                <a:lnTo>
                  <a:pt x="4831468" y="3220979"/>
                </a:lnTo>
                <a:lnTo>
                  <a:pt x="0" y="3220979"/>
                </a:lnTo>
                <a:lnTo>
                  <a:pt x="0" y="0"/>
                </a:lnTo>
                <a:close/>
              </a:path>
            </a:pathLst>
          </a:custGeom>
          <a:blipFill>
            <a:blip r:embed="rId7"/>
            <a:stretch>
              <a:fillRect/>
            </a:stretch>
          </a:blipFill>
        </p:spPr>
        <p:txBody>
          <a:bodyPr/>
          <a:lstStyle/>
          <a:p>
            <a:endParaRPr lang="es-ES"/>
          </a:p>
        </p:txBody>
      </p:sp>
      <p:sp>
        <p:nvSpPr>
          <p:cNvPr id="8" name="TextBox 8"/>
          <p:cNvSpPr txBox="1"/>
          <p:nvPr/>
        </p:nvSpPr>
        <p:spPr>
          <a:xfrm>
            <a:off x="1028700" y="592137"/>
            <a:ext cx="10777483" cy="930275"/>
          </a:xfrm>
          <a:prstGeom prst="rect">
            <a:avLst/>
          </a:prstGeom>
        </p:spPr>
        <p:txBody>
          <a:bodyPr lIns="0" tIns="0" rIns="0" bIns="0" rtlCol="0" anchor="t">
            <a:spAutoFit/>
          </a:bodyPr>
          <a:lstStyle/>
          <a:p>
            <a:pPr marL="0" lvl="0" indent="0" algn="l">
              <a:lnSpc>
                <a:spcPts val="7150"/>
              </a:lnSpc>
            </a:pPr>
            <a:r>
              <a:rPr lang="en-US" sz="6500" b="1">
                <a:solidFill>
                  <a:srgbClr val="000000"/>
                </a:solidFill>
                <a:latin typeface="HK Grotesk Bold"/>
                <a:ea typeface="HK Grotesk Bold"/>
                <a:cs typeface="HK Grotesk Bold"/>
                <a:sym typeface="HK Grotesk Bold"/>
              </a:rPr>
              <a:t>Temps de detecció</a:t>
            </a:r>
          </a:p>
        </p:txBody>
      </p:sp>
      <p:sp>
        <p:nvSpPr>
          <p:cNvPr id="9" name="TextBox 9"/>
          <p:cNvSpPr txBox="1"/>
          <p:nvPr/>
        </p:nvSpPr>
        <p:spPr>
          <a:xfrm>
            <a:off x="16687800" y="9191625"/>
            <a:ext cx="999172" cy="592342"/>
          </a:xfrm>
          <a:prstGeom prst="rect">
            <a:avLst/>
          </a:prstGeom>
        </p:spPr>
        <p:txBody>
          <a:bodyPr wrap="square"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33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690562"/>
          <a:ext cx="8520784" cy="9296400"/>
        </p:xfrm>
        <a:graphic>
          <a:graphicData uri="http://schemas.openxmlformats.org/drawingml/2006/table">
            <a:tbl>
              <a:tblPr/>
              <a:tblGrid>
                <a:gridCol w="2130196">
                  <a:extLst>
                    <a:ext uri="{9D8B030D-6E8A-4147-A177-3AD203B41FA5}">
                      <a16:colId xmlns:a16="http://schemas.microsoft.com/office/drawing/2014/main" val="20000"/>
                    </a:ext>
                  </a:extLst>
                </a:gridCol>
                <a:gridCol w="2130196">
                  <a:extLst>
                    <a:ext uri="{9D8B030D-6E8A-4147-A177-3AD203B41FA5}">
                      <a16:colId xmlns:a16="http://schemas.microsoft.com/office/drawing/2014/main" val="20001"/>
                    </a:ext>
                  </a:extLst>
                </a:gridCol>
                <a:gridCol w="2130196">
                  <a:extLst>
                    <a:ext uri="{9D8B030D-6E8A-4147-A177-3AD203B41FA5}">
                      <a16:colId xmlns:a16="http://schemas.microsoft.com/office/drawing/2014/main" val="20002"/>
                    </a:ext>
                  </a:extLst>
                </a:gridCol>
                <a:gridCol w="2130196">
                  <a:extLst>
                    <a:ext uri="{9D8B030D-6E8A-4147-A177-3AD203B41FA5}">
                      <a16:colId xmlns:a16="http://schemas.microsoft.com/office/drawing/2014/main" val="20003"/>
                    </a:ext>
                  </a:extLst>
                </a:gridCol>
              </a:tblGrid>
              <a:tr h="1147704">
                <a:tc>
                  <a:txBody>
                    <a:bodyPr/>
                    <a:lstStyle/>
                    <a:p>
                      <a:pPr algn="ctr">
                        <a:lnSpc>
                          <a:spcPts val="2659"/>
                        </a:lnSpc>
                        <a:defRPr/>
                      </a:pPr>
                      <a:r>
                        <a:rPr lang="en-US" sz="1899" b="1">
                          <a:solidFill>
                            <a:srgbClr val="FFFFFF"/>
                          </a:solidFill>
                          <a:latin typeface="HK Grotesk Bold"/>
                          <a:ea typeface="HK Grotesk Bold"/>
                          <a:cs typeface="HK Grotesk Bold"/>
                          <a:sym typeface="HK Grotesk Bold"/>
                        </a:rPr>
                        <a:t>SF</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b="1">
                          <a:solidFill>
                            <a:srgbClr val="FFFFFF"/>
                          </a:solidFill>
                          <a:latin typeface="HK Grotesk Bold"/>
                          <a:ea typeface="HK Grotesk Bold"/>
                          <a:cs typeface="HK Grotesk Bold"/>
                          <a:sym typeface="HK Grotesk Bold"/>
                        </a:rPr>
                        <a:t>ToA teòric (s)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b="1">
                          <a:solidFill>
                            <a:srgbClr val="FFFFFF"/>
                          </a:solidFill>
                          <a:latin typeface="HK Grotesk Bold"/>
                          <a:ea typeface="HK Grotesk Bold"/>
                          <a:cs typeface="HK Grotesk Bold"/>
                          <a:sym typeface="HK Grotesk Bold"/>
                        </a:rPr>
                        <a:t>ToA mitjà mesurat (s)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659"/>
                        </a:lnSpc>
                        <a:defRPr/>
                      </a:pPr>
                      <a:r>
                        <a:rPr lang="en-US" sz="1899" b="1">
                          <a:solidFill>
                            <a:srgbClr val="FFFFFF"/>
                          </a:solidFill>
                          <a:latin typeface="HK Grotesk Bold"/>
                          <a:ea typeface="HK Grotesk Bold"/>
                          <a:cs typeface="HK Grotesk Bold"/>
                          <a:sym typeface="HK Grotesk Bold"/>
                        </a:rPr>
                        <a:t>Temps detecció CAD (ms)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358116">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12</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1,16</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1,244</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84</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58116">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11</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0,5775</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0,6905</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113</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58116">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10</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0,2887</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0,3232</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34,5</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58116">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9</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0,1648</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0,2254</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60,6</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58116">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8</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0,0926</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0,1414</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21,5</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58116">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7</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0,0514</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0,1046</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380"/>
                        </a:lnSpc>
                        <a:defRPr/>
                      </a:pPr>
                      <a:endParaRPr lang="en-US" sz="1100"/>
                    </a:p>
                    <a:p>
                      <a:pPr algn="ctr">
                        <a:lnSpc>
                          <a:spcPts val="2380"/>
                        </a:lnSpc>
                      </a:pPr>
                      <a:r>
                        <a:rPr lang="en-US" sz="1700">
                          <a:solidFill>
                            <a:srgbClr val="000000"/>
                          </a:solidFill>
                          <a:latin typeface="HK Grotesk"/>
                          <a:ea typeface="HK Grotesk"/>
                          <a:cs typeface="HK Grotesk"/>
                          <a:sym typeface="HK Grotesk"/>
                        </a:rPr>
                        <a:t>  53,2</a:t>
                      </a:r>
                    </a:p>
                    <a:p>
                      <a:pPr algn="ctr">
                        <a:lnSpc>
                          <a:spcPts val="2380"/>
                        </a:lnSpc>
                      </a:pPr>
                      <a:r>
                        <a:rPr lang="en-US" sz="1700">
                          <a:solidFill>
                            <a:srgbClr val="000000"/>
                          </a:solidFill>
                          <a:latin typeface="HK Grotesk"/>
                          <a:ea typeface="HK Grotesk"/>
                          <a:cs typeface="HK Grotesk"/>
                          <a:sym typeface="HK Grotesk"/>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extBox 3"/>
          <p:cNvSpPr txBox="1"/>
          <p:nvPr/>
        </p:nvSpPr>
        <p:spPr>
          <a:xfrm>
            <a:off x="10563860" y="2457533"/>
            <a:ext cx="6123940" cy="2447925"/>
          </a:xfrm>
          <a:prstGeom prst="rect">
            <a:avLst/>
          </a:prstGeom>
        </p:spPr>
        <p:txBody>
          <a:bodyPr lIns="0" tIns="0" rIns="0" bIns="0" rtlCol="0" anchor="t">
            <a:spAutoFit/>
          </a:bodyPr>
          <a:lstStyle/>
          <a:p>
            <a:pPr marL="0" lvl="0" indent="0" algn="l">
              <a:lnSpc>
                <a:spcPts val="9600"/>
              </a:lnSpc>
            </a:pPr>
            <a:r>
              <a:rPr lang="en-US" sz="8000" b="1">
                <a:solidFill>
                  <a:srgbClr val="000000"/>
                </a:solidFill>
                <a:latin typeface="HK Grotesk Bold"/>
                <a:ea typeface="HK Grotesk Bold"/>
                <a:cs typeface="HK Grotesk Bold"/>
                <a:sym typeface="HK Grotesk Bold"/>
              </a:rPr>
              <a:t>Temps de detecció</a:t>
            </a:r>
          </a:p>
        </p:txBody>
      </p:sp>
      <p:sp>
        <p:nvSpPr>
          <p:cNvPr id="4" name="TextBox 4"/>
          <p:cNvSpPr txBox="1"/>
          <p:nvPr/>
        </p:nvSpPr>
        <p:spPr>
          <a:xfrm>
            <a:off x="10563860" y="5101454"/>
            <a:ext cx="6123940" cy="2501265"/>
          </a:xfrm>
          <a:prstGeom prst="rect">
            <a:avLst/>
          </a:prstGeom>
        </p:spPr>
        <p:txBody>
          <a:bodyPr lIns="0" tIns="0" rIns="0" bIns="0" rtlCol="0" anchor="t">
            <a:spAutoFit/>
          </a:bodyPr>
          <a:lstStyle/>
          <a:p>
            <a:pPr marL="0" lvl="0" indent="0" algn="l">
              <a:lnSpc>
                <a:spcPts val="3359"/>
              </a:lnSpc>
              <a:spcBef>
                <a:spcPct val="0"/>
              </a:spcBef>
            </a:pPr>
            <a:r>
              <a:rPr lang="en-US" sz="2400" u="none">
                <a:solidFill>
                  <a:srgbClr val="000000"/>
                </a:solidFill>
                <a:latin typeface="HK Grotesk"/>
                <a:ea typeface="HK Grotesk"/>
                <a:cs typeface="HK Grotesk"/>
                <a:sym typeface="HK Grotesk"/>
              </a:rPr>
              <a:t>Els resultats obtinguts en les mesures realitzades, tenen </a:t>
            </a:r>
            <a:r>
              <a:rPr lang="en-US" sz="2400" b="1" u="none">
                <a:solidFill>
                  <a:srgbClr val="000000"/>
                </a:solidFill>
                <a:latin typeface="HK Grotesk Bold"/>
                <a:ea typeface="HK Grotesk Bold"/>
                <a:cs typeface="HK Grotesk Bold"/>
                <a:sym typeface="HK Grotesk Bold"/>
              </a:rPr>
              <a:t>molt sentit,</a:t>
            </a:r>
            <a:r>
              <a:rPr lang="en-US" sz="2400" u="none">
                <a:solidFill>
                  <a:srgbClr val="000000"/>
                </a:solidFill>
                <a:latin typeface="HK Grotesk"/>
                <a:ea typeface="HK Grotesk"/>
                <a:cs typeface="HK Grotesk"/>
                <a:sym typeface="HK Grotesk"/>
              </a:rPr>
              <a:t> ja que si tenim en compte el ToA dels missatges, sabent que el payload es de 13 bytes (1 byte per cada caràcter del missatge), són resultats molt coherents.</a:t>
            </a:r>
          </a:p>
        </p:txBody>
      </p:sp>
      <p:sp>
        <p:nvSpPr>
          <p:cNvPr id="5" name="TextBox 5"/>
          <p:cNvSpPr txBox="1"/>
          <p:nvPr/>
        </p:nvSpPr>
        <p:spPr>
          <a:xfrm>
            <a:off x="16840200" y="9191625"/>
            <a:ext cx="8467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34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80715" y="2704982"/>
            <a:ext cx="6578585" cy="2295525"/>
          </a:xfrm>
          <a:prstGeom prst="rect">
            <a:avLst/>
          </a:prstGeom>
        </p:spPr>
        <p:txBody>
          <a:bodyPr lIns="0" tIns="0" rIns="0" bIns="0" rtlCol="0" anchor="t">
            <a:spAutoFit/>
          </a:bodyPr>
          <a:lstStyle/>
          <a:p>
            <a:pPr marL="0" lvl="0" indent="0" algn="l">
              <a:lnSpc>
                <a:spcPts val="9000"/>
              </a:lnSpc>
              <a:spcBef>
                <a:spcPct val="0"/>
              </a:spcBef>
            </a:pPr>
            <a:r>
              <a:rPr lang="en-US" sz="7500" b="1" u="none" strike="noStrike">
                <a:solidFill>
                  <a:srgbClr val="000000"/>
                </a:solidFill>
                <a:latin typeface="HK Grotesk Bold"/>
                <a:ea typeface="HK Grotesk Bold"/>
                <a:cs typeface="HK Grotesk Bold"/>
                <a:sym typeface="HK Grotesk Bold"/>
              </a:rPr>
              <a:t>Taxa d’error del CAD</a:t>
            </a:r>
          </a:p>
        </p:txBody>
      </p:sp>
      <p:sp>
        <p:nvSpPr>
          <p:cNvPr id="3" name="TextBox 3"/>
          <p:cNvSpPr txBox="1"/>
          <p:nvPr/>
        </p:nvSpPr>
        <p:spPr>
          <a:xfrm>
            <a:off x="10680715" y="5608588"/>
            <a:ext cx="6578585" cy="1054099"/>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HK Grotesk"/>
                <a:ea typeface="HK Grotesk"/>
                <a:cs typeface="HK Grotesk"/>
                <a:sym typeface="HK Grotesk"/>
              </a:rPr>
              <a:t>La última mesura realitzada, degut al fet de què el receptor només triga 9 ms en reiniciar-se, ha estat veure quina taxa d’error té el CAD.</a:t>
            </a:r>
          </a:p>
        </p:txBody>
      </p:sp>
      <p:sp>
        <p:nvSpPr>
          <p:cNvPr id="4" name="TextBox 4"/>
          <p:cNvSpPr txBox="1"/>
          <p:nvPr/>
        </p:nvSpPr>
        <p:spPr>
          <a:xfrm>
            <a:off x="10680715" y="7223244"/>
            <a:ext cx="6578585" cy="1406524"/>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HK Grotesk"/>
                <a:ea typeface="HK Grotesk"/>
                <a:cs typeface="HK Grotesk"/>
                <a:sym typeface="HK Grotesk"/>
              </a:rPr>
              <a:t>Per a cada mesura, el node transmissor envia missatges en intervals de temps diferents: 1, 2, 3, 4, 5 i 10 segons de diferència entre els missatges. El node ha estat configurat per enviar 100 missatges en cada prova.</a:t>
            </a:r>
          </a:p>
        </p:txBody>
      </p:sp>
      <p:sp>
        <p:nvSpPr>
          <p:cNvPr id="5" name="Freeform 5"/>
          <p:cNvSpPr/>
          <p:nvPr/>
        </p:nvSpPr>
        <p:spPr>
          <a:xfrm>
            <a:off x="1028700" y="2707593"/>
            <a:ext cx="8115300" cy="4869180"/>
          </a:xfrm>
          <a:custGeom>
            <a:avLst/>
            <a:gdLst/>
            <a:ahLst/>
            <a:cxnLst/>
            <a:rect l="l" t="t" r="r" b="b"/>
            <a:pathLst>
              <a:path w="8115300" h="4869180">
                <a:moveTo>
                  <a:pt x="0" y="0"/>
                </a:moveTo>
                <a:lnTo>
                  <a:pt x="8115300" y="0"/>
                </a:lnTo>
                <a:lnTo>
                  <a:pt x="8115300" y="4869180"/>
                </a:lnTo>
                <a:lnTo>
                  <a:pt x="0" y="4869180"/>
                </a:lnTo>
                <a:lnTo>
                  <a:pt x="0" y="0"/>
                </a:lnTo>
                <a:close/>
              </a:path>
            </a:pathLst>
          </a:custGeom>
          <a:blipFill>
            <a:blip r:embed="rId2"/>
            <a:stretch>
              <a:fillRect/>
            </a:stretch>
          </a:blipFill>
        </p:spPr>
        <p:txBody>
          <a:bodyPr/>
          <a:lstStyle/>
          <a:p>
            <a:endParaRPr lang="es-ES"/>
          </a:p>
        </p:txBody>
      </p:sp>
      <p:sp>
        <p:nvSpPr>
          <p:cNvPr id="6" name="TextBox 6"/>
          <p:cNvSpPr txBox="1"/>
          <p:nvPr/>
        </p:nvSpPr>
        <p:spPr>
          <a:xfrm>
            <a:off x="16611600" y="9191625"/>
            <a:ext cx="10753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35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2352675"/>
            <a:ext cx="9088279" cy="9525"/>
          </a:xfrm>
          <a:prstGeom prst="rect">
            <a:avLst/>
          </a:prstGeom>
          <a:solidFill>
            <a:srgbClr val="000000"/>
          </a:solidFill>
        </p:spPr>
        <p:txBody>
          <a:bodyPr/>
          <a:lstStyle/>
          <a:p>
            <a:endParaRPr lang="es-ES"/>
          </a:p>
        </p:txBody>
      </p:sp>
      <p:sp>
        <p:nvSpPr>
          <p:cNvPr id="3" name="Freeform 3"/>
          <p:cNvSpPr/>
          <p:nvPr/>
        </p:nvSpPr>
        <p:spPr>
          <a:xfrm>
            <a:off x="9799703" y="2690157"/>
            <a:ext cx="7622932" cy="6041174"/>
          </a:xfrm>
          <a:custGeom>
            <a:avLst/>
            <a:gdLst/>
            <a:ahLst/>
            <a:cxnLst/>
            <a:rect l="l" t="t" r="r" b="b"/>
            <a:pathLst>
              <a:path w="7622932" h="6041174">
                <a:moveTo>
                  <a:pt x="0" y="0"/>
                </a:moveTo>
                <a:lnTo>
                  <a:pt x="7622932" y="0"/>
                </a:lnTo>
                <a:lnTo>
                  <a:pt x="7622932" y="6041174"/>
                </a:lnTo>
                <a:lnTo>
                  <a:pt x="0" y="6041174"/>
                </a:lnTo>
                <a:lnTo>
                  <a:pt x="0" y="0"/>
                </a:lnTo>
                <a:close/>
              </a:path>
            </a:pathLst>
          </a:custGeom>
          <a:blipFill>
            <a:blip r:embed="rId2"/>
            <a:stretch>
              <a:fillRect/>
            </a:stretch>
          </a:blipFill>
        </p:spPr>
        <p:txBody>
          <a:bodyPr/>
          <a:lstStyle/>
          <a:p>
            <a:endParaRPr lang="es-ES"/>
          </a:p>
        </p:txBody>
      </p:sp>
      <p:sp>
        <p:nvSpPr>
          <p:cNvPr id="4" name="TextBox 4"/>
          <p:cNvSpPr txBox="1"/>
          <p:nvPr/>
        </p:nvSpPr>
        <p:spPr>
          <a:xfrm>
            <a:off x="1028700" y="1495425"/>
            <a:ext cx="12582469" cy="866775"/>
          </a:xfrm>
          <a:prstGeom prst="rect">
            <a:avLst/>
          </a:prstGeom>
        </p:spPr>
        <p:txBody>
          <a:bodyPr lIns="0" tIns="0" rIns="0" bIns="0" rtlCol="0" anchor="t">
            <a:spAutoFit/>
          </a:bodyPr>
          <a:lstStyle/>
          <a:p>
            <a:pPr marL="0" lvl="0" indent="0" algn="l">
              <a:lnSpc>
                <a:spcPts val="6600"/>
              </a:lnSpc>
            </a:pPr>
            <a:r>
              <a:rPr lang="en-US" sz="6000" b="1">
                <a:solidFill>
                  <a:srgbClr val="000000"/>
                </a:solidFill>
                <a:latin typeface="HK Grotesk Bold"/>
                <a:ea typeface="HK Grotesk Bold"/>
                <a:cs typeface="HK Grotesk Bold"/>
                <a:sym typeface="HK Grotesk Bold"/>
              </a:rPr>
              <a:t>Obtenció SNR i RSSI d’un missatge</a:t>
            </a:r>
          </a:p>
        </p:txBody>
      </p:sp>
      <p:sp>
        <p:nvSpPr>
          <p:cNvPr id="5" name="TextBox 5"/>
          <p:cNvSpPr txBox="1"/>
          <p:nvPr/>
        </p:nvSpPr>
        <p:spPr>
          <a:xfrm>
            <a:off x="1028700" y="4176834"/>
            <a:ext cx="7953971" cy="8256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RadioLib, també permet mitjançant el transceptor SX1262, mesurar quin </a:t>
            </a:r>
            <a:r>
              <a:rPr lang="en-US" sz="2370" b="1">
                <a:solidFill>
                  <a:srgbClr val="000000"/>
                </a:solidFill>
                <a:latin typeface="HK Grotesk Bold"/>
                <a:ea typeface="HK Grotesk Bold"/>
                <a:cs typeface="HK Grotesk Bold"/>
                <a:sym typeface="HK Grotesk Bold"/>
              </a:rPr>
              <a:t>SNR</a:t>
            </a:r>
            <a:r>
              <a:rPr lang="en-US" sz="2370">
                <a:solidFill>
                  <a:srgbClr val="000000"/>
                </a:solidFill>
                <a:latin typeface="HK Grotesk"/>
                <a:ea typeface="HK Grotesk"/>
                <a:cs typeface="HK Grotesk"/>
                <a:sym typeface="HK Grotesk"/>
              </a:rPr>
              <a:t> i </a:t>
            </a:r>
            <a:r>
              <a:rPr lang="en-US" sz="2370" b="1">
                <a:solidFill>
                  <a:srgbClr val="000000"/>
                </a:solidFill>
                <a:latin typeface="HK Grotesk Bold"/>
                <a:ea typeface="HK Grotesk Bold"/>
                <a:cs typeface="HK Grotesk Bold"/>
                <a:sym typeface="HK Grotesk Bold"/>
              </a:rPr>
              <a:t>RSSI</a:t>
            </a:r>
            <a:r>
              <a:rPr lang="en-US" sz="2370">
                <a:solidFill>
                  <a:srgbClr val="000000"/>
                </a:solidFill>
                <a:latin typeface="HK Grotesk"/>
                <a:ea typeface="HK Grotesk"/>
                <a:cs typeface="HK Grotesk"/>
                <a:sym typeface="HK Grotesk"/>
              </a:rPr>
              <a:t> hi rep un node d’un missatge. </a:t>
            </a:r>
          </a:p>
        </p:txBody>
      </p:sp>
      <p:sp>
        <p:nvSpPr>
          <p:cNvPr id="6" name="TextBox 6"/>
          <p:cNvSpPr txBox="1"/>
          <p:nvPr/>
        </p:nvSpPr>
        <p:spPr>
          <a:xfrm>
            <a:off x="16687800" y="9191625"/>
            <a:ext cx="9645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36</a:t>
            </a:r>
          </a:p>
        </p:txBody>
      </p:sp>
      <p:sp>
        <p:nvSpPr>
          <p:cNvPr id="7" name="TextBox 7"/>
          <p:cNvSpPr txBox="1"/>
          <p:nvPr/>
        </p:nvSpPr>
        <p:spPr>
          <a:xfrm>
            <a:off x="1028700" y="5995700"/>
            <a:ext cx="7953971" cy="12447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Mitjançant l’obtenció del SNR i del RSSI, es poden fer servir les relacions amb l’SF que s’han explicat anteriorment per trobar l’SF òptim de cada missatge.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798410" y="4175712"/>
            <a:ext cx="13299560" cy="9525"/>
          </a:xfrm>
          <a:prstGeom prst="rect">
            <a:avLst/>
          </a:prstGeom>
          <a:solidFill>
            <a:srgbClr val="000000"/>
          </a:solidFill>
        </p:spPr>
        <p:txBody>
          <a:bodyPr/>
          <a:lstStyle/>
          <a:p>
            <a:endParaRPr lang="es-ES"/>
          </a:p>
        </p:txBody>
      </p:sp>
      <p:sp>
        <p:nvSpPr>
          <p:cNvPr id="3" name="TextBox 3"/>
          <p:cNvSpPr txBox="1"/>
          <p:nvPr/>
        </p:nvSpPr>
        <p:spPr>
          <a:xfrm>
            <a:off x="3798410" y="1929241"/>
            <a:ext cx="13299560" cy="212407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Utilització llibreria LoRaWAN - Arduino LoRaWAN</a:t>
            </a:r>
          </a:p>
        </p:txBody>
      </p:sp>
      <p:sp>
        <p:nvSpPr>
          <p:cNvPr id="4" name="TextBox 4"/>
          <p:cNvSpPr txBox="1"/>
          <p:nvPr/>
        </p:nvSpPr>
        <p:spPr>
          <a:xfrm>
            <a:off x="9144000" y="4796257"/>
            <a:ext cx="7953971" cy="16638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La implementació de LoRaWAN en aquest projecte, s’ha efectuat mitjançant la llibreria Arduino LoRaWAN. En contraposició a l’apartat relacionat amb la implementació de LoRa, en aquest cas ha estat més difícil fer servir LoRaWAN.</a:t>
            </a:r>
          </a:p>
        </p:txBody>
      </p:sp>
      <p:sp>
        <p:nvSpPr>
          <p:cNvPr id="5" name="TextBox 5"/>
          <p:cNvSpPr txBox="1"/>
          <p:nvPr/>
        </p:nvSpPr>
        <p:spPr>
          <a:xfrm>
            <a:off x="16840200" y="9191625"/>
            <a:ext cx="8121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37</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013620" y="4175712"/>
            <a:ext cx="8084351" cy="9556"/>
          </a:xfrm>
          <a:prstGeom prst="rect">
            <a:avLst/>
          </a:prstGeom>
          <a:solidFill>
            <a:srgbClr val="000000"/>
          </a:solidFill>
        </p:spPr>
        <p:txBody>
          <a:bodyPr/>
          <a:lstStyle/>
          <a:p>
            <a:endParaRPr lang="es-ES"/>
          </a:p>
        </p:txBody>
      </p:sp>
      <p:sp>
        <p:nvSpPr>
          <p:cNvPr id="3" name="TextBox 3"/>
          <p:cNvSpPr txBox="1"/>
          <p:nvPr/>
        </p:nvSpPr>
        <p:spPr>
          <a:xfrm>
            <a:off x="9013620" y="1929241"/>
            <a:ext cx="8084351" cy="212407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Configuració Wi-Fi mitjançant BLE</a:t>
            </a:r>
          </a:p>
        </p:txBody>
      </p:sp>
      <p:sp>
        <p:nvSpPr>
          <p:cNvPr id="4" name="TextBox 4"/>
          <p:cNvSpPr txBox="1"/>
          <p:nvPr/>
        </p:nvSpPr>
        <p:spPr>
          <a:xfrm>
            <a:off x="9144000" y="4287774"/>
            <a:ext cx="7953971" cy="16638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La configuració del Wi-Fi a l’ESP mitjançant BLE ha funcionat correctament. Com ja s’ha esmentat, s’ha fet servir la llibreria </a:t>
            </a:r>
            <a:r>
              <a:rPr lang="en-US" sz="2370" b="1">
                <a:solidFill>
                  <a:srgbClr val="000000"/>
                </a:solidFill>
                <a:latin typeface="HK Grotesk Bold"/>
                <a:ea typeface="HK Grotesk Bold"/>
                <a:cs typeface="HK Grotesk Bold"/>
                <a:sym typeface="HK Grotesk Bold"/>
              </a:rPr>
              <a:t>ArcuinoBLE</a:t>
            </a:r>
            <a:r>
              <a:rPr lang="en-US" sz="2370">
                <a:solidFill>
                  <a:srgbClr val="000000"/>
                </a:solidFill>
                <a:latin typeface="HK Grotesk"/>
                <a:ea typeface="HK Grotesk"/>
                <a:cs typeface="HK Grotesk"/>
                <a:sym typeface="HK Grotesk"/>
              </a:rPr>
              <a:t> per establir la connectivitat BLE mitjançant un telèfon mòbil i l’ESP.</a:t>
            </a:r>
          </a:p>
        </p:txBody>
      </p:sp>
      <p:sp>
        <p:nvSpPr>
          <p:cNvPr id="5" name="TextBox 5"/>
          <p:cNvSpPr txBox="1"/>
          <p:nvPr/>
        </p:nvSpPr>
        <p:spPr>
          <a:xfrm>
            <a:off x="16916400" y="9191625"/>
            <a:ext cx="7359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38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0" y="1824019"/>
            <a:ext cx="3631772" cy="8070604"/>
          </a:xfrm>
          <a:custGeom>
            <a:avLst/>
            <a:gdLst/>
            <a:ahLst/>
            <a:cxnLst/>
            <a:rect l="l" t="t" r="r" b="b"/>
            <a:pathLst>
              <a:path w="3631772" h="8070604">
                <a:moveTo>
                  <a:pt x="0" y="0"/>
                </a:moveTo>
                <a:lnTo>
                  <a:pt x="3631772" y="0"/>
                </a:lnTo>
                <a:lnTo>
                  <a:pt x="3631772" y="8070605"/>
                </a:lnTo>
                <a:lnTo>
                  <a:pt x="0" y="8070605"/>
                </a:lnTo>
                <a:lnTo>
                  <a:pt x="0" y="0"/>
                </a:lnTo>
                <a:close/>
              </a:path>
            </a:pathLst>
          </a:custGeom>
          <a:blipFill>
            <a:blip r:embed="rId2"/>
            <a:stretch>
              <a:fillRect/>
            </a:stretch>
          </a:blipFill>
        </p:spPr>
        <p:txBody>
          <a:bodyPr/>
          <a:lstStyle/>
          <a:p>
            <a:endParaRPr lang="es-ES"/>
          </a:p>
        </p:txBody>
      </p:sp>
      <p:sp>
        <p:nvSpPr>
          <p:cNvPr id="3" name="Freeform 3"/>
          <p:cNvSpPr/>
          <p:nvPr/>
        </p:nvSpPr>
        <p:spPr>
          <a:xfrm>
            <a:off x="13127799" y="1824019"/>
            <a:ext cx="3631772" cy="8070604"/>
          </a:xfrm>
          <a:custGeom>
            <a:avLst/>
            <a:gdLst/>
            <a:ahLst/>
            <a:cxnLst/>
            <a:rect l="l" t="t" r="r" b="b"/>
            <a:pathLst>
              <a:path w="3631772" h="8070604">
                <a:moveTo>
                  <a:pt x="0" y="0"/>
                </a:moveTo>
                <a:lnTo>
                  <a:pt x="3631772" y="0"/>
                </a:lnTo>
                <a:lnTo>
                  <a:pt x="3631772" y="8070605"/>
                </a:lnTo>
                <a:lnTo>
                  <a:pt x="0" y="8070605"/>
                </a:lnTo>
                <a:lnTo>
                  <a:pt x="0" y="0"/>
                </a:lnTo>
                <a:close/>
              </a:path>
            </a:pathLst>
          </a:custGeom>
          <a:blipFill>
            <a:blip r:embed="rId3"/>
            <a:stretch>
              <a:fillRect/>
            </a:stretch>
          </a:blipFill>
        </p:spPr>
        <p:txBody>
          <a:bodyPr/>
          <a:lstStyle/>
          <a:p>
            <a:endParaRPr lang="es-ES"/>
          </a:p>
        </p:txBody>
      </p:sp>
      <p:sp>
        <p:nvSpPr>
          <p:cNvPr id="4" name="TextBox 4"/>
          <p:cNvSpPr txBox="1"/>
          <p:nvPr/>
        </p:nvSpPr>
        <p:spPr>
          <a:xfrm>
            <a:off x="1028700" y="3106671"/>
            <a:ext cx="7953971" cy="701850"/>
          </a:xfrm>
          <a:prstGeom prst="rect">
            <a:avLst/>
          </a:prstGeom>
        </p:spPr>
        <p:txBody>
          <a:bodyPr lIns="0" tIns="0" rIns="0" bIns="0" rtlCol="0" anchor="t">
            <a:spAutoFit/>
          </a:bodyPr>
          <a:lstStyle/>
          <a:p>
            <a:pPr marL="0" lvl="0" indent="0" algn="l">
              <a:lnSpc>
                <a:spcPts val="2790"/>
              </a:lnSpc>
            </a:pPr>
            <a:r>
              <a:rPr lang="en-US" sz="1993">
                <a:solidFill>
                  <a:srgbClr val="000000"/>
                </a:solidFill>
                <a:latin typeface="HK Grotesk"/>
                <a:ea typeface="HK Grotesk"/>
                <a:cs typeface="HK Grotesk"/>
                <a:sym typeface="HK Grotesk"/>
              </a:rPr>
              <a:t>Per poder realitzar la connexió amb l’ESP32, s’ha fet servir l’aplicació </a:t>
            </a:r>
            <a:r>
              <a:rPr lang="en-US" sz="1993" b="1">
                <a:solidFill>
                  <a:srgbClr val="000000"/>
                </a:solidFill>
                <a:latin typeface="HK Grotesk Bold"/>
                <a:ea typeface="HK Grotesk Bold"/>
                <a:cs typeface="HK Grotesk Bold"/>
                <a:sym typeface="HK Grotesk Bold"/>
              </a:rPr>
              <a:t>nRF Connect </a:t>
            </a:r>
            <a:r>
              <a:rPr lang="en-US" sz="1993">
                <a:solidFill>
                  <a:srgbClr val="000000"/>
                </a:solidFill>
                <a:latin typeface="HK Grotesk"/>
                <a:ea typeface="HK Grotesk"/>
                <a:cs typeface="HK Grotesk"/>
                <a:sym typeface="HK Grotesk"/>
              </a:rPr>
              <a:t>i la llibreria </a:t>
            </a:r>
            <a:r>
              <a:rPr lang="en-US" sz="1993" b="1">
                <a:solidFill>
                  <a:srgbClr val="000000"/>
                </a:solidFill>
                <a:latin typeface="HK Grotesk Bold"/>
                <a:ea typeface="HK Grotesk Bold"/>
                <a:cs typeface="HK Grotesk Bold"/>
                <a:sym typeface="HK Grotesk Bold"/>
              </a:rPr>
              <a:t>ArduinoBLE.</a:t>
            </a:r>
          </a:p>
        </p:txBody>
      </p:sp>
      <p:sp>
        <p:nvSpPr>
          <p:cNvPr id="5" name="TextBox 5"/>
          <p:cNvSpPr txBox="1"/>
          <p:nvPr/>
        </p:nvSpPr>
        <p:spPr>
          <a:xfrm>
            <a:off x="1028700" y="700106"/>
            <a:ext cx="12582469" cy="866775"/>
          </a:xfrm>
          <a:prstGeom prst="rect">
            <a:avLst/>
          </a:prstGeom>
        </p:spPr>
        <p:txBody>
          <a:bodyPr lIns="0" tIns="0" rIns="0" bIns="0" rtlCol="0" anchor="t">
            <a:spAutoFit/>
          </a:bodyPr>
          <a:lstStyle/>
          <a:p>
            <a:pPr marL="0" lvl="0" indent="0" algn="l">
              <a:lnSpc>
                <a:spcPts val="6600"/>
              </a:lnSpc>
            </a:pPr>
            <a:r>
              <a:rPr lang="en-US" sz="6000" b="1">
                <a:solidFill>
                  <a:srgbClr val="000000"/>
                </a:solidFill>
                <a:latin typeface="HK Grotesk Bold"/>
                <a:ea typeface="HK Grotesk Bold"/>
                <a:cs typeface="HK Grotesk Bold"/>
                <a:sym typeface="HK Grotesk Bold"/>
              </a:rPr>
              <a:t>Configuració Wi-Fi mitjançant BLE</a:t>
            </a:r>
          </a:p>
        </p:txBody>
      </p:sp>
      <p:sp>
        <p:nvSpPr>
          <p:cNvPr id="6" name="TextBox 6"/>
          <p:cNvSpPr txBox="1"/>
          <p:nvPr/>
        </p:nvSpPr>
        <p:spPr>
          <a:xfrm>
            <a:off x="16916400" y="9191625"/>
            <a:ext cx="7705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39</a:t>
            </a:r>
          </a:p>
        </p:txBody>
      </p:sp>
      <p:sp>
        <p:nvSpPr>
          <p:cNvPr id="7" name="TextBox 7"/>
          <p:cNvSpPr txBox="1"/>
          <p:nvPr/>
        </p:nvSpPr>
        <p:spPr>
          <a:xfrm>
            <a:off x="1028700" y="3989200"/>
            <a:ext cx="7953971" cy="701850"/>
          </a:xfrm>
          <a:prstGeom prst="rect">
            <a:avLst/>
          </a:prstGeom>
        </p:spPr>
        <p:txBody>
          <a:bodyPr lIns="0" tIns="0" rIns="0" bIns="0" rtlCol="0" anchor="t">
            <a:spAutoFit/>
          </a:bodyPr>
          <a:lstStyle/>
          <a:p>
            <a:pPr marL="0" lvl="0" indent="0" algn="l">
              <a:lnSpc>
                <a:spcPts val="2790"/>
              </a:lnSpc>
            </a:pPr>
            <a:r>
              <a:rPr lang="en-US" sz="1993">
                <a:solidFill>
                  <a:srgbClr val="000000"/>
                </a:solidFill>
                <a:latin typeface="HK Grotesk"/>
                <a:ea typeface="HK Grotesk"/>
                <a:cs typeface="HK Grotesk"/>
                <a:sym typeface="HK Grotesk"/>
              </a:rPr>
              <a:t>Un cop la connexió s’ha establert, l’ESP32 espera rebre el SSID i la Contrasenya d’un Wi-Fi.</a:t>
            </a:r>
          </a:p>
        </p:txBody>
      </p:sp>
      <p:sp>
        <p:nvSpPr>
          <p:cNvPr id="8" name="TextBox 8"/>
          <p:cNvSpPr txBox="1"/>
          <p:nvPr/>
        </p:nvSpPr>
        <p:spPr>
          <a:xfrm>
            <a:off x="1028700" y="4944975"/>
            <a:ext cx="7953971" cy="349425"/>
          </a:xfrm>
          <a:prstGeom prst="rect">
            <a:avLst/>
          </a:prstGeom>
        </p:spPr>
        <p:txBody>
          <a:bodyPr lIns="0" tIns="0" rIns="0" bIns="0" rtlCol="0" anchor="t">
            <a:spAutoFit/>
          </a:bodyPr>
          <a:lstStyle/>
          <a:p>
            <a:pPr marL="0" lvl="0" indent="0" algn="l">
              <a:lnSpc>
                <a:spcPts val="2790"/>
              </a:lnSpc>
            </a:pPr>
            <a:r>
              <a:rPr lang="en-US" sz="1993">
                <a:solidFill>
                  <a:srgbClr val="000000"/>
                </a:solidFill>
                <a:latin typeface="HK Grotesk"/>
                <a:ea typeface="HK Grotesk"/>
                <a:cs typeface="HK Grotesk"/>
                <a:sym typeface="HK Grotesk"/>
              </a:rPr>
              <a:t>El missatge requereix el format: </a:t>
            </a:r>
            <a:r>
              <a:rPr lang="en-US" sz="1993" i="1">
                <a:solidFill>
                  <a:srgbClr val="000000"/>
                </a:solidFill>
                <a:latin typeface="HK Grotesk Italics"/>
                <a:ea typeface="HK Grotesk Italics"/>
                <a:cs typeface="HK Grotesk Italics"/>
                <a:sym typeface="HK Grotesk Italics"/>
              </a:rPr>
              <a:t>SSID:PASSWORD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92137"/>
            <a:ext cx="10777483" cy="930275"/>
          </a:xfrm>
          <a:prstGeom prst="rect">
            <a:avLst/>
          </a:prstGeom>
        </p:spPr>
        <p:txBody>
          <a:bodyPr lIns="0" tIns="0" rIns="0" bIns="0" rtlCol="0" anchor="t">
            <a:spAutoFit/>
          </a:bodyPr>
          <a:lstStyle/>
          <a:p>
            <a:pPr marL="0" lvl="0" indent="0" algn="l">
              <a:lnSpc>
                <a:spcPts val="7150"/>
              </a:lnSpc>
            </a:pPr>
            <a:r>
              <a:rPr lang="en-US" sz="6500" b="1">
                <a:solidFill>
                  <a:srgbClr val="000000"/>
                </a:solidFill>
                <a:latin typeface="HK Grotesk Bold"/>
                <a:ea typeface="HK Grotesk Bold"/>
                <a:cs typeface="HK Grotesk Bold"/>
                <a:sym typeface="HK Grotesk Bold"/>
              </a:rPr>
              <a:t>Introducció</a:t>
            </a:r>
          </a:p>
        </p:txBody>
      </p:sp>
      <p:sp>
        <p:nvSpPr>
          <p:cNvPr id="3" name="TextBox 3"/>
          <p:cNvSpPr txBox="1"/>
          <p:nvPr/>
        </p:nvSpPr>
        <p:spPr>
          <a:xfrm>
            <a:off x="1421362" y="3881230"/>
            <a:ext cx="5136832" cy="580390"/>
          </a:xfrm>
          <a:prstGeom prst="rect">
            <a:avLst/>
          </a:prstGeom>
        </p:spPr>
        <p:txBody>
          <a:bodyPr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MOTIU DEL PROJECTE</a:t>
            </a:r>
          </a:p>
        </p:txBody>
      </p:sp>
      <p:sp>
        <p:nvSpPr>
          <p:cNvPr id="4" name="TextBox 4"/>
          <p:cNvSpPr txBox="1"/>
          <p:nvPr/>
        </p:nvSpPr>
        <p:spPr>
          <a:xfrm>
            <a:off x="7214870" y="3881230"/>
            <a:ext cx="3858260" cy="580390"/>
          </a:xfrm>
          <a:prstGeom prst="rect">
            <a:avLst/>
          </a:prstGeom>
        </p:spPr>
        <p:txBody>
          <a:bodyPr lIns="0" tIns="0" rIns="0" bIns="0" rtlCol="0" anchor="t">
            <a:spAutoFit/>
          </a:bodyPr>
          <a:lstStyle/>
          <a:p>
            <a:pPr algn="just">
              <a:lnSpc>
                <a:spcPts val="4759"/>
              </a:lnSpc>
            </a:pPr>
            <a:r>
              <a:rPr lang="en-US" sz="3399" b="1" spc="271">
                <a:solidFill>
                  <a:srgbClr val="000000"/>
                </a:solidFill>
                <a:latin typeface="HK Grotesk Bold"/>
                <a:ea typeface="HK Grotesk Bold"/>
                <a:cs typeface="HK Grotesk Bold"/>
                <a:sym typeface="HK Grotesk Bold"/>
              </a:rPr>
              <a:t>OBJECTIU FINAL</a:t>
            </a:r>
          </a:p>
        </p:txBody>
      </p:sp>
      <p:sp>
        <p:nvSpPr>
          <p:cNvPr id="5" name="TextBox 5"/>
          <p:cNvSpPr txBox="1"/>
          <p:nvPr/>
        </p:nvSpPr>
        <p:spPr>
          <a:xfrm>
            <a:off x="11945834" y="3881230"/>
            <a:ext cx="5007769" cy="580390"/>
          </a:xfrm>
          <a:prstGeom prst="rect">
            <a:avLst/>
          </a:prstGeom>
        </p:spPr>
        <p:txBody>
          <a:bodyPr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OBJECTIUS PARCIALS</a:t>
            </a:r>
          </a:p>
        </p:txBody>
      </p:sp>
      <p:sp>
        <p:nvSpPr>
          <p:cNvPr id="6" name="AutoShape 6"/>
          <p:cNvSpPr/>
          <p:nvPr/>
        </p:nvSpPr>
        <p:spPr>
          <a:xfrm flipV="1">
            <a:off x="1334398" y="4480670"/>
            <a:ext cx="15619205" cy="19050"/>
          </a:xfrm>
          <a:prstGeom prst="line">
            <a:avLst/>
          </a:prstGeom>
          <a:ln w="38100" cap="flat">
            <a:solidFill>
              <a:srgbClr val="000000"/>
            </a:solidFill>
            <a:prstDash val="solid"/>
            <a:headEnd type="none" w="sm" len="sm"/>
            <a:tailEnd type="none" w="sm" len="sm"/>
          </a:ln>
        </p:spPr>
        <p:txBody>
          <a:bodyPr/>
          <a:lstStyle/>
          <a:p>
            <a:endParaRPr lang="es-ES"/>
          </a:p>
        </p:txBody>
      </p:sp>
      <p:sp>
        <p:nvSpPr>
          <p:cNvPr id="7" name="TextBox 7"/>
          <p:cNvSpPr txBox="1"/>
          <p:nvPr/>
        </p:nvSpPr>
        <p:spPr>
          <a:xfrm>
            <a:off x="1659529" y="4965885"/>
            <a:ext cx="4660498" cy="1590675"/>
          </a:xfrm>
          <a:prstGeom prst="rect">
            <a:avLst/>
          </a:prstGeom>
        </p:spPr>
        <p:txBody>
          <a:bodyPr lIns="0" tIns="0" rIns="0" bIns="0" rtlCol="0" anchor="t">
            <a:spAutoFit/>
          </a:bodyPr>
          <a:lstStyle/>
          <a:p>
            <a:pPr algn="l">
              <a:lnSpc>
                <a:spcPts val="4200"/>
              </a:lnSpc>
            </a:pPr>
            <a:r>
              <a:rPr lang="en-US" sz="3000">
                <a:solidFill>
                  <a:srgbClr val="000000"/>
                </a:solidFill>
                <a:latin typeface="HK Grotesk"/>
                <a:ea typeface="HK Grotesk"/>
                <a:cs typeface="HK Grotesk"/>
                <a:sym typeface="HK Grotesk"/>
              </a:rPr>
              <a:t>Desenvolupar una eina per a dur a terme </a:t>
            </a:r>
            <a:r>
              <a:rPr lang="en-US" sz="3000" b="1">
                <a:solidFill>
                  <a:srgbClr val="000000"/>
                </a:solidFill>
                <a:latin typeface="HK Grotesk Bold"/>
                <a:ea typeface="HK Grotesk Bold"/>
                <a:cs typeface="HK Grotesk Bold"/>
                <a:sym typeface="HK Grotesk Bold"/>
              </a:rPr>
              <a:t>projectes de ciència ciutadana</a:t>
            </a:r>
          </a:p>
        </p:txBody>
      </p:sp>
      <p:sp>
        <p:nvSpPr>
          <p:cNvPr id="8" name="TextBox 8"/>
          <p:cNvSpPr txBox="1"/>
          <p:nvPr/>
        </p:nvSpPr>
        <p:spPr>
          <a:xfrm>
            <a:off x="12335351" y="4965885"/>
            <a:ext cx="5007769" cy="381000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HK Grotesk"/>
                <a:ea typeface="HK Grotesk"/>
                <a:cs typeface="HK Grotesk"/>
                <a:sym typeface="HK Grotesk"/>
              </a:rPr>
              <a:t>Prova de concepte d’un protocol IoT basat en LoRa</a:t>
            </a:r>
          </a:p>
          <a:p>
            <a:pPr marL="647702" lvl="1" indent="-323851" algn="l">
              <a:lnSpc>
                <a:spcPts val="4200"/>
              </a:lnSpc>
              <a:buFont typeface="Arial"/>
              <a:buChar char="•"/>
            </a:pPr>
            <a:r>
              <a:rPr lang="en-US" sz="3000">
                <a:solidFill>
                  <a:srgbClr val="000000"/>
                </a:solidFill>
                <a:latin typeface="HK Grotesk"/>
                <a:ea typeface="HK Grotesk"/>
                <a:cs typeface="HK Grotesk"/>
                <a:sym typeface="HK Grotesk"/>
              </a:rPr>
              <a:t>Solucions d’estalvi d’energia</a:t>
            </a:r>
          </a:p>
          <a:p>
            <a:pPr marL="647702" lvl="1" indent="-323851" algn="l">
              <a:lnSpc>
                <a:spcPts val="4200"/>
              </a:lnSpc>
              <a:buFont typeface="Arial"/>
              <a:buChar char="•"/>
            </a:pPr>
            <a:r>
              <a:rPr lang="en-US" sz="3000">
                <a:solidFill>
                  <a:srgbClr val="000000"/>
                </a:solidFill>
                <a:latin typeface="HK Grotesk"/>
                <a:ea typeface="HK Grotesk"/>
                <a:cs typeface="HK Grotesk"/>
                <a:sym typeface="HK Grotesk"/>
              </a:rPr>
              <a:t>Configuració simple dels nodes</a:t>
            </a:r>
          </a:p>
        </p:txBody>
      </p:sp>
      <p:sp>
        <p:nvSpPr>
          <p:cNvPr id="9" name="TextBox 9"/>
          <p:cNvSpPr txBox="1"/>
          <p:nvPr/>
        </p:nvSpPr>
        <p:spPr>
          <a:xfrm>
            <a:off x="7482162" y="4965885"/>
            <a:ext cx="4168768" cy="2657475"/>
          </a:xfrm>
          <a:prstGeom prst="rect">
            <a:avLst/>
          </a:prstGeom>
        </p:spPr>
        <p:txBody>
          <a:bodyPr lIns="0" tIns="0" rIns="0" bIns="0" rtlCol="0" anchor="t">
            <a:spAutoFit/>
          </a:bodyPr>
          <a:lstStyle/>
          <a:p>
            <a:pPr algn="l">
              <a:lnSpc>
                <a:spcPts val="4200"/>
              </a:lnSpc>
            </a:pPr>
            <a:r>
              <a:rPr lang="en-US" sz="3000">
                <a:solidFill>
                  <a:srgbClr val="000000"/>
                </a:solidFill>
                <a:latin typeface="HK Grotesk"/>
                <a:ea typeface="HK Grotesk"/>
                <a:cs typeface="HK Grotesk"/>
                <a:sym typeface="HK Grotesk"/>
              </a:rPr>
              <a:t>Solució sòlida que proporcioni </a:t>
            </a:r>
            <a:r>
              <a:rPr lang="en-US" sz="3000" b="1">
                <a:solidFill>
                  <a:srgbClr val="000000"/>
                </a:solidFill>
                <a:latin typeface="HK Grotesk Bold"/>
                <a:ea typeface="HK Grotesk Bold"/>
                <a:cs typeface="HK Grotesk Bold"/>
                <a:sym typeface="HK Grotesk Bold"/>
              </a:rPr>
              <a:t>diverses possibilitats de connectivitat</a:t>
            </a:r>
            <a:r>
              <a:rPr lang="en-US" sz="3000">
                <a:solidFill>
                  <a:srgbClr val="000000"/>
                </a:solidFill>
                <a:latin typeface="HK Grotesk"/>
                <a:ea typeface="HK Grotesk"/>
                <a:cs typeface="HK Grotesk"/>
                <a:sym typeface="HK Grotesk"/>
              </a:rPr>
              <a:t>, dintre d’un entorn robust</a:t>
            </a:r>
          </a:p>
        </p:txBody>
      </p:sp>
      <p:sp>
        <p:nvSpPr>
          <p:cNvPr id="10" name="TextBox 10"/>
          <p:cNvSpPr txBox="1"/>
          <p:nvPr/>
        </p:nvSpPr>
        <p:spPr>
          <a:xfrm>
            <a:off x="17259300" y="9191625"/>
            <a:ext cx="285115" cy="580390"/>
          </a:xfrm>
          <a:prstGeom prst="rect">
            <a:avLst/>
          </a:prstGeom>
        </p:spPr>
        <p:txBody>
          <a:bodyPr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013620" y="4175712"/>
            <a:ext cx="8084351" cy="9556"/>
          </a:xfrm>
          <a:prstGeom prst="rect">
            <a:avLst/>
          </a:prstGeom>
          <a:solidFill>
            <a:srgbClr val="000000"/>
          </a:solidFill>
        </p:spPr>
        <p:txBody>
          <a:bodyPr/>
          <a:lstStyle/>
          <a:p>
            <a:endParaRPr lang="es-ES"/>
          </a:p>
        </p:txBody>
      </p:sp>
      <p:sp>
        <p:nvSpPr>
          <p:cNvPr id="3" name="TextBox 3"/>
          <p:cNvSpPr txBox="1"/>
          <p:nvPr/>
        </p:nvSpPr>
        <p:spPr>
          <a:xfrm>
            <a:off x="9013620" y="1929241"/>
            <a:ext cx="8084351" cy="212407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Guardar dades en memòria no volàtil</a:t>
            </a:r>
          </a:p>
        </p:txBody>
      </p:sp>
      <p:sp>
        <p:nvSpPr>
          <p:cNvPr id="4" name="TextBox 4"/>
          <p:cNvSpPr txBox="1"/>
          <p:nvPr/>
        </p:nvSpPr>
        <p:spPr>
          <a:xfrm>
            <a:off x="9144000" y="4890118"/>
            <a:ext cx="7953971" cy="16638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Emmagatzemar dades en memòria no volàtil també ha estat possible. S’ha implementat una funció per poder guardar les credencials Wi-Fi mitjançant la llibreria Preferences a la memòria no volàtil del ESP32.</a:t>
            </a:r>
          </a:p>
        </p:txBody>
      </p:sp>
      <p:sp>
        <p:nvSpPr>
          <p:cNvPr id="5" name="TextBox 5"/>
          <p:cNvSpPr txBox="1"/>
          <p:nvPr/>
        </p:nvSpPr>
        <p:spPr>
          <a:xfrm>
            <a:off x="16916400" y="9191625"/>
            <a:ext cx="7359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40</a:t>
            </a:r>
          </a:p>
        </p:txBody>
      </p:sp>
      <p:sp>
        <p:nvSpPr>
          <p:cNvPr id="6" name="TextBox 6"/>
          <p:cNvSpPr txBox="1"/>
          <p:nvPr/>
        </p:nvSpPr>
        <p:spPr>
          <a:xfrm>
            <a:off x="9144000" y="7106555"/>
            <a:ext cx="7953971" cy="16638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Per altra banda, també s’ha pogut guardar l’estat del dispositiu en memòria RTC, per poder continuar en el mateix punt del codi abans de que el microcontroladors es posés en mode deep_sleep.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264746" y="2178103"/>
            <a:ext cx="7851997" cy="6468974"/>
          </a:xfrm>
          <a:custGeom>
            <a:avLst/>
            <a:gdLst/>
            <a:ahLst/>
            <a:cxnLst/>
            <a:rect l="l" t="t" r="r" b="b"/>
            <a:pathLst>
              <a:path w="7851997" h="6468974">
                <a:moveTo>
                  <a:pt x="0" y="0"/>
                </a:moveTo>
                <a:lnTo>
                  <a:pt x="7851996" y="0"/>
                </a:lnTo>
                <a:lnTo>
                  <a:pt x="7851996" y="6468975"/>
                </a:lnTo>
                <a:lnTo>
                  <a:pt x="0" y="6468975"/>
                </a:lnTo>
                <a:lnTo>
                  <a:pt x="0" y="0"/>
                </a:lnTo>
                <a:close/>
              </a:path>
            </a:pathLst>
          </a:custGeom>
          <a:blipFill>
            <a:blip r:embed="rId2"/>
            <a:stretch>
              <a:fillRect/>
            </a:stretch>
          </a:blipFill>
        </p:spPr>
        <p:txBody>
          <a:bodyPr/>
          <a:lstStyle/>
          <a:p>
            <a:endParaRPr lang="es-ES"/>
          </a:p>
        </p:txBody>
      </p:sp>
      <p:sp>
        <p:nvSpPr>
          <p:cNvPr id="3" name="TextBox 3"/>
          <p:cNvSpPr txBox="1"/>
          <p:nvPr/>
        </p:nvSpPr>
        <p:spPr>
          <a:xfrm>
            <a:off x="1028700" y="2130478"/>
            <a:ext cx="7953971" cy="701850"/>
          </a:xfrm>
          <a:prstGeom prst="rect">
            <a:avLst/>
          </a:prstGeom>
        </p:spPr>
        <p:txBody>
          <a:bodyPr lIns="0" tIns="0" rIns="0" bIns="0" rtlCol="0" anchor="t">
            <a:spAutoFit/>
          </a:bodyPr>
          <a:lstStyle/>
          <a:p>
            <a:pPr marL="0" lvl="0" indent="0" algn="l">
              <a:lnSpc>
                <a:spcPts val="2790"/>
              </a:lnSpc>
            </a:pPr>
            <a:r>
              <a:rPr lang="en-US" sz="1993">
                <a:solidFill>
                  <a:srgbClr val="000000"/>
                </a:solidFill>
                <a:latin typeface="HK Grotesk"/>
                <a:ea typeface="HK Grotesk"/>
                <a:cs typeface="HK Grotesk"/>
                <a:sym typeface="HK Grotesk"/>
              </a:rPr>
              <a:t>Per guardar les credencials Wi-Fi rebudes per BLE, s’ha fet servir la llibreria Preferences.</a:t>
            </a:r>
          </a:p>
        </p:txBody>
      </p:sp>
      <p:sp>
        <p:nvSpPr>
          <p:cNvPr id="4" name="TextBox 4"/>
          <p:cNvSpPr txBox="1"/>
          <p:nvPr/>
        </p:nvSpPr>
        <p:spPr>
          <a:xfrm>
            <a:off x="1028700" y="700106"/>
            <a:ext cx="15946279" cy="866775"/>
          </a:xfrm>
          <a:prstGeom prst="rect">
            <a:avLst/>
          </a:prstGeom>
        </p:spPr>
        <p:txBody>
          <a:bodyPr lIns="0" tIns="0" rIns="0" bIns="0" rtlCol="0" anchor="t">
            <a:spAutoFit/>
          </a:bodyPr>
          <a:lstStyle/>
          <a:p>
            <a:pPr marL="0" lvl="0" indent="0" algn="l">
              <a:lnSpc>
                <a:spcPts val="6600"/>
              </a:lnSpc>
            </a:pPr>
            <a:r>
              <a:rPr lang="en-US" sz="6000" b="1">
                <a:solidFill>
                  <a:srgbClr val="000000"/>
                </a:solidFill>
                <a:latin typeface="HK Grotesk Bold"/>
                <a:ea typeface="HK Grotesk Bold"/>
                <a:cs typeface="HK Grotesk Bold"/>
                <a:sym typeface="HK Grotesk Bold"/>
              </a:rPr>
              <a:t>Proves realitzades amb la llibreria Preferences </a:t>
            </a:r>
          </a:p>
        </p:txBody>
      </p:sp>
      <p:sp>
        <p:nvSpPr>
          <p:cNvPr id="5" name="TextBox 5"/>
          <p:cNvSpPr txBox="1"/>
          <p:nvPr/>
        </p:nvSpPr>
        <p:spPr>
          <a:xfrm>
            <a:off x="16611600" y="9191625"/>
            <a:ext cx="10753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41</a:t>
            </a:r>
          </a:p>
        </p:txBody>
      </p:sp>
      <p:sp>
        <p:nvSpPr>
          <p:cNvPr id="6" name="TextBox 6"/>
          <p:cNvSpPr txBox="1"/>
          <p:nvPr/>
        </p:nvSpPr>
        <p:spPr>
          <a:xfrm>
            <a:off x="1028700" y="4800719"/>
            <a:ext cx="7953971" cy="1054275"/>
          </a:xfrm>
          <a:prstGeom prst="rect">
            <a:avLst/>
          </a:prstGeom>
        </p:spPr>
        <p:txBody>
          <a:bodyPr lIns="0" tIns="0" rIns="0" bIns="0" rtlCol="0" anchor="t">
            <a:spAutoFit/>
          </a:bodyPr>
          <a:lstStyle/>
          <a:p>
            <a:pPr marL="0" lvl="0" indent="0" algn="l">
              <a:lnSpc>
                <a:spcPts val="2790"/>
              </a:lnSpc>
            </a:pPr>
            <a:r>
              <a:rPr lang="en-US" sz="1993">
                <a:solidFill>
                  <a:srgbClr val="000000"/>
                </a:solidFill>
                <a:latin typeface="HK Grotesk"/>
                <a:ea typeface="HK Grotesk"/>
                <a:cs typeface="HK Grotesk"/>
                <a:sym typeface="HK Grotesk"/>
              </a:rPr>
              <a:t>Quan amb el telèfon mòbil enviem les dades amb el format adequat, l’ESP32 guarda les dades en les Preferences, i intenta connectar-se al Wi-Fi.</a:t>
            </a:r>
          </a:p>
        </p:txBody>
      </p:sp>
      <p:sp>
        <p:nvSpPr>
          <p:cNvPr id="7" name="TextBox 7"/>
          <p:cNvSpPr txBox="1"/>
          <p:nvPr/>
        </p:nvSpPr>
        <p:spPr>
          <a:xfrm>
            <a:off x="1028700" y="3289245"/>
            <a:ext cx="7953971" cy="1054275"/>
          </a:xfrm>
          <a:prstGeom prst="rect">
            <a:avLst/>
          </a:prstGeom>
        </p:spPr>
        <p:txBody>
          <a:bodyPr lIns="0" tIns="0" rIns="0" bIns="0" rtlCol="0" anchor="t">
            <a:spAutoFit/>
          </a:bodyPr>
          <a:lstStyle/>
          <a:p>
            <a:pPr marL="0" lvl="0" indent="0" algn="l">
              <a:lnSpc>
                <a:spcPts val="2790"/>
              </a:lnSpc>
            </a:pPr>
            <a:r>
              <a:rPr lang="en-US" sz="1993">
                <a:solidFill>
                  <a:srgbClr val="000000"/>
                </a:solidFill>
                <a:latin typeface="HK Grotesk"/>
                <a:ea typeface="HK Grotesk"/>
                <a:cs typeface="HK Grotesk"/>
                <a:sym typeface="HK Grotesk"/>
              </a:rPr>
              <a:t>Inicialment, s’ha configurat el ESP32 per comprovar s’hi ha dades guardades a les Preferences. En cas de no haver-hi, s’inicialitza el BLE i s’espera a rebre dades.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013620" y="4175712"/>
            <a:ext cx="8084351" cy="9556"/>
          </a:xfrm>
          <a:prstGeom prst="rect">
            <a:avLst/>
          </a:prstGeom>
          <a:solidFill>
            <a:srgbClr val="000000"/>
          </a:solidFill>
        </p:spPr>
        <p:txBody>
          <a:bodyPr/>
          <a:lstStyle/>
          <a:p>
            <a:endParaRPr lang="es-ES"/>
          </a:p>
        </p:txBody>
      </p:sp>
      <p:sp>
        <p:nvSpPr>
          <p:cNvPr id="3" name="TextBox 3"/>
          <p:cNvSpPr txBox="1"/>
          <p:nvPr/>
        </p:nvSpPr>
        <p:spPr>
          <a:xfrm>
            <a:off x="9013620" y="1929241"/>
            <a:ext cx="8084351" cy="212407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Estalvi d’energia i modes sleep</a:t>
            </a:r>
          </a:p>
        </p:txBody>
      </p:sp>
      <p:sp>
        <p:nvSpPr>
          <p:cNvPr id="4" name="TextBox 4"/>
          <p:cNvSpPr txBox="1"/>
          <p:nvPr/>
        </p:nvSpPr>
        <p:spPr>
          <a:xfrm>
            <a:off x="9144000" y="4890118"/>
            <a:ext cx="7953971" cy="16638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Per comprovar el correcte funcionament dels ESP32 quan canvien de modes d’energia, s’han fet proves per comprovar quant de temps estan realment en mode sleep, i quant de temps triguen en despertar. </a:t>
            </a:r>
          </a:p>
        </p:txBody>
      </p:sp>
      <p:sp>
        <p:nvSpPr>
          <p:cNvPr id="5" name="TextBox 5"/>
          <p:cNvSpPr txBox="1"/>
          <p:nvPr/>
        </p:nvSpPr>
        <p:spPr>
          <a:xfrm>
            <a:off x="16840200" y="9191625"/>
            <a:ext cx="8121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42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514350" y="6137783"/>
          <a:ext cx="10180290" cy="3115063"/>
        </p:xfrm>
        <a:graphic>
          <a:graphicData uri="http://schemas.openxmlformats.org/drawingml/2006/table">
            <a:tbl>
              <a:tblPr/>
              <a:tblGrid>
                <a:gridCol w="3393430">
                  <a:extLst>
                    <a:ext uri="{9D8B030D-6E8A-4147-A177-3AD203B41FA5}">
                      <a16:colId xmlns:a16="http://schemas.microsoft.com/office/drawing/2014/main" val="20000"/>
                    </a:ext>
                  </a:extLst>
                </a:gridCol>
                <a:gridCol w="3393430">
                  <a:extLst>
                    <a:ext uri="{9D8B030D-6E8A-4147-A177-3AD203B41FA5}">
                      <a16:colId xmlns:a16="http://schemas.microsoft.com/office/drawing/2014/main" val="20001"/>
                    </a:ext>
                  </a:extLst>
                </a:gridCol>
                <a:gridCol w="3393430">
                  <a:extLst>
                    <a:ext uri="{9D8B030D-6E8A-4147-A177-3AD203B41FA5}">
                      <a16:colId xmlns:a16="http://schemas.microsoft.com/office/drawing/2014/main" val="20002"/>
                    </a:ext>
                  </a:extLst>
                </a:gridCol>
              </a:tblGrid>
              <a:tr h="1442908">
                <a:tc>
                  <a:txBody>
                    <a:bodyPr/>
                    <a:lstStyle/>
                    <a:p>
                      <a:pPr algn="ctr">
                        <a:lnSpc>
                          <a:spcPts val="3291"/>
                        </a:lnSpc>
                        <a:defRPr/>
                      </a:pPr>
                      <a:endParaRPr lang="en-US" sz="1100"/>
                    </a:p>
                  </a:txBody>
                  <a:tcPr marL="224730" marR="224730" marT="224730" marB="224730" anchor="ctr">
                    <a:lnL w="53022" cap="flat" cmpd="sng" algn="ctr">
                      <a:solidFill>
                        <a:srgbClr val="191919"/>
                      </a:solidFill>
                      <a:prstDash val="solid"/>
                      <a:round/>
                      <a:headEnd type="none" w="med" len="med"/>
                      <a:tailEnd type="none" w="med" len="med"/>
                    </a:lnL>
                    <a:lnR w="53022" cap="flat" cmpd="sng" algn="ctr">
                      <a:solidFill>
                        <a:srgbClr val="191919"/>
                      </a:solidFill>
                      <a:prstDash val="solid"/>
                      <a:round/>
                      <a:headEnd type="none" w="med" len="med"/>
                      <a:tailEnd type="none" w="med" len="med"/>
                    </a:lnR>
                    <a:lnT w="53022" cap="flat" cmpd="sng" algn="ctr">
                      <a:solidFill>
                        <a:srgbClr val="191919"/>
                      </a:solidFill>
                      <a:prstDash val="solid"/>
                      <a:round/>
                      <a:headEnd type="none" w="med" len="med"/>
                      <a:tailEnd type="none" w="med" len="med"/>
                    </a:lnT>
                    <a:lnB w="53022" cap="flat" cmpd="sng" algn="ctr">
                      <a:solidFill>
                        <a:srgbClr val="191919"/>
                      </a:solidFill>
                      <a:prstDash val="solid"/>
                      <a:round/>
                      <a:headEnd type="none" w="med" len="med"/>
                      <a:tailEnd type="none" w="med" len="med"/>
                    </a:lnB>
                    <a:solidFill>
                      <a:srgbClr val="FFFFFF"/>
                    </a:solidFill>
                  </a:tcPr>
                </a:tc>
                <a:tc>
                  <a:txBody>
                    <a:bodyPr/>
                    <a:lstStyle/>
                    <a:p>
                      <a:pPr algn="ctr">
                        <a:lnSpc>
                          <a:spcPts val="3291"/>
                        </a:lnSpc>
                        <a:defRPr/>
                      </a:pPr>
                      <a:r>
                        <a:rPr lang="en-US" sz="2351" b="1">
                          <a:solidFill>
                            <a:srgbClr val="000000"/>
                          </a:solidFill>
                          <a:latin typeface="HK Grotesk Bold"/>
                          <a:ea typeface="HK Grotesk Bold"/>
                          <a:cs typeface="HK Grotesk Bold"/>
                          <a:sym typeface="HK Grotesk Bold"/>
                        </a:rPr>
                        <a:t>Mode light_sleep</a:t>
                      </a:r>
                      <a:endParaRPr lang="en-US" sz="1100"/>
                    </a:p>
                  </a:txBody>
                  <a:tcPr marL="224730" marR="224730" marT="224730" marB="224730" anchor="ctr">
                    <a:lnL w="53022" cap="flat" cmpd="sng" algn="ctr">
                      <a:solidFill>
                        <a:srgbClr val="191919"/>
                      </a:solidFill>
                      <a:prstDash val="solid"/>
                      <a:round/>
                      <a:headEnd type="none" w="med" len="med"/>
                      <a:tailEnd type="none" w="med" len="med"/>
                    </a:lnL>
                    <a:lnR w="53022" cap="flat" cmpd="sng" algn="ctr">
                      <a:solidFill>
                        <a:srgbClr val="191919"/>
                      </a:solidFill>
                      <a:prstDash val="solid"/>
                      <a:round/>
                      <a:headEnd type="none" w="med" len="med"/>
                      <a:tailEnd type="none" w="med" len="med"/>
                    </a:lnR>
                    <a:lnT w="53022" cap="flat" cmpd="sng" algn="ctr">
                      <a:solidFill>
                        <a:srgbClr val="191919"/>
                      </a:solidFill>
                      <a:prstDash val="solid"/>
                      <a:round/>
                      <a:headEnd type="none" w="med" len="med"/>
                      <a:tailEnd type="none" w="med" len="med"/>
                    </a:lnT>
                    <a:lnB w="53022" cap="flat" cmpd="sng" algn="ctr">
                      <a:solidFill>
                        <a:srgbClr val="191919"/>
                      </a:solidFill>
                      <a:prstDash val="solid"/>
                      <a:round/>
                      <a:headEnd type="none" w="med" len="med"/>
                      <a:tailEnd type="none" w="med" len="med"/>
                    </a:lnB>
                    <a:solidFill>
                      <a:srgbClr val="FFFFFF"/>
                    </a:solidFill>
                  </a:tcPr>
                </a:tc>
                <a:tc>
                  <a:txBody>
                    <a:bodyPr/>
                    <a:lstStyle/>
                    <a:p>
                      <a:pPr algn="ctr">
                        <a:lnSpc>
                          <a:spcPts val="3291"/>
                        </a:lnSpc>
                        <a:defRPr/>
                      </a:pPr>
                      <a:r>
                        <a:rPr lang="en-US" sz="2351" b="1">
                          <a:solidFill>
                            <a:srgbClr val="000000"/>
                          </a:solidFill>
                          <a:latin typeface="HK Grotesk Bold"/>
                          <a:ea typeface="HK Grotesk Bold"/>
                          <a:cs typeface="HK Grotesk Bold"/>
                          <a:sym typeface="HK Grotesk Bold"/>
                        </a:rPr>
                        <a:t>Mode deep_sleep</a:t>
                      </a:r>
                      <a:endParaRPr lang="en-US" sz="1100"/>
                    </a:p>
                  </a:txBody>
                  <a:tcPr marL="224730" marR="224730" marT="224730" marB="224730" anchor="ctr">
                    <a:lnL w="53022" cap="flat" cmpd="sng" algn="ctr">
                      <a:solidFill>
                        <a:srgbClr val="191919"/>
                      </a:solidFill>
                      <a:prstDash val="solid"/>
                      <a:round/>
                      <a:headEnd type="none" w="med" len="med"/>
                      <a:tailEnd type="none" w="med" len="med"/>
                    </a:lnL>
                    <a:lnR w="53022" cap="flat" cmpd="sng" algn="ctr">
                      <a:solidFill>
                        <a:srgbClr val="191919"/>
                      </a:solidFill>
                      <a:prstDash val="solid"/>
                      <a:round/>
                      <a:headEnd type="none" w="med" len="med"/>
                      <a:tailEnd type="none" w="med" len="med"/>
                    </a:lnR>
                    <a:lnT w="53022" cap="flat" cmpd="sng" algn="ctr">
                      <a:solidFill>
                        <a:srgbClr val="191919"/>
                      </a:solidFill>
                      <a:prstDash val="solid"/>
                      <a:round/>
                      <a:headEnd type="none" w="med" len="med"/>
                      <a:tailEnd type="none" w="med" len="med"/>
                    </a:lnT>
                    <a:lnB w="53022" cap="flat" cmpd="sng" algn="ctr">
                      <a:solidFill>
                        <a:srgbClr val="19191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672155">
                <a:tc>
                  <a:txBody>
                    <a:bodyPr/>
                    <a:lstStyle/>
                    <a:p>
                      <a:pPr algn="ctr">
                        <a:lnSpc>
                          <a:spcPts val="3291"/>
                        </a:lnSpc>
                        <a:defRPr/>
                      </a:pPr>
                      <a:r>
                        <a:rPr lang="en-US" sz="2351">
                          <a:solidFill>
                            <a:srgbClr val="000000"/>
                          </a:solidFill>
                          <a:latin typeface="HK Grotesk"/>
                          <a:ea typeface="HK Grotesk"/>
                          <a:cs typeface="HK Grotesk"/>
                          <a:sym typeface="HK Grotesk"/>
                        </a:rPr>
                        <a:t>Temps mitjà en despertar</a:t>
                      </a:r>
                      <a:endParaRPr lang="en-US" sz="1100"/>
                    </a:p>
                  </a:txBody>
                  <a:tcPr marL="224730" marR="224730" marT="224730" marB="224730" anchor="ctr">
                    <a:lnL w="53022" cap="flat" cmpd="sng" algn="ctr">
                      <a:solidFill>
                        <a:srgbClr val="191919"/>
                      </a:solidFill>
                      <a:prstDash val="solid"/>
                      <a:round/>
                      <a:headEnd type="none" w="med" len="med"/>
                      <a:tailEnd type="none" w="med" len="med"/>
                    </a:lnL>
                    <a:lnR w="53022" cap="flat" cmpd="sng" algn="ctr">
                      <a:solidFill>
                        <a:srgbClr val="191919"/>
                      </a:solidFill>
                      <a:prstDash val="solid"/>
                      <a:round/>
                      <a:headEnd type="none" w="med" len="med"/>
                      <a:tailEnd type="none" w="med" len="med"/>
                    </a:lnR>
                    <a:lnT w="53022" cap="flat" cmpd="sng" algn="ctr">
                      <a:solidFill>
                        <a:srgbClr val="191919"/>
                      </a:solidFill>
                      <a:prstDash val="solid"/>
                      <a:round/>
                      <a:headEnd type="none" w="med" len="med"/>
                      <a:tailEnd type="none" w="med" len="med"/>
                    </a:lnT>
                    <a:lnB w="53022" cap="flat" cmpd="sng" algn="ctr">
                      <a:solidFill>
                        <a:srgbClr val="191919"/>
                      </a:solidFill>
                      <a:prstDash val="solid"/>
                      <a:round/>
                      <a:headEnd type="none" w="med" len="med"/>
                      <a:tailEnd type="none" w="med" len="med"/>
                    </a:lnB>
                  </a:tcPr>
                </a:tc>
                <a:tc>
                  <a:txBody>
                    <a:bodyPr/>
                    <a:lstStyle/>
                    <a:p>
                      <a:pPr algn="ctr">
                        <a:lnSpc>
                          <a:spcPts val="3291"/>
                        </a:lnSpc>
                        <a:defRPr/>
                      </a:pPr>
                      <a:r>
                        <a:rPr lang="en-US" sz="2351">
                          <a:solidFill>
                            <a:srgbClr val="000000"/>
                          </a:solidFill>
                          <a:latin typeface="HK Grotesk"/>
                          <a:ea typeface="HK Grotesk"/>
                          <a:cs typeface="HK Grotesk"/>
                          <a:sym typeface="HK Grotesk"/>
                        </a:rPr>
                        <a:t>-1 segon</a:t>
                      </a:r>
                      <a:endParaRPr lang="en-US" sz="1100"/>
                    </a:p>
                  </a:txBody>
                  <a:tcPr marL="224730" marR="224730" marT="224730" marB="224730" anchor="ctr">
                    <a:lnL w="53022" cap="flat" cmpd="sng" algn="ctr">
                      <a:solidFill>
                        <a:srgbClr val="191919"/>
                      </a:solidFill>
                      <a:prstDash val="solid"/>
                      <a:round/>
                      <a:headEnd type="none" w="med" len="med"/>
                      <a:tailEnd type="none" w="med" len="med"/>
                    </a:lnL>
                    <a:lnR w="53022" cap="flat" cmpd="sng" algn="ctr">
                      <a:solidFill>
                        <a:srgbClr val="191919"/>
                      </a:solidFill>
                      <a:prstDash val="solid"/>
                      <a:round/>
                      <a:headEnd type="none" w="med" len="med"/>
                      <a:tailEnd type="none" w="med" len="med"/>
                    </a:lnR>
                    <a:lnT w="53022" cap="flat" cmpd="sng" algn="ctr">
                      <a:solidFill>
                        <a:srgbClr val="191919"/>
                      </a:solidFill>
                      <a:prstDash val="solid"/>
                      <a:round/>
                      <a:headEnd type="none" w="med" len="med"/>
                      <a:tailEnd type="none" w="med" len="med"/>
                    </a:lnT>
                    <a:lnB w="53022" cap="flat" cmpd="sng" algn="ctr">
                      <a:solidFill>
                        <a:srgbClr val="191919"/>
                      </a:solidFill>
                      <a:prstDash val="solid"/>
                      <a:round/>
                      <a:headEnd type="none" w="med" len="med"/>
                      <a:tailEnd type="none" w="med" len="med"/>
                    </a:lnB>
                  </a:tcPr>
                </a:tc>
                <a:tc>
                  <a:txBody>
                    <a:bodyPr/>
                    <a:lstStyle/>
                    <a:p>
                      <a:pPr algn="ctr">
                        <a:lnSpc>
                          <a:spcPts val="3291"/>
                        </a:lnSpc>
                        <a:defRPr/>
                      </a:pPr>
                      <a:r>
                        <a:rPr lang="en-US" sz="2351">
                          <a:solidFill>
                            <a:srgbClr val="000000"/>
                          </a:solidFill>
                          <a:latin typeface="HK Grotesk"/>
                          <a:ea typeface="HK Grotesk"/>
                          <a:cs typeface="HK Grotesk"/>
                          <a:sym typeface="HK Grotesk"/>
                        </a:rPr>
                        <a:t>70 ms</a:t>
                      </a:r>
                      <a:endParaRPr lang="en-US" sz="1100"/>
                    </a:p>
                  </a:txBody>
                  <a:tcPr marL="224730" marR="224730" marT="224730" marB="224730" anchor="ctr">
                    <a:lnL w="53022" cap="flat" cmpd="sng" algn="ctr">
                      <a:solidFill>
                        <a:srgbClr val="191919"/>
                      </a:solidFill>
                      <a:prstDash val="solid"/>
                      <a:round/>
                      <a:headEnd type="none" w="med" len="med"/>
                      <a:tailEnd type="none" w="med" len="med"/>
                    </a:lnL>
                    <a:lnR w="53022" cap="flat" cmpd="sng" algn="ctr">
                      <a:solidFill>
                        <a:srgbClr val="191919"/>
                      </a:solidFill>
                      <a:prstDash val="solid"/>
                      <a:round/>
                      <a:headEnd type="none" w="med" len="med"/>
                      <a:tailEnd type="none" w="med" len="med"/>
                    </a:lnR>
                    <a:lnT w="53022" cap="flat" cmpd="sng" algn="ctr">
                      <a:solidFill>
                        <a:srgbClr val="191919"/>
                      </a:solidFill>
                      <a:prstDash val="solid"/>
                      <a:round/>
                      <a:headEnd type="none" w="med" len="med"/>
                      <a:tailEnd type="none" w="med" len="med"/>
                    </a:lnT>
                    <a:lnB w="53022" cap="flat" cmpd="sng" algn="ctr">
                      <a:solidFill>
                        <a:srgbClr val="191919"/>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AutoShape 3"/>
          <p:cNvSpPr/>
          <p:nvPr/>
        </p:nvSpPr>
        <p:spPr>
          <a:xfrm>
            <a:off x="10882910" y="3522112"/>
            <a:ext cx="5747740" cy="0"/>
          </a:xfrm>
          <a:prstGeom prst="line">
            <a:avLst/>
          </a:prstGeom>
          <a:ln w="9525" cap="rnd">
            <a:solidFill>
              <a:srgbClr val="191919">
                <a:alpha val="29804"/>
              </a:srgbClr>
            </a:solidFill>
            <a:prstDash val="solid"/>
            <a:headEnd type="none" w="sm" len="sm"/>
            <a:tailEnd type="none" w="sm" len="sm"/>
          </a:ln>
        </p:spPr>
        <p:txBody>
          <a:bodyPr/>
          <a:lstStyle/>
          <a:p>
            <a:endParaRPr lang="es-ES"/>
          </a:p>
        </p:txBody>
      </p:sp>
      <p:sp>
        <p:nvSpPr>
          <p:cNvPr id="4" name="AutoShape 4"/>
          <p:cNvSpPr/>
          <p:nvPr/>
        </p:nvSpPr>
        <p:spPr>
          <a:xfrm>
            <a:off x="10882910" y="5813051"/>
            <a:ext cx="5747740" cy="0"/>
          </a:xfrm>
          <a:prstGeom prst="line">
            <a:avLst/>
          </a:prstGeom>
          <a:ln w="9525" cap="rnd">
            <a:solidFill>
              <a:srgbClr val="191919">
                <a:alpha val="29804"/>
              </a:srgbClr>
            </a:solidFill>
            <a:prstDash val="solid"/>
            <a:headEnd type="none" w="sm" len="sm"/>
            <a:tailEnd type="none" w="sm" len="sm"/>
          </a:ln>
        </p:spPr>
        <p:txBody>
          <a:bodyPr/>
          <a:lstStyle/>
          <a:p>
            <a:endParaRPr lang="es-ES"/>
          </a:p>
        </p:txBody>
      </p:sp>
      <p:sp>
        <p:nvSpPr>
          <p:cNvPr id="5" name="TextBox 5"/>
          <p:cNvSpPr txBox="1"/>
          <p:nvPr/>
        </p:nvSpPr>
        <p:spPr>
          <a:xfrm>
            <a:off x="10882910" y="2634510"/>
            <a:ext cx="5747740" cy="4502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HK Grotesk"/>
                <a:ea typeface="HK Grotesk"/>
                <a:cs typeface="HK Grotesk"/>
                <a:sym typeface="HK Grotesk"/>
              </a:rPr>
              <a:t>S’han fet proves amb tots els SF</a:t>
            </a:r>
          </a:p>
        </p:txBody>
      </p:sp>
      <p:sp>
        <p:nvSpPr>
          <p:cNvPr id="6" name="TextBox 6"/>
          <p:cNvSpPr txBox="1"/>
          <p:nvPr/>
        </p:nvSpPr>
        <p:spPr>
          <a:xfrm>
            <a:off x="10882910" y="3975132"/>
            <a:ext cx="5747740" cy="13646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HK Grotesk"/>
                <a:ea typeface="HK Grotesk"/>
                <a:cs typeface="HK Grotesk"/>
                <a:sym typeface="HK Grotesk"/>
              </a:rPr>
              <a:t>El mode </a:t>
            </a:r>
            <a:r>
              <a:rPr lang="en-US" sz="2799" i="1">
                <a:solidFill>
                  <a:srgbClr val="000000"/>
                </a:solidFill>
                <a:latin typeface="HK Grotesk Italics"/>
                <a:ea typeface="HK Grotesk Italics"/>
                <a:cs typeface="HK Grotesk Italics"/>
                <a:sym typeface="HK Grotesk Italics"/>
              </a:rPr>
              <a:t>light_sleep</a:t>
            </a:r>
            <a:r>
              <a:rPr lang="en-US" sz="2799">
                <a:solidFill>
                  <a:srgbClr val="000000"/>
                </a:solidFill>
                <a:latin typeface="HK Grotesk"/>
                <a:ea typeface="HK Grotesk"/>
                <a:cs typeface="HK Grotesk"/>
                <a:sym typeface="HK Grotesk"/>
              </a:rPr>
              <a:t> es desperta de mitja </a:t>
            </a:r>
            <a:r>
              <a:rPr lang="en-US" sz="2799" b="1">
                <a:solidFill>
                  <a:srgbClr val="000000"/>
                </a:solidFill>
                <a:latin typeface="HK Grotesk Bold"/>
                <a:ea typeface="HK Grotesk Bold"/>
                <a:cs typeface="HK Grotesk Bold"/>
                <a:sym typeface="HK Grotesk Bold"/>
              </a:rPr>
              <a:t>1 segon abans</a:t>
            </a:r>
            <a:r>
              <a:rPr lang="en-US" sz="2799">
                <a:solidFill>
                  <a:srgbClr val="000000"/>
                </a:solidFill>
                <a:latin typeface="HK Grotesk"/>
                <a:ea typeface="HK Grotesk"/>
                <a:cs typeface="HK Grotesk"/>
                <a:sym typeface="HK Grotesk"/>
              </a:rPr>
              <a:t> del temps esperat</a:t>
            </a:r>
          </a:p>
        </p:txBody>
      </p:sp>
      <p:sp>
        <p:nvSpPr>
          <p:cNvPr id="7" name="TextBox 7"/>
          <p:cNvSpPr txBox="1"/>
          <p:nvPr/>
        </p:nvSpPr>
        <p:spPr>
          <a:xfrm>
            <a:off x="10910439" y="6259300"/>
            <a:ext cx="5720211" cy="136461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HK Grotesk"/>
                <a:ea typeface="HK Grotesk"/>
                <a:cs typeface="HK Grotesk"/>
                <a:sym typeface="HK Grotesk"/>
              </a:rPr>
              <a:t>El mode </a:t>
            </a:r>
            <a:r>
              <a:rPr lang="en-US" sz="2799" i="1">
                <a:solidFill>
                  <a:srgbClr val="000000"/>
                </a:solidFill>
                <a:latin typeface="HK Grotesk Italics"/>
                <a:ea typeface="HK Grotesk Italics"/>
                <a:cs typeface="HK Grotesk Italics"/>
                <a:sym typeface="HK Grotesk Italics"/>
              </a:rPr>
              <a:t>deep_sleep</a:t>
            </a:r>
            <a:r>
              <a:rPr lang="en-US" sz="2799">
                <a:solidFill>
                  <a:srgbClr val="000000"/>
                </a:solidFill>
                <a:latin typeface="HK Grotesk"/>
                <a:ea typeface="HK Grotesk"/>
                <a:cs typeface="HK Grotesk"/>
                <a:sym typeface="HK Grotesk"/>
              </a:rPr>
              <a:t> es desperta de mitja </a:t>
            </a:r>
            <a:r>
              <a:rPr lang="en-US" sz="2799" b="1">
                <a:solidFill>
                  <a:srgbClr val="000000"/>
                </a:solidFill>
                <a:latin typeface="HK Grotesk Bold"/>
                <a:ea typeface="HK Grotesk Bold"/>
                <a:cs typeface="HK Grotesk Bold"/>
                <a:sym typeface="HK Grotesk Bold"/>
              </a:rPr>
              <a:t>70 ms després</a:t>
            </a:r>
            <a:r>
              <a:rPr lang="en-US" sz="2799">
                <a:solidFill>
                  <a:srgbClr val="000000"/>
                </a:solidFill>
                <a:latin typeface="HK Grotesk"/>
                <a:ea typeface="HK Grotesk"/>
                <a:cs typeface="HK Grotesk"/>
                <a:sym typeface="HK Grotesk"/>
              </a:rPr>
              <a:t> del temps esperat</a:t>
            </a:r>
          </a:p>
        </p:txBody>
      </p:sp>
      <p:sp>
        <p:nvSpPr>
          <p:cNvPr id="8" name="TextBox 8"/>
          <p:cNvSpPr txBox="1"/>
          <p:nvPr/>
        </p:nvSpPr>
        <p:spPr>
          <a:xfrm>
            <a:off x="1028700" y="1470059"/>
            <a:ext cx="6894249" cy="1833880"/>
          </a:xfrm>
          <a:prstGeom prst="rect">
            <a:avLst/>
          </a:prstGeom>
        </p:spPr>
        <p:txBody>
          <a:bodyPr lIns="0" tIns="0" rIns="0" bIns="0" rtlCol="0" anchor="t">
            <a:spAutoFit/>
          </a:bodyPr>
          <a:lstStyle/>
          <a:p>
            <a:pPr marL="0" lvl="0" indent="0" algn="l">
              <a:lnSpc>
                <a:spcPts val="7280"/>
              </a:lnSpc>
            </a:pPr>
            <a:r>
              <a:rPr lang="en-US" sz="5600" b="1">
                <a:solidFill>
                  <a:srgbClr val="000000"/>
                </a:solidFill>
                <a:latin typeface="HK Grotesk Bold"/>
                <a:ea typeface="HK Grotesk Bold"/>
                <a:cs typeface="HK Grotesk Bold"/>
                <a:sym typeface="HK Grotesk Bold"/>
              </a:rPr>
              <a:t>Estalvi d’energia i modes sleep</a:t>
            </a:r>
          </a:p>
        </p:txBody>
      </p:sp>
      <p:sp>
        <p:nvSpPr>
          <p:cNvPr id="9" name="TextBox 9"/>
          <p:cNvSpPr txBox="1"/>
          <p:nvPr/>
        </p:nvSpPr>
        <p:spPr>
          <a:xfrm>
            <a:off x="16764000" y="9191625"/>
            <a:ext cx="8883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43</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4350" y="3145680"/>
            <a:ext cx="8857747" cy="3974914"/>
          </a:xfrm>
          <a:custGeom>
            <a:avLst/>
            <a:gdLst/>
            <a:ahLst/>
            <a:cxnLst/>
            <a:rect l="l" t="t" r="r" b="b"/>
            <a:pathLst>
              <a:path w="8857747" h="3974914">
                <a:moveTo>
                  <a:pt x="0" y="0"/>
                </a:moveTo>
                <a:lnTo>
                  <a:pt x="8857747" y="0"/>
                </a:lnTo>
                <a:lnTo>
                  <a:pt x="8857747" y="3974914"/>
                </a:lnTo>
                <a:lnTo>
                  <a:pt x="0" y="3974914"/>
                </a:lnTo>
                <a:lnTo>
                  <a:pt x="0" y="0"/>
                </a:lnTo>
                <a:close/>
              </a:path>
            </a:pathLst>
          </a:custGeom>
          <a:blipFill>
            <a:blip r:embed="rId2"/>
            <a:stretch>
              <a:fillRect/>
            </a:stretch>
          </a:blipFill>
        </p:spPr>
        <p:txBody>
          <a:bodyPr/>
          <a:lstStyle/>
          <a:p>
            <a:endParaRPr lang="es-ES"/>
          </a:p>
        </p:txBody>
      </p:sp>
      <p:sp>
        <p:nvSpPr>
          <p:cNvPr id="3" name="TextBox 3"/>
          <p:cNvSpPr txBox="1"/>
          <p:nvPr/>
        </p:nvSpPr>
        <p:spPr>
          <a:xfrm>
            <a:off x="11245874" y="2408129"/>
            <a:ext cx="5122944" cy="2314577"/>
          </a:xfrm>
          <a:prstGeom prst="rect">
            <a:avLst/>
          </a:prstGeom>
        </p:spPr>
        <p:txBody>
          <a:bodyPr lIns="0" tIns="0" rIns="0" bIns="0" rtlCol="0" anchor="t">
            <a:spAutoFit/>
          </a:bodyPr>
          <a:lstStyle/>
          <a:p>
            <a:pPr marL="0" lvl="0" indent="0" algn="l">
              <a:lnSpc>
                <a:spcPts val="8925"/>
              </a:lnSpc>
            </a:pPr>
            <a:r>
              <a:rPr lang="en-US" sz="8500" b="1">
                <a:solidFill>
                  <a:srgbClr val="000000"/>
                </a:solidFill>
                <a:latin typeface="HK Grotesk Bold"/>
                <a:ea typeface="HK Grotesk Bold"/>
                <a:cs typeface="HK Grotesk Bold"/>
                <a:sym typeface="HK Grotesk Bold"/>
              </a:rPr>
              <a:t>Càlcul SF òptim</a:t>
            </a:r>
          </a:p>
        </p:txBody>
      </p:sp>
      <p:sp>
        <p:nvSpPr>
          <p:cNvPr id="4" name="TextBox 4"/>
          <p:cNvSpPr txBox="1"/>
          <p:nvPr/>
        </p:nvSpPr>
        <p:spPr>
          <a:xfrm>
            <a:off x="11245874" y="6256446"/>
            <a:ext cx="5168852" cy="129857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HK Grotesk"/>
                <a:ea typeface="HK Grotesk"/>
                <a:cs typeface="HK Grotesk"/>
                <a:sym typeface="HK Grotesk"/>
              </a:rPr>
              <a:t>Per el càlcul del SF òptim, s’ha fet server les funcions per obtenir el RSSI i el SNR.</a:t>
            </a:r>
          </a:p>
        </p:txBody>
      </p:sp>
      <p:sp>
        <p:nvSpPr>
          <p:cNvPr id="5" name="AutoShape 5"/>
          <p:cNvSpPr/>
          <p:nvPr/>
        </p:nvSpPr>
        <p:spPr>
          <a:xfrm>
            <a:off x="11245874" y="5513281"/>
            <a:ext cx="5122944" cy="0"/>
          </a:xfrm>
          <a:prstGeom prst="line">
            <a:avLst/>
          </a:prstGeom>
          <a:ln w="38100" cap="flat">
            <a:solidFill>
              <a:srgbClr val="000000"/>
            </a:solidFill>
            <a:prstDash val="solid"/>
            <a:headEnd type="none" w="sm" len="sm"/>
            <a:tailEnd type="none" w="sm" len="sm"/>
          </a:ln>
        </p:spPr>
        <p:txBody>
          <a:bodyPr/>
          <a:lstStyle/>
          <a:p>
            <a:endParaRPr lang="es-ES"/>
          </a:p>
        </p:txBody>
      </p:sp>
      <p:sp>
        <p:nvSpPr>
          <p:cNvPr id="6" name="TextBox 6"/>
          <p:cNvSpPr txBox="1"/>
          <p:nvPr/>
        </p:nvSpPr>
        <p:spPr>
          <a:xfrm>
            <a:off x="16916400" y="9191625"/>
            <a:ext cx="7359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44</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154805"/>
            <a:ext cx="16230600" cy="2034540"/>
          </a:xfrm>
          <a:prstGeom prst="rect">
            <a:avLst/>
          </a:prstGeom>
        </p:spPr>
        <p:txBody>
          <a:bodyPr lIns="0" tIns="0" rIns="0" bIns="0" rtlCol="0" anchor="t">
            <a:spAutoFit/>
          </a:bodyPr>
          <a:lstStyle/>
          <a:p>
            <a:pPr marL="0" lvl="0" indent="0" algn="ctr">
              <a:lnSpc>
                <a:spcPts val="7920"/>
              </a:lnSpc>
            </a:pPr>
            <a:r>
              <a:rPr lang="en-US" sz="7200" b="1">
                <a:solidFill>
                  <a:srgbClr val="000000"/>
                </a:solidFill>
                <a:latin typeface="HK Grotesk Bold"/>
                <a:ea typeface="HK Grotesk Bold"/>
                <a:cs typeface="HK Grotesk Bold"/>
                <a:sym typeface="HK Grotesk Bold"/>
              </a:rPr>
              <a:t>Disseny i implementació del protocol d’accés al medi</a:t>
            </a:r>
          </a:p>
        </p:txBody>
      </p:sp>
      <p:sp>
        <p:nvSpPr>
          <p:cNvPr id="3" name="TextBox 3"/>
          <p:cNvSpPr txBox="1"/>
          <p:nvPr/>
        </p:nvSpPr>
        <p:spPr>
          <a:xfrm>
            <a:off x="16916400" y="9191625"/>
            <a:ext cx="7705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45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4350" y="4489720"/>
            <a:ext cx="6417473" cy="1307560"/>
          </a:xfrm>
          <a:custGeom>
            <a:avLst/>
            <a:gdLst/>
            <a:ahLst/>
            <a:cxnLst/>
            <a:rect l="l" t="t" r="r" b="b"/>
            <a:pathLst>
              <a:path w="6417473" h="1307560">
                <a:moveTo>
                  <a:pt x="0" y="0"/>
                </a:moveTo>
                <a:lnTo>
                  <a:pt x="6417473" y="0"/>
                </a:lnTo>
                <a:lnTo>
                  <a:pt x="6417473" y="1307560"/>
                </a:lnTo>
                <a:lnTo>
                  <a:pt x="0" y="1307560"/>
                </a:lnTo>
                <a:lnTo>
                  <a:pt x="0" y="0"/>
                </a:lnTo>
                <a:close/>
              </a:path>
            </a:pathLst>
          </a:custGeom>
          <a:blipFill>
            <a:blip r:embed="rId2"/>
            <a:stretch>
              <a:fillRect/>
            </a:stretch>
          </a:blipFill>
        </p:spPr>
        <p:txBody>
          <a:bodyPr/>
          <a:lstStyle/>
          <a:p>
            <a:endParaRPr lang="es-ES"/>
          </a:p>
        </p:txBody>
      </p:sp>
      <p:sp>
        <p:nvSpPr>
          <p:cNvPr id="3" name="TextBox 3"/>
          <p:cNvSpPr txBox="1"/>
          <p:nvPr/>
        </p:nvSpPr>
        <p:spPr>
          <a:xfrm>
            <a:off x="8224651" y="1165856"/>
            <a:ext cx="8693378" cy="962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Tipus de missatges</a:t>
            </a:r>
          </a:p>
        </p:txBody>
      </p:sp>
      <p:sp>
        <p:nvSpPr>
          <p:cNvPr id="4" name="TextBox 4"/>
          <p:cNvSpPr txBox="1"/>
          <p:nvPr/>
        </p:nvSpPr>
        <p:spPr>
          <a:xfrm>
            <a:off x="8224651" y="2629874"/>
            <a:ext cx="8693378" cy="1228725"/>
          </a:xfrm>
          <a:prstGeom prst="rect">
            <a:avLst/>
          </a:prstGeom>
        </p:spPr>
        <p:txBody>
          <a:bodyPr lIns="0" tIns="0" rIns="0" bIns="0" rtlCol="0" anchor="t">
            <a:spAutoFit/>
          </a:bodyPr>
          <a:lstStyle/>
          <a:p>
            <a:pPr marL="0" lvl="0" indent="0" algn="l">
              <a:lnSpc>
                <a:spcPts val="3233"/>
              </a:lnSpc>
            </a:pPr>
            <a:r>
              <a:rPr lang="en-US" sz="2694">
                <a:solidFill>
                  <a:srgbClr val="000000"/>
                </a:solidFill>
                <a:latin typeface="HK Grotesk"/>
                <a:ea typeface="HK Grotesk"/>
                <a:cs typeface="HK Grotesk"/>
                <a:sym typeface="HK Grotesk"/>
              </a:rPr>
              <a:t>S’han definit 4 tipus de missatges en aquest protocol. Tots els missatges comencen sempre amb la mateixa capçalera, que està definida pels següents camps:</a:t>
            </a:r>
          </a:p>
        </p:txBody>
      </p:sp>
      <p:sp>
        <p:nvSpPr>
          <p:cNvPr id="5" name="TextBox 5"/>
          <p:cNvSpPr txBox="1"/>
          <p:nvPr/>
        </p:nvSpPr>
        <p:spPr>
          <a:xfrm>
            <a:off x="8224651" y="4814960"/>
            <a:ext cx="8693378" cy="4296658"/>
          </a:xfrm>
          <a:prstGeom prst="rect">
            <a:avLst/>
          </a:prstGeom>
        </p:spPr>
        <p:txBody>
          <a:bodyPr lIns="0" tIns="0" rIns="0" bIns="0" rtlCol="0" anchor="t">
            <a:spAutoFit/>
          </a:bodyPr>
          <a:lstStyle/>
          <a:p>
            <a:pPr marL="478268" lvl="1" indent="-239134" algn="l">
              <a:lnSpc>
                <a:spcPts val="3101"/>
              </a:lnSpc>
              <a:buAutoNum type="arabicPeriod"/>
            </a:pPr>
            <a:r>
              <a:rPr lang="en-US" sz="2215">
                <a:solidFill>
                  <a:srgbClr val="000000"/>
                </a:solidFill>
                <a:latin typeface="HK Grotesk"/>
                <a:ea typeface="HK Grotesk"/>
                <a:cs typeface="HK Grotesk"/>
                <a:sym typeface="HK Grotesk"/>
              </a:rPr>
              <a:t>Tipus de missatge (2 bits)</a:t>
            </a:r>
          </a:p>
          <a:p>
            <a:pPr marL="956536" lvl="2" indent="-318845" algn="l">
              <a:lnSpc>
                <a:spcPts val="3101"/>
              </a:lnSpc>
              <a:buAutoNum type="alphaLcPeriod"/>
            </a:pPr>
            <a:r>
              <a:rPr lang="en-US" sz="2215">
                <a:solidFill>
                  <a:srgbClr val="000000"/>
                </a:solidFill>
                <a:latin typeface="HK Grotesk"/>
                <a:ea typeface="HK Grotesk"/>
                <a:cs typeface="HK Grotesk"/>
                <a:sym typeface="HK Grotesk"/>
              </a:rPr>
              <a:t>00 indica missatge Beacon</a:t>
            </a:r>
          </a:p>
          <a:p>
            <a:pPr marL="956536" lvl="2" indent="-318845" algn="l">
              <a:lnSpc>
                <a:spcPts val="3101"/>
              </a:lnSpc>
              <a:buAutoNum type="alphaLcPeriod"/>
            </a:pPr>
            <a:r>
              <a:rPr lang="en-US" sz="2215">
                <a:solidFill>
                  <a:srgbClr val="000000"/>
                </a:solidFill>
                <a:latin typeface="HK Grotesk"/>
                <a:ea typeface="HK Grotesk"/>
                <a:cs typeface="HK Grotesk"/>
                <a:sym typeface="HK Grotesk"/>
              </a:rPr>
              <a:t>01 indica missatge Request</a:t>
            </a:r>
          </a:p>
          <a:p>
            <a:pPr marL="956536" lvl="2" indent="-318845" algn="l">
              <a:lnSpc>
                <a:spcPts val="3101"/>
              </a:lnSpc>
              <a:buAutoNum type="alphaLcPeriod"/>
            </a:pPr>
            <a:r>
              <a:rPr lang="en-US" sz="2215">
                <a:solidFill>
                  <a:srgbClr val="000000"/>
                </a:solidFill>
                <a:latin typeface="HK Grotesk"/>
                <a:ea typeface="HK Grotesk"/>
                <a:cs typeface="HK Grotesk"/>
                <a:sym typeface="HK Grotesk"/>
              </a:rPr>
              <a:t>01 indica missatge Schedule</a:t>
            </a:r>
          </a:p>
          <a:p>
            <a:pPr marL="956536" lvl="2" indent="-318845" algn="l">
              <a:lnSpc>
                <a:spcPts val="3101"/>
              </a:lnSpc>
              <a:buAutoNum type="alphaLcPeriod"/>
            </a:pPr>
            <a:r>
              <a:rPr lang="en-US" sz="2215">
                <a:solidFill>
                  <a:srgbClr val="000000"/>
                </a:solidFill>
                <a:latin typeface="HK Grotesk"/>
                <a:ea typeface="HK Grotesk"/>
                <a:cs typeface="HK Grotesk"/>
                <a:sym typeface="HK Grotesk"/>
              </a:rPr>
              <a:t>11 indica missatge Data</a:t>
            </a:r>
          </a:p>
          <a:p>
            <a:pPr marL="478268" lvl="1" indent="-239134" algn="l">
              <a:lnSpc>
                <a:spcPts val="3101"/>
              </a:lnSpc>
              <a:buAutoNum type="arabicPeriod"/>
            </a:pPr>
            <a:r>
              <a:rPr lang="en-US" sz="2215">
                <a:solidFill>
                  <a:srgbClr val="000000"/>
                </a:solidFill>
                <a:latin typeface="HK Grotesk"/>
                <a:ea typeface="HK Grotesk"/>
                <a:cs typeface="HK Grotesk"/>
                <a:sym typeface="HK Grotesk"/>
              </a:rPr>
              <a:t>Flag identificador de gateway (1 bits)</a:t>
            </a:r>
          </a:p>
          <a:p>
            <a:pPr marL="956536" lvl="2" indent="-318845" algn="l">
              <a:lnSpc>
                <a:spcPts val="3101"/>
              </a:lnSpc>
              <a:buAutoNum type="alphaLcPeriod"/>
            </a:pPr>
            <a:r>
              <a:rPr lang="en-US" sz="2215">
                <a:solidFill>
                  <a:srgbClr val="000000"/>
                </a:solidFill>
                <a:latin typeface="HK Grotesk"/>
                <a:ea typeface="HK Grotesk"/>
                <a:cs typeface="HK Grotesk"/>
                <a:sym typeface="HK Grotesk"/>
              </a:rPr>
              <a:t>0 indica que el dispositiu transmissor es un node</a:t>
            </a:r>
          </a:p>
          <a:p>
            <a:pPr marL="956536" lvl="2" indent="-318845" algn="l">
              <a:lnSpc>
                <a:spcPts val="3101"/>
              </a:lnSpc>
              <a:buAutoNum type="alphaLcPeriod"/>
            </a:pPr>
            <a:r>
              <a:rPr lang="en-US" sz="2215">
                <a:solidFill>
                  <a:srgbClr val="000000"/>
                </a:solidFill>
                <a:latin typeface="HK Grotesk"/>
                <a:ea typeface="HK Grotesk"/>
                <a:cs typeface="HK Grotesk"/>
                <a:sym typeface="HK Grotesk"/>
              </a:rPr>
              <a:t>1 indica que el dispositiu transmissor es un gateway</a:t>
            </a:r>
          </a:p>
          <a:p>
            <a:pPr marL="478268" lvl="1" indent="-239134" algn="l">
              <a:lnSpc>
                <a:spcPts val="3101"/>
              </a:lnSpc>
              <a:buAutoNum type="arabicPeriod"/>
            </a:pPr>
            <a:r>
              <a:rPr lang="en-US" sz="2215">
                <a:solidFill>
                  <a:srgbClr val="000000"/>
                </a:solidFill>
                <a:latin typeface="HK Grotesk"/>
                <a:ea typeface="HK Grotesk"/>
                <a:cs typeface="HK Grotesk"/>
                <a:sym typeface="HK Grotesk"/>
              </a:rPr>
              <a:t>Flags no utilitzats, per a usos futurs (5 bits)</a:t>
            </a:r>
          </a:p>
          <a:p>
            <a:pPr marL="478268" lvl="1" indent="-239134" algn="l">
              <a:lnSpc>
                <a:spcPts val="3101"/>
              </a:lnSpc>
              <a:buAutoNum type="arabicPeriod"/>
            </a:pPr>
            <a:r>
              <a:rPr lang="en-US" sz="2215">
                <a:solidFill>
                  <a:srgbClr val="000000"/>
                </a:solidFill>
                <a:latin typeface="HK Grotesk"/>
                <a:ea typeface="HK Grotesk"/>
                <a:cs typeface="HK Grotesk"/>
                <a:sym typeface="HK Grotesk"/>
              </a:rPr>
              <a:t>ID node transmissor (8 bits)</a:t>
            </a:r>
          </a:p>
          <a:p>
            <a:pPr marL="478268" lvl="1" indent="-239134" algn="l">
              <a:lnSpc>
                <a:spcPts val="3101"/>
              </a:lnSpc>
              <a:buAutoNum type="arabicPeriod"/>
            </a:pPr>
            <a:r>
              <a:rPr lang="en-US" sz="2215">
                <a:solidFill>
                  <a:srgbClr val="000000"/>
                </a:solidFill>
                <a:latin typeface="HK Grotesk"/>
                <a:ea typeface="HK Grotesk"/>
                <a:cs typeface="HK Grotesk"/>
                <a:sym typeface="HK Grotesk"/>
              </a:rPr>
              <a:t>ID node receptor (8 bits)</a:t>
            </a:r>
          </a:p>
        </p:txBody>
      </p:sp>
      <p:sp>
        <p:nvSpPr>
          <p:cNvPr id="6" name="AutoShape 6"/>
          <p:cNvSpPr/>
          <p:nvPr/>
        </p:nvSpPr>
        <p:spPr>
          <a:xfrm>
            <a:off x="8224651" y="4365355"/>
            <a:ext cx="8693378" cy="0"/>
          </a:xfrm>
          <a:prstGeom prst="line">
            <a:avLst/>
          </a:prstGeom>
          <a:ln w="9525" cap="rnd">
            <a:solidFill>
              <a:srgbClr val="000000"/>
            </a:solidFill>
            <a:prstDash val="solid"/>
            <a:headEnd type="none" w="sm" len="sm"/>
            <a:tailEnd type="none" w="sm" len="sm"/>
          </a:ln>
        </p:spPr>
        <p:txBody>
          <a:bodyPr/>
          <a:lstStyle/>
          <a:p>
            <a:endParaRPr lang="es-ES"/>
          </a:p>
        </p:txBody>
      </p:sp>
      <p:sp>
        <p:nvSpPr>
          <p:cNvPr id="7" name="TextBox 7"/>
          <p:cNvSpPr txBox="1"/>
          <p:nvPr/>
        </p:nvSpPr>
        <p:spPr>
          <a:xfrm>
            <a:off x="16764000" y="9182100"/>
            <a:ext cx="724259"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46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09099" y="2625787"/>
            <a:ext cx="11301259" cy="2302632"/>
          </a:xfrm>
          <a:custGeom>
            <a:avLst/>
            <a:gdLst/>
            <a:ahLst/>
            <a:cxnLst/>
            <a:rect l="l" t="t" r="r" b="b"/>
            <a:pathLst>
              <a:path w="11301259" h="2302632">
                <a:moveTo>
                  <a:pt x="0" y="0"/>
                </a:moveTo>
                <a:lnTo>
                  <a:pt x="11301259" y="0"/>
                </a:lnTo>
                <a:lnTo>
                  <a:pt x="11301259" y="2302631"/>
                </a:lnTo>
                <a:lnTo>
                  <a:pt x="0" y="2302631"/>
                </a:lnTo>
                <a:lnTo>
                  <a:pt x="0" y="0"/>
                </a:lnTo>
                <a:close/>
              </a:path>
            </a:pathLst>
          </a:custGeom>
          <a:blipFill>
            <a:blip r:embed="rId2"/>
            <a:stretch>
              <a:fillRect/>
            </a:stretch>
          </a:blipFill>
        </p:spPr>
        <p:txBody>
          <a:bodyPr/>
          <a:lstStyle/>
          <a:p>
            <a:endParaRPr lang="es-ES"/>
          </a:p>
        </p:txBody>
      </p:sp>
      <p:sp>
        <p:nvSpPr>
          <p:cNvPr id="3" name="Freeform 3"/>
          <p:cNvSpPr/>
          <p:nvPr/>
        </p:nvSpPr>
        <p:spPr>
          <a:xfrm>
            <a:off x="1028700" y="6524625"/>
            <a:ext cx="11301259" cy="2302632"/>
          </a:xfrm>
          <a:custGeom>
            <a:avLst/>
            <a:gdLst/>
            <a:ahLst/>
            <a:cxnLst/>
            <a:rect l="l" t="t" r="r" b="b"/>
            <a:pathLst>
              <a:path w="11301259" h="2302632">
                <a:moveTo>
                  <a:pt x="0" y="0"/>
                </a:moveTo>
                <a:lnTo>
                  <a:pt x="11301259" y="0"/>
                </a:lnTo>
                <a:lnTo>
                  <a:pt x="11301259" y="2302632"/>
                </a:lnTo>
                <a:lnTo>
                  <a:pt x="0" y="2302632"/>
                </a:lnTo>
                <a:lnTo>
                  <a:pt x="0" y="0"/>
                </a:lnTo>
                <a:close/>
              </a:path>
            </a:pathLst>
          </a:custGeom>
          <a:blipFill>
            <a:blip r:embed="rId3"/>
            <a:stretch>
              <a:fillRect/>
            </a:stretch>
          </a:blipFill>
        </p:spPr>
        <p:txBody>
          <a:bodyPr/>
          <a:lstStyle/>
          <a:p>
            <a:endParaRPr lang="es-ES"/>
          </a:p>
        </p:txBody>
      </p:sp>
      <p:sp>
        <p:nvSpPr>
          <p:cNvPr id="4" name="TextBox 4"/>
          <p:cNvSpPr txBox="1"/>
          <p:nvPr/>
        </p:nvSpPr>
        <p:spPr>
          <a:xfrm>
            <a:off x="1028700" y="1019175"/>
            <a:ext cx="8693378" cy="962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Beacon</a:t>
            </a:r>
          </a:p>
        </p:txBody>
      </p:sp>
      <p:sp>
        <p:nvSpPr>
          <p:cNvPr id="5" name="TextBox 5"/>
          <p:cNvSpPr txBox="1"/>
          <p:nvPr/>
        </p:nvSpPr>
        <p:spPr>
          <a:xfrm>
            <a:off x="1028700" y="5133975"/>
            <a:ext cx="8693378" cy="962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Request</a:t>
            </a:r>
          </a:p>
        </p:txBody>
      </p:sp>
      <p:sp>
        <p:nvSpPr>
          <p:cNvPr id="6" name="TextBox 6"/>
          <p:cNvSpPr txBox="1"/>
          <p:nvPr/>
        </p:nvSpPr>
        <p:spPr>
          <a:xfrm>
            <a:off x="1028700" y="2921377"/>
            <a:ext cx="5280399" cy="16638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El missatge Beacon, l’envia el gateway. Aquest missatge s’encarrega d’anunciar al gateway pel canal prèviament configurat.</a:t>
            </a:r>
          </a:p>
        </p:txBody>
      </p:sp>
      <p:sp>
        <p:nvSpPr>
          <p:cNvPr id="7" name="TextBox 7"/>
          <p:cNvSpPr txBox="1"/>
          <p:nvPr/>
        </p:nvSpPr>
        <p:spPr>
          <a:xfrm>
            <a:off x="12649200" y="6610665"/>
            <a:ext cx="4981301" cy="20829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El missatge Request, és el missatge que envia cada node al gateway. La seva funció confirmar la recepció del Beacon i demanar recursos per poder enviar posteriorment.</a:t>
            </a:r>
          </a:p>
        </p:txBody>
      </p:sp>
      <p:sp>
        <p:nvSpPr>
          <p:cNvPr id="8" name="TextBox 8"/>
          <p:cNvSpPr txBox="1"/>
          <p:nvPr/>
        </p:nvSpPr>
        <p:spPr>
          <a:xfrm>
            <a:off x="16916400" y="9191625"/>
            <a:ext cx="7705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47</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79329" y="2497777"/>
            <a:ext cx="11301259" cy="6243946"/>
          </a:xfrm>
          <a:custGeom>
            <a:avLst/>
            <a:gdLst/>
            <a:ahLst/>
            <a:cxnLst/>
            <a:rect l="l" t="t" r="r" b="b"/>
            <a:pathLst>
              <a:path w="11301259" h="6243946">
                <a:moveTo>
                  <a:pt x="0" y="0"/>
                </a:moveTo>
                <a:lnTo>
                  <a:pt x="11301259" y="0"/>
                </a:lnTo>
                <a:lnTo>
                  <a:pt x="11301259" y="6243946"/>
                </a:lnTo>
                <a:lnTo>
                  <a:pt x="0" y="6243946"/>
                </a:lnTo>
                <a:lnTo>
                  <a:pt x="0" y="0"/>
                </a:lnTo>
                <a:close/>
              </a:path>
            </a:pathLst>
          </a:custGeom>
          <a:blipFill>
            <a:blip r:embed="rId2"/>
            <a:stretch>
              <a:fillRect/>
            </a:stretch>
          </a:blipFill>
        </p:spPr>
        <p:txBody>
          <a:bodyPr/>
          <a:lstStyle/>
          <a:p>
            <a:endParaRPr lang="es-ES"/>
          </a:p>
        </p:txBody>
      </p:sp>
      <p:sp>
        <p:nvSpPr>
          <p:cNvPr id="3" name="TextBox 3"/>
          <p:cNvSpPr txBox="1"/>
          <p:nvPr/>
        </p:nvSpPr>
        <p:spPr>
          <a:xfrm>
            <a:off x="1028700" y="1019175"/>
            <a:ext cx="8693378" cy="962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Schedule</a:t>
            </a:r>
          </a:p>
        </p:txBody>
      </p:sp>
      <p:sp>
        <p:nvSpPr>
          <p:cNvPr id="4" name="TextBox 4"/>
          <p:cNvSpPr txBox="1"/>
          <p:nvPr/>
        </p:nvSpPr>
        <p:spPr>
          <a:xfrm>
            <a:off x="1028700" y="2502277"/>
            <a:ext cx="5280399" cy="25020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El missatge Schedule, es el missatge que envia el gateway a tots els nodes que han respòs el seu missatge de Beacon amb un Request, indicant a cada node quin es el seu SF òptim i en quin torn l’han d’enviar.</a:t>
            </a:r>
          </a:p>
        </p:txBody>
      </p:sp>
      <p:sp>
        <p:nvSpPr>
          <p:cNvPr id="5" name="TextBox 5"/>
          <p:cNvSpPr txBox="1"/>
          <p:nvPr/>
        </p:nvSpPr>
        <p:spPr>
          <a:xfrm>
            <a:off x="1028700" y="5190536"/>
            <a:ext cx="5280399" cy="2573465"/>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Els paràmetres del missatge Schedule són:</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ID node (8 bits)</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SF òptim (3 bits)</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Slot (2 bits)</a:t>
            </a:r>
          </a:p>
          <a:p>
            <a:pPr marL="0" lvl="0" indent="0" algn="l">
              <a:lnSpc>
                <a:spcPts val="3318"/>
              </a:lnSpc>
            </a:pPr>
            <a:endParaRPr lang="en-US" sz="2370">
              <a:solidFill>
                <a:srgbClr val="000000"/>
              </a:solidFill>
              <a:latin typeface="HK Grotesk"/>
              <a:ea typeface="HK Grotesk"/>
              <a:cs typeface="HK Grotesk"/>
              <a:sym typeface="HK Grotesk"/>
            </a:endParaRPr>
          </a:p>
        </p:txBody>
      </p:sp>
      <p:sp>
        <p:nvSpPr>
          <p:cNvPr id="6" name="TextBox 6"/>
          <p:cNvSpPr txBox="1"/>
          <p:nvPr/>
        </p:nvSpPr>
        <p:spPr>
          <a:xfrm>
            <a:off x="16764000" y="9191625"/>
            <a:ext cx="9229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48</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33614" y="2409825"/>
            <a:ext cx="11301259" cy="2867694"/>
          </a:xfrm>
          <a:custGeom>
            <a:avLst/>
            <a:gdLst/>
            <a:ahLst/>
            <a:cxnLst/>
            <a:rect l="l" t="t" r="r" b="b"/>
            <a:pathLst>
              <a:path w="11301259" h="2867694">
                <a:moveTo>
                  <a:pt x="0" y="0"/>
                </a:moveTo>
                <a:lnTo>
                  <a:pt x="11301259" y="0"/>
                </a:lnTo>
                <a:lnTo>
                  <a:pt x="11301259" y="2867694"/>
                </a:lnTo>
                <a:lnTo>
                  <a:pt x="0" y="2867694"/>
                </a:lnTo>
                <a:lnTo>
                  <a:pt x="0" y="0"/>
                </a:lnTo>
                <a:close/>
              </a:path>
            </a:pathLst>
          </a:custGeom>
          <a:blipFill>
            <a:blip r:embed="rId2"/>
            <a:stretch>
              <a:fillRect/>
            </a:stretch>
          </a:blipFill>
        </p:spPr>
        <p:txBody>
          <a:bodyPr/>
          <a:lstStyle/>
          <a:p>
            <a:endParaRPr lang="es-ES"/>
          </a:p>
        </p:txBody>
      </p:sp>
      <p:sp>
        <p:nvSpPr>
          <p:cNvPr id="3" name="TextBox 3"/>
          <p:cNvSpPr txBox="1"/>
          <p:nvPr/>
        </p:nvSpPr>
        <p:spPr>
          <a:xfrm>
            <a:off x="12616019" y="2362200"/>
            <a:ext cx="4981301" cy="16638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El missatge data, és el missatge que envien els nodes al gateway amb les dades que han mesurat amb els sensor que porten.</a:t>
            </a:r>
          </a:p>
        </p:txBody>
      </p:sp>
      <p:sp>
        <p:nvSpPr>
          <p:cNvPr id="4" name="TextBox 4"/>
          <p:cNvSpPr txBox="1"/>
          <p:nvPr/>
        </p:nvSpPr>
        <p:spPr>
          <a:xfrm>
            <a:off x="1028700" y="1019175"/>
            <a:ext cx="8693378" cy="962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Data</a:t>
            </a:r>
          </a:p>
        </p:txBody>
      </p:sp>
      <p:sp>
        <p:nvSpPr>
          <p:cNvPr id="5" name="TextBox 5"/>
          <p:cNvSpPr txBox="1"/>
          <p:nvPr/>
        </p:nvSpPr>
        <p:spPr>
          <a:xfrm>
            <a:off x="16840200" y="9191625"/>
            <a:ext cx="846772" cy="592342"/>
          </a:xfrm>
          <a:prstGeom prst="rect">
            <a:avLst/>
          </a:prstGeom>
        </p:spPr>
        <p:txBody>
          <a:bodyPr wrap="square"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49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44331" y="4501515"/>
            <a:ext cx="10777483" cy="1369695"/>
          </a:xfrm>
          <a:prstGeom prst="rect">
            <a:avLst/>
          </a:prstGeom>
        </p:spPr>
        <p:txBody>
          <a:bodyPr lIns="0" tIns="0" rIns="0" bIns="0" rtlCol="0" anchor="t">
            <a:spAutoFit/>
          </a:bodyPr>
          <a:lstStyle/>
          <a:p>
            <a:pPr marL="0" lvl="0" indent="0" algn="l">
              <a:lnSpc>
                <a:spcPts val="10560"/>
              </a:lnSpc>
            </a:pPr>
            <a:r>
              <a:rPr lang="en-US" sz="9600" b="1">
                <a:solidFill>
                  <a:srgbClr val="000000"/>
                </a:solidFill>
                <a:latin typeface="HK Grotesk Bold"/>
                <a:ea typeface="HK Grotesk Bold"/>
                <a:cs typeface="HK Grotesk Bold"/>
                <a:sym typeface="HK Grotesk Bold"/>
              </a:rPr>
              <a:t>Protocols IoT</a:t>
            </a:r>
          </a:p>
        </p:txBody>
      </p:sp>
      <p:sp>
        <p:nvSpPr>
          <p:cNvPr id="3" name="TextBox 3"/>
          <p:cNvSpPr txBox="1"/>
          <p:nvPr/>
        </p:nvSpPr>
        <p:spPr>
          <a:xfrm>
            <a:off x="17259300" y="9191625"/>
            <a:ext cx="285115" cy="580390"/>
          </a:xfrm>
          <a:prstGeom prst="rect">
            <a:avLst/>
          </a:prstGeom>
        </p:spPr>
        <p:txBody>
          <a:bodyPr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880809" y="2408129"/>
            <a:ext cx="6791811" cy="2314577"/>
          </a:xfrm>
          <a:prstGeom prst="rect">
            <a:avLst/>
          </a:prstGeom>
        </p:spPr>
        <p:txBody>
          <a:bodyPr lIns="0" tIns="0" rIns="0" bIns="0" rtlCol="0" anchor="t">
            <a:spAutoFit/>
          </a:bodyPr>
          <a:lstStyle/>
          <a:p>
            <a:pPr marL="0" lvl="0" indent="0" algn="l">
              <a:lnSpc>
                <a:spcPts val="8925"/>
              </a:lnSpc>
            </a:pPr>
            <a:r>
              <a:rPr lang="en-US" sz="8500" b="1">
                <a:solidFill>
                  <a:srgbClr val="000000"/>
                </a:solidFill>
                <a:latin typeface="HK Grotesk Bold"/>
                <a:ea typeface="HK Grotesk Bold"/>
                <a:cs typeface="HK Grotesk Bold"/>
                <a:sym typeface="HK Grotesk Bold"/>
              </a:rPr>
              <a:t>Disseny protocol</a:t>
            </a:r>
          </a:p>
        </p:txBody>
      </p:sp>
      <p:sp>
        <p:nvSpPr>
          <p:cNvPr id="3" name="TextBox 3"/>
          <p:cNvSpPr txBox="1"/>
          <p:nvPr/>
        </p:nvSpPr>
        <p:spPr>
          <a:xfrm>
            <a:off x="10880809" y="6256339"/>
            <a:ext cx="5168852" cy="3489325"/>
          </a:xfrm>
          <a:prstGeom prst="rect">
            <a:avLst/>
          </a:prstGeom>
        </p:spPr>
        <p:txBody>
          <a:bodyPr lIns="0" tIns="0" rIns="0" bIns="0" rtlCol="0" anchor="t">
            <a:spAutoFit/>
          </a:bodyPr>
          <a:lstStyle/>
          <a:p>
            <a:pPr algn="l">
              <a:lnSpc>
                <a:spcPts val="3499"/>
              </a:lnSpc>
            </a:pPr>
            <a:r>
              <a:rPr lang="en-US" sz="2499">
                <a:solidFill>
                  <a:srgbClr val="000000"/>
                </a:solidFill>
                <a:latin typeface="HK Grotesk"/>
                <a:ea typeface="HK Grotesk"/>
                <a:cs typeface="HK Grotesk"/>
                <a:sym typeface="HK Grotesk"/>
              </a:rPr>
              <a:t>Un cop s’han definit els tipus de missatges existents dintre del protocol, s’ha estimat el seu ToA i el duty cycle que caldria respectar, s’explicarà el disseny d’aquest, juntament amb el motiu de les decisions realitzades.</a:t>
            </a:r>
          </a:p>
          <a:p>
            <a:pPr marL="0" lvl="0" indent="0" algn="l">
              <a:lnSpc>
                <a:spcPts val="3499"/>
              </a:lnSpc>
            </a:pPr>
            <a:endParaRPr lang="en-US" sz="2499">
              <a:solidFill>
                <a:srgbClr val="000000"/>
              </a:solidFill>
              <a:latin typeface="HK Grotesk"/>
              <a:ea typeface="HK Grotesk"/>
              <a:cs typeface="HK Grotesk"/>
              <a:sym typeface="HK Grotesk"/>
            </a:endParaRPr>
          </a:p>
        </p:txBody>
      </p:sp>
      <p:sp>
        <p:nvSpPr>
          <p:cNvPr id="4" name="AutoShape 4"/>
          <p:cNvSpPr/>
          <p:nvPr/>
        </p:nvSpPr>
        <p:spPr>
          <a:xfrm>
            <a:off x="10880809" y="5513389"/>
            <a:ext cx="5122944" cy="0"/>
          </a:xfrm>
          <a:prstGeom prst="line">
            <a:avLst/>
          </a:prstGeom>
          <a:ln w="38100" cap="flat">
            <a:solidFill>
              <a:srgbClr val="000000"/>
            </a:solidFill>
            <a:prstDash val="solid"/>
            <a:headEnd type="none" w="sm" len="sm"/>
            <a:tailEnd type="none" w="sm" len="sm"/>
          </a:ln>
        </p:spPr>
        <p:txBody>
          <a:bodyPr/>
          <a:lstStyle/>
          <a:p>
            <a:endParaRPr lang="es-ES"/>
          </a:p>
        </p:txBody>
      </p:sp>
      <p:sp>
        <p:nvSpPr>
          <p:cNvPr id="5" name="TextBox 5"/>
          <p:cNvSpPr txBox="1"/>
          <p:nvPr/>
        </p:nvSpPr>
        <p:spPr>
          <a:xfrm>
            <a:off x="16992600" y="9191625"/>
            <a:ext cx="6597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50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88458" y="2802267"/>
            <a:ext cx="7628285" cy="6712890"/>
          </a:xfrm>
          <a:custGeom>
            <a:avLst/>
            <a:gdLst/>
            <a:ahLst/>
            <a:cxnLst/>
            <a:rect l="l" t="t" r="r" b="b"/>
            <a:pathLst>
              <a:path w="7628285" h="6712890">
                <a:moveTo>
                  <a:pt x="0" y="0"/>
                </a:moveTo>
                <a:lnTo>
                  <a:pt x="7628284" y="0"/>
                </a:lnTo>
                <a:lnTo>
                  <a:pt x="7628284" y="6712891"/>
                </a:lnTo>
                <a:lnTo>
                  <a:pt x="0" y="6712891"/>
                </a:lnTo>
                <a:lnTo>
                  <a:pt x="0" y="0"/>
                </a:lnTo>
                <a:close/>
              </a:path>
            </a:pathLst>
          </a:custGeom>
          <a:blipFill>
            <a:blip r:embed="rId2"/>
            <a:stretch>
              <a:fillRect/>
            </a:stretch>
          </a:blipFill>
        </p:spPr>
        <p:txBody>
          <a:bodyPr/>
          <a:lstStyle/>
          <a:p>
            <a:endParaRPr lang="es-ES"/>
          </a:p>
        </p:txBody>
      </p:sp>
      <p:grpSp>
        <p:nvGrpSpPr>
          <p:cNvPr id="3" name="Group 3"/>
          <p:cNvGrpSpPr/>
          <p:nvPr/>
        </p:nvGrpSpPr>
        <p:grpSpPr>
          <a:xfrm>
            <a:off x="4164055" y="872244"/>
            <a:ext cx="3086100" cy="1508499"/>
            <a:chOff x="0" y="0"/>
            <a:chExt cx="812800" cy="397300"/>
          </a:xfrm>
        </p:grpSpPr>
        <p:sp>
          <p:nvSpPr>
            <p:cNvPr id="4" name="Freeform 4"/>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5" name="TextBox 5"/>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GATEWAY ENVIA BEACON AMB SF 12</a:t>
              </a:r>
            </a:p>
          </p:txBody>
        </p:sp>
      </p:grpSp>
      <p:grpSp>
        <p:nvGrpSpPr>
          <p:cNvPr id="6" name="Group 6"/>
          <p:cNvGrpSpPr/>
          <p:nvPr/>
        </p:nvGrpSpPr>
        <p:grpSpPr>
          <a:xfrm>
            <a:off x="1504950" y="2533885"/>
            <a:ext cx="3086100" cy="1508499"/>
            <a:chOff x="0" y="0"/>
            <a:chExt cx="812800" cy="397300"/>
          </a:xfrm>
        </p:grpSpPr>
        <p:sp>
          <p:nvSpPr>
            <p:cNvPr id="7" name="Freeform 7"/>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8" name="TextBox 8"/>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NODE REP BEACON, ESPERA TEMPS ALEATORI</a:t>
              </a:r>
            </a:p>
          </p:txBody>
        </p:sp>
      </p:grpSp>
      <p:grpSp>
        <p:nvGrpSpPr>
          <p:cNvPr id="9" name="Group 9"/>
          <p:cNvGrpSpPr/>
          <p:nvPr/>
        </p:nvGrpSpPr>
        <p:grpSpPr>
          <a:xfrm>
            <a:off x="1931945" y="4515321"/>
            <a:ext cx="2232109" cy="223210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545454"/>
            </a:solidFill>
          </p:spPr>
          <p:txBody>
            <a:bodyPr/>
            <a:lstStyle/>
            <a:p>
              <a:endParaRPr lang="es-ES"/>
            </a:p>
          </p:txBody>
        </p:sp>
        <p:sp>
          <p:nvSpPr>
            <p:cNvPr id="11" name="TextBox 11"/>
            <p:cNvSpPr txBox="1"/>
            <p:nvPr/>
          </p:nvSpPr>
          <p:spPr>
            <a:xfrm>
              <a:off x="139700" y="101600"/>
              <a:ext cx="533400" cy="571500"/>
            </a:xfrm>
            <a:prstGeom prst="rect">
              <a:avLst/>
            </a:prstGeom>
          </p:spPr>
          <p:txBody>
            <a:bodyPr lIns="50800" tIns="50800" rIns="50800" bIns="50800" rtlCol="0" anchor="ctr"/>
            <a:lstStyle/>
            <a:p>
              <a:pPr algn="ctr">
                <a:lnSpc>
                  <a:spcPts val="2659"/>
                </a:lnSpc>
              </a:pPr>
              <a:r>
                <a:rPr lang="en-US" sz="1899" b="1">
                  <a:solidFill>
                    <a:srgbClr val="FFFFFF"/>
                  </a:solidFill>
                  <a:latin typeface="HK Grotesk Medium"/>
                  <a:ea typeface="HK Grotesk Medium"/>
                  <a:cs typeface="HK Grotesk Medium"/>
                  <a:sym typeface="HK Grotesk Medium"/>
                </a:rPr>
                <a:t>CANAL LLIURE?</a:t>
              </a:r>
            </a:p>
          </p:txBody>
        </p:sp>
      </p:grpSp>
      <p:sp>
        <p:nvSpPr>
          <p:cNvPr id="12" name="TextBox 12"/>
          <p:cNvSpPr txBox="1"/>
          <p:nvPr/>
        </p:nvSpPr>
        <p:spPr>
          <a:xfrm>
            <a:off x="8708479" y="542925"/>
            <a:ext cx="8693378" cy="962025"/>
          </a:xfrm>
          <a:prstGeom prst="rect">
            <a:avLst/>
          </a:prstGeom>
        </p:spPr>
        <p:txBody>
          <a:bodyPr lIns="0" tIns="0" rIns="0" bIns="0" rtlCol="0" anchor="t">
            <a:spAutoFit/>
          </a:bodyPr>
          <a:lstStyle/>
          <a:p>
            <a:pPr marL="0" lvl="0" indent="0" algn="r">
              <a:lnSpc>
                <a:spcPts val="7559"/>
              </a:lnSpc>
            </a:pPr>
            <a:r>
              <a:rPr lang="en-US" sz="6300" b="1">
                <a:solidFill>
                  <a:srgbClr val="000000"/>
                </a:solidFill>
                <a:latin typeface="HK Grotesk Bold"/>
                <a:ea typeface="HK Grotesk Bold"/>
                <a:cs typeface="HK Grotesk Bold"/>
                <a:sym typeface="HK Grotesk Bold"/>
              </a:rPr>
              <a:t>Etapa descobriment</a:t>
            </a:r>
          </a:p>
        </p:txBody>
      </p:sp>
      <p:sp>
        <p:nvSpPr>
          <p:cNvPr id="13" name="TextBox 13"/>
          <p:cNvSpPr txBox="1"/>
          <p:nvPr/>
        </p:nvSpPr>
        <p:spPr>
          <a:xfrm>
            <a:off x="16840200" y="9191625"/>
            <a:ext cx="8467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51</a:t>
            </a:r>
          </a:p>
        </p:txBody>
      </p:sp>
      <p:grpSp>
        <p:nvGrpSpPr>
          <p:cNvPr id="14" name="Group 14"/>
          <p:cNvGrpSpPr/>
          <p:nvPr/>
        </p:nvGrpSpPr>
        <p:grpSpPr>
          <a:xfrm>
            <a:off x="1504950" y="7223680"/>
            <a:ext cx="3086100" cy="1508499"/>
            <a:chOff x="0" y="0"/>
            <a:chExt cx="812800" cy="397300"/>
          </a:xfrm>
        </p:grpSpPr>
        <p:sp>
          <p:nvSpPr>
            <p:cNvPr id="15" name="Freeform 15"/>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16" name="TextBox 16"/>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NODE ENVIA REQUEST</a:t>
              </a:r>
            </a:p>
          </p:txBody>
        </p:sp>
      </p:grpSp>
      <p:sp>
        <p:nvSpPr>
          <p:cNvPr id="17" name="AutoShape 17"/>
          <p:cNvSpPr/>
          <p:nvPr/>
        </p:nvSpPr>
        <p:spPr>
          <a:xfrm flipH="1">
            <a:off x="3048000" y="1626493"/>
            <a:ext cx="1116055" cy="907392"/>
          </a:xfrm>
          <a:prstGeom prst="line">
            <a:avLst/>
          </a:prstGeom>
          <a:ln w="38100" cap="flat">
            <a:solidFill>
              <a:srgbClr val="000000"/>
            </a:solidFill>
            <a:prstDash val="solid"/>
            <a:headEnd type="none" w="sm" len="sm"/>
            <a:tailEnd type="triangle" w="lg" len="med"/>
          </a:ln>
        </p:spPr>
        <p:txBody>
          <a:bodyPr/>
          <a:lstStyle/>
          <a:p>
            <a:endParaRPr lang="es-ES"/>
          </a:p>
        </p:txBody>
      </p:sp>
      <p:sp>
        <p:nvSpPr>
          <p:cNvPr id="18" name="AutoShape 18"/>
          <p:cNvSpPr/>
          <p:nvPr/>
        </p:nvSpPr>
        <p:spPr>
          <a:xfrm>
            <a:off x="3048000" y="4042385"/>
            <a:ext cx="0" cy="472936"/>
          </a:xfrm>
          <a:prstGeom prst="line">
            <a:avLst/>
          </a:prstGeom>
          <a:ln w="38100" cap="flat">
            <a:solidFill>
              <a:srgbClr val="000000"/>
            </a:solidFill>
            <a:prstDash val="solid"/>
            <a:headEnd type="none" w="sm" len="sm"/>
            <a:tailEnd type="triangle" w="lg" len="med"/>
          </a:ln>
        </p:spPr>
        <p:txBody>
          <a:bodyPr/>
          <a:lstStyle/>
          <a:p>
            <a:endParaRPr lang="es-ES"/>
          </a:p>
        </p:txBody>
      </p:sp>
      <p:sp>
        <p:nvSpPr>
          <p:cNvPr id="19" name="AutoShape 19"/>
          <p:cNvSpPr/>
          <p:nvPr/>
        </p:nvSpPr>
        <p:spPr>
          <a:xfrm>
            <a:off x="3048000" y="6747430"/>
            <a:ext cx="0" cy="476250"/>
          </a:xfrm>
          <a:prstGeom prst="line">
            <a:avLst/>
          </a:prstGeom>
          <a:ln w="38100" cap="flat">
            <a:solidFill>
              <a:srgbClr val="000000"/>
            </a:solidFill>
            <a:prstDash val="solid"/>
            <a:headEnd type="none" w="sm" len="sm"/>
            <a:tailEnd type="triangle" w="lg" len="med"/>
          </a:ln>
        </p:spPr>
        <p:txBody>
          <a:bodyPr/>
          <a:lstStyle/>
          <a:p>
            <a:endParaRPr lang="es-ES"/>
          </a:p>
        </p:txBody>
      </p:sp>
      <p:grpSp>
        <p:nvGrpSpPr>
          <p:cNvPr id="21" name="Group 21"/>
          <p:cNvGrpSpPr/>
          <p:nvPr/>
        </p:nvGrpSpPr>
        <p:grpSpPr>
          <a:xfrm>
            <a:off x="6209090" y="8504050"/>
            <a:ext cx="3086100" cy="1508499"/>
            <a:chOff x="0" y="0"/>
            <a:chExt cx="812800" cy="397300"/>
          </a:xfrm>
        </p:grpSpPr>
        <p:sp>
          <p:nvSpPr>
            <p:cNvPr id="22" name="Freeform 22"/>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23" name="TextBox 23"/>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GATEWAY ESPERA REQUEST DURANT 10 SEGONS</a:t>
              </a:r>
            </a:p>
          </p:txBody>
        </p:sp>
      </p:grpSp>
      <p:sp>
        <p:nvSpPr>
          <p:cNvPr id="24" name="AutoShape 24"/>
          <p:cNvSpPr/>
          <p:nvPr/>
        </p:nvSpPr>
        <p:spPr>
          <a:xfrm>
            <a:off x="7250155" y="1626493"/>
            <a:ext cx="501985" cy="6877557"/>
          </a:xfrm>
          <a:prstGeom prst="line">
            <a:avLst/>
          </a:prstGeom>
          <a:ln w="38100" cap="flat">
            <a:solidFill>
              <a:srgbClr val="000000"/>
            </a:solidFill>
            <a:prstDash val="solid"/>
            <a:headEnd type="none" w="sm" len="sm"/>
            <a:tailEnd type="triangle" w="lg" len="med"/>
          </a:ln>
        </p:spPr>
        <p:txBody>
          <a:bodyPr/>
          <a:lstStyle/>
          <a:p>
            <a:endParaRPr lang="es-ES"/>
          </a:p>
        </p:txBody>
      </p:sp>
      <p:sp>
        <p:nvSpPr>
          <p:cNvPr id="25" name="AutoShape 25"/>
          <p:cNvSpPr/>
          <p:nvPr/>
        </p:nvSpPr>
        <p:spPr>
          <a:xfrm>
            <a:off x="3048000" y="8732179"/>
            <a:ext cx="3161090" cy="526121"/>
          </a:xfrm>
          <a:prstGeom prst="line">
            <a:avLst/>
          </a:prstGeom>
          <a:ln w="38100" cap="flat">
            <a:solidFill>
              <a:srgbClr val="000000"/>
            </a:solidFill>
            <a:prstDash val="solid"/>
            <a:headEnd type="none" w="sm" len="sm"/>
            <a:tailEnd type="triangle" w="lg" len="med"/>
          </a:ln>
        </p:spPr>
        <p:txBody>
          <a:bodyPr/>
          <a:lstStyle/>
          <a:p>
            <a:endParaRPr lang="es-E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754794" y="3021101"/>
            <a:ext cx="5800724" cy="6356958"/>
          </a:xfrm>
          <a:custGeom>
            <a:avLst/>
            <a:gdLst/>
            <a:ahLst/>
            <a:cxnLst/>
            <a:rect l="l" t="t" r="r" b="b"/>
            <a:pathLst>
              <a:path w="5800724" h="6356958">
                <a:moveTo>
                  <a:pt x="0" y="0"/>
                </a:moveTo>
                <a:lnTo>
                  <a:pt x="5800724" y="0"/>
                </a:lnTo>
                <a:lnTo>
                  <a:pt x="5800724" y="6356958"/>
                </a:lnTo>
                <a:lnTo>
                  <a:pt x="0" y="6356958"/>
                </a:lnTo>
                <a:lnTo>
                  <a:pt x="0" y="0"/>
                </a:lnTo>
                <a:close/>
              </a:path>
            </a:pathLst>
          </a:custGeom>
          <a:blipFill>
            <a:blip r:embed="rId2"/>
            <a:stretch>
              <a:fillRect/>
            </a:stretch>
          </a:blipFill>
        </p:spPr>
        <p:txBody>
          <a:bodyPr/>
          <a:lstStyle/>
          <a:p>
            <a:endParaRPr lang="es-ES"/>
          </a:p>
        </p:txBody>
      </p:sp>
      <p:sp>
        <p:nvSpPr>
          <p:cNvPr id="3" name="TextBox 3"/>
          <p:cNvSpPr txBox="1"/>
          <p:nvPr/>
        </p:nvSpPr>
        <p:spPr>
          <a:xfrm>
            <a:off x="8565922" y="542925"/>
            <a:ext cx="8693378" cy="962025"/>
          </a:xfrm>
          <a:prstGeom prst="rect">
            <a:avLst/>
          </a:prstGeom>
        </p:spPr>
        <p:txBody>
          <a:bodyPr lIns="0" tIns="0" rIns="0" bIns="0" rtlCol="0" anchor="t">
            <a:spAutoFit/>
          </a:bodyPr>
          <a:lstStyle/>
          <a:p>
            <a:pPr marL="0" lvl="0" indent="0" algn="r">
              <a:lnSpc>
                <a:spcPts val="7559"/>
              </a:lnSpc>
            </a:pPr>
            <a:r>
              <a:rPr lang="en-US" sz="6300" b="1">
                <a:solidFill>
                  <a:srgbClr val="000000"/>
                </a:solidFill>
                <a:latin typeface="HK Grotesk Bold"/>
                <a:ea typeface="HK Grotesk Bold"/>
                <a:cs typeface="HK Grotesk Bold"/>
                <a:sym typeface="HK Grotesk Bold"/>
              </a:rPr>
              <a:t>Etapa d’organització</a:t>
            </a:r>
          </a:p>
        </p:txBody>
      </p:sp>
      <p:sp>
        <p:nvSpPr>
          <p:cNvPr id="4" name="TextBox 4"/>
          <p:cNvSpPr txBox="1"/>
          <p:nvPr/>
        </p:nvSpPr>
        <p:spPr>
          <a:xfrm>
            <a:off x="16306800" y="9191625"/>
            <a:ext cx="1380172" cy="592342"/>
          </a:xfrm>
          <a:prstGeom prst="rect">
            <a:avLst/>
          </a:prstGeom>
        </p:spPr>
        <p:txBody>
          <a:bodyPr wrap="square"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52</a:t>
            </a:r>
          </a:p>
        </p:txBody>
      </p:sp>
      <p:grpSp>
        <p:nvGrpSpPr>
          <p:cNvPr id="5" name="Group 5"/>
          <p:cNvGrpSpPr/>
          <p:nvPr/>
        </p:nvGrpSpPr>
        <p:grpSpPr>
          <a:xfrm>
            <a:off x="5129520" y="750700"/>
            <a:ext cx="3086100" cy="1508499"/>
            <a:chOff x="0" y="0"/>
            <a:chExt cx="812800" cy="397300"/>
          </a:xfrm>
        </p:grpSpPr>
        <p:sp>
          <p:nvSpPr>
            <p:cNvPr id="6" name="Freeform 6"/>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7" name="TextBox 7"/>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GATEWAY GUARDA ID, SNR I RSSI</a:t>
              </a:r>
            </a:p>
          </p:txBody>
        </p:sp>
      </p:grpSp>
      <p:grpSp>
        <p:nvGrpSpPr>
          <p:cNvPr id="8" name="Group 8"/>
          <p:cNvGrpSpPr/>
          <p:nvPr/>
        </p:nvGrpSpPr>
        <p:grpSpPr>
          <a:xfrm>
            <a:off x="1028700" y="750700"/>
            <a:ext cx="3086100" cy="1508499"/>
            <a:chOff x="0" y="0"/>
            <a:chExt cx="812800" cy="397300"/>
          </a:xfrm>
        </p:grpSpPr>
        <p:sp>
          <p:nvSpPr>
            <p:cNvPr id="9" name="Freeform 9"/>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10" name="TextBox 10"/>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NODE ENVIA REQUEST</a:t>
              </a:r>
            </a:p>
          </p:txBody>
        </p:sp>
      </p:grpSp>
      <p:sp>
        <p:nvSpPr>
          <p:cNvPr id="11" name="AutoShape 11"/>
          <p:cNvSpPr/>
          <p:nvPr/>
        </p:nvSpPr>
        <p:spPr>
          <a:xfrm flipV="1">
            <a:off x="4114800" y="1504950"/>
            <a:ext cx="1014720" cy="0"/>
          </a:xfrm>
          <a:prstGeom prst="line">
            <a:avLst/>
          </a:prstGeom>
          <a:ln w="38100" cap="flat">
            <a:solidFill>
              <a:srgbClr val="000000"/>
            </a:solidFill>
            <a:prstDash val="solid"/>
            <a:headEnd type="none" w="sm" len="sm"/>
            <a:tailEnd type="triangle" w="lg" len="med"/>
          </a:ln>
        </p:spPr>
        <p:txBody>
          <a:bodyPr/>
          <a:lstStyle/>
          <a:p>
            <a:endParaRPr lang="es-ES"/>
          </a:p>
        </p:txBody>
      </p:sp>
      <p:grpSp>
        <p:nvGrpSpPr>
          <p:cNvPr id="12" name="Group 12"/>
          <p:cNvGrpSpPr/>
          <p:nvPr/>
        </p:nvGrpSpPr>
        <p:grpSpPr>
          <a:xfrm>
            <a:off x="5129520" y="2881656"/>
            <a:ext cx="3086100" cy="1508499"/>
            <a:chOff x="0" y="0"/>
            <a:chExt cx="812800" cy="397300"/>
          </a:xfrm>
        </p:grpSpPr>
        <p:sp>
          <p:nvSpPr>
            <p:cNvPr id="13" name="Freeform 13"/>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14" name="TextBox 14"/>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GATEWAY ENVIA SCHEDULE A TOTS ELS NODES</a:t>
              </a:r>
            </a:p>
          </p:txBody>
        </p:sp>
      </p:grpSp>
      <p:sp>
        <p:nvSpPr>
          <p:cNvPr id="15" name="AutoShape 15"/>
          <p:cNvSpPr/>
          <p:nvPr/>
        </p:nvSpPr>
        <p:spPr>
          <a:xfrm>
            <a:off x="6672570" y="2259200"/>
            <a:ext cx="0" cy="622457"/>
          </a:xfrm>
          <a:prstGeom prst="line">
            <a:avLst/>
          </a:prstGeom>
          <a:ln w="38100" cap="flat">
            <a:solidFill>
              <a:srgbClr val="000000"/>
            </a:solidFill>
            <a:prstDash val="solid"/>
            <a:headEnd type="none" w="sm" len="sm"/>
            <a:tailEnd type="triangle" w="lg" len="med"/>
          </a:ln>
        </p:spPr>
        <p:txBody>
          <a:bodyPr/>
          <a:lstStyle/>
          <a:p>
            <a:endParaRPr lang="es-ES"/>
          </a:p>
        </p:txBody>
      </p:sp>
      <p:grpSp>
        <p:nvGrpSpPr>
          <p:cNvPr id="16" name="Group 16"/>
          <p:cNvGrpSpPr/>
          <p:nvPr/>
        </p:nvGrpSpPr>
        <p:grpSpPr>
          <a:xfrm>
            <a:off x="5556516" y="4744536"/>
            <a:ext cx="2232109" cy="223210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545454"/>
            </a:solidFill>
          </p:spPr>
          <p:txBody>
            <a:bodyPr/>
            <a:lstStyle/>
            <a:p>
              <a:endParaRPr lang="es-ES"/>
            </a:p>
          </p:txBody>
        </p:sp>
        <p:sp>
          <p:nvSpPr>
            <p:cNvPr id="18" name="TextBox 18"/>
            <p:cNvSpPr txBox="1"/>
            <p:nvPr/>
          </p:nvSpPr>
          <p:spPr>
            <a:xfrm>
              <a:off x="139700" y="101600"/>
              <a:ext cx="533400" cy="571500"/>
            </a:xfrm>
            <a:prstGeom prst="rect">
              <a:avLst/>
            </a:prstGeom>
          </p:spPr>
          <p:txBody>
            <a:bodyPr lIns="50800" tIns="50800" rIns="50800" bIns="50800" rtlCol="0" anchor="ctr"/>
            <a:lstStyle/>
            <a:p>
              <a:pPr algn="ctr">
                <a:lnSpc>
                  <a:spcPts val="2659"/>
                </a:lnSpc>
              </a:pPr>
              <a:r>
                <a:rPr lang="en-US" sz="1899" b="1">
                  <a:solidFill>
                    <a:srgbClr val="FFFFFF"/>
                  </a:solidFill>
                  <a:latin typeface="HK Grotesk Medium"/>
                  <a:ea typeface="HK Grotesk Medium"/>
                  <a:cs typeface="HK Grotesk Medium"/>
                  <a:sym typeface="HK Grotesk Medium"/>
                </a:rPr>
                <a:t>NODE ESTÀ EN SCHEDULE?</a:t>
              </a:r>
            </a:p>
          </p:txBody>
        </p:sp>
      </p:grpSp>
      <p:sp>
        <p:nvSpPr>
          <p:cNvPr id="19" name="AutoShape 19"/>
          <p:cNvSpPr/>
          <p:nvPr/>
        </p:nvSpPr>
        <p:spPr>
          <a:xfrm flipH="1">
            <a:off x="6672570" y="4390156"/>
            <a:ext cx="0" cy="354381"/>
          </a:xfrm>
          <a:prstGeom prst="line">
            <a:avLst/>
          </a:prstGeom>
          <a:ln w="38100" cap="flat">
            <a:solidFill>
              <a:srgbClr val="000000"/>
            </a:solidFill>
            <a:prstDash val="solid"/>
            <a:headEnd type="none" w="sm" len="sm"/>
            <a:tailEnd type="triangle" w="lg" len="med"/>
          </a:ln>
        </p:spPr>
        <p:txBody>
          <a:bodyPr/>
          <a:lstStyle/>
          <a:p>
            <a:endParaRPr lang="es-ES"/>
          </a:p>
        </p:txBody>
      </p:sp>
      <p:grpSp>
        <p:nvGrpSpPr>
          <p:cNvPr id="20" name="Group 20"/>
          <p:cNvGrpSpPr/>
          <p:nvPr/>
        </p:nvGrpSpPr>
        <p:grpSpPr>
          <a:xfrm>
            <a:off x="5129520" y="7595771"/>
            <a:ext cx="3086100" cy="1508499"/>
            <a:chOff x="0" y="0"/>
            <a:chExt cx="812800" cy="397300"/>
          </a:xfrm>
        </p:grpSpPr>
        <p:sp>
          <p:nvSpPr>
            <p:cNvPr id="21" name="Freeform 21"/>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22" name="TextBox 22"/>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NODE CALCULA TEMPS FINS EL SEU SLOT I DORM</a:t>
              </a:r>
            </a:p>
          </p:txBody>
        </p:sp>
      </p:grpSp>
      <p:grpSp>
        <p:nvGrpSpPr>
          <p:cNvPr id="23" name="Group 23"/>
          <p:cNvGrpSpPr/>
          <p:nvPr/>
        </p:nvGrpSpPr>
        <p:grpSpPr>
          <a:xfrm>
            <a:off x="1579122" y="5106342"/>
            <a:ext cx="3086100" cy="1508499"/>
            <a:chOff x="0" y="0"/>
            <a:chExt cx="812800" cy="397300"/>
          </a:xfrm>
        </p:grpSpPr>
        <p:sp>
          <p:nvSpPr>
            <p:cNvPr id="24" name="Freeform 24"/>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25" name="TextBox 25"/>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NODE DORM 40 SEGONS FINS A SEGÜENT BEACON</a:t>
              </a:r>
            </a:p>
          </p:txBody>
        </p:sp>
      </p:grpSp>
      <p:sp>
        <p:nvSpPr>
          <p:cNvPr id="26" name="AutoShape 26"/>
          <p:cNvSpPr/>
          <p:nvPr/>
        </p:nvSpPr>
        <p:spPr>
          <a:xfrm>
            <a:off x="6672570" y="6976646"/>
            <a:ext cx="0" cy="619125"/>
          </a:xfrm>
          <a:prstGeom prst="line">
            <a:avLst/>
          </a:prstGeom>
          <a:ln w="38100" cap="flat">
            <a:solidFill>
              <a:srgbClr val="000000"/>
            </a:solidFill>
            <a:prstDash val="solid"/>
            <a:headEnd type="none" w="sm" len="sm"/>
            <a:tailEnd type="triangle" w="lg" len="med"/>
          </a:ln>
        </p:spPr>
        <p:txBody>
          <a:bodyPr/>
          <a:lstStyle/>
          <a:p>
            <a:endParaRPr lang="es-ES"/>
          </a:p>
        </p:txBody>
      </p:sp>
      <p:sp>
        <p:nvSpPr>
          <p:cNvPr id="27" name="AutoShape 27"/>
          <p:cNvSpPr/>
          <p:nvPr/>
        </p:nvSpPr>
        <p:spPr>
          <a:xfrm flipH="1">
            <a:off x="4665222" y="5860591"/>
            <a:ext cx="891294" cy="0"/>
          </a:xfrm>
          <a:prstGeom prst="line">
            <a:avLst/>
          </a:prstGeom>
          <a:ln w="38100" cap="flat">
            <a:solidFill>
              <a:srgbClr val="000000"/>
            </a:solidFill>
            <a:prstDash val="solid"/>
            <a:headEnd type="none" w="sm" len="sm"/>
            <a:tailEnd type="triangle" w="lg" len="med"/>
          </a:ln>
        </p:spPr>
        <p:txBody>
          <a:bodyPr/>
          <a:lstStyle/>
          <a:p>
            <a:endParaRPr lang="es-E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360671" y="1504950"/>
            <a:ext cx="5266013" cy="8024401"/>
          </a:xfrm>
          <a:custGeom>
            <a:avLst/>
            <a:gdLst/>
            <a:ahLst/>
            <a:cxnLst/>
            <a:rect l="l" t="t" r="r" b="b"/>
            <a:pathLst>
              <a:path w="5266013" h="8024401">
                <a:moveTo>
                  <a:pt x="0" y="0"/>
                </a:moveTo>
                <a:lnTo>
                  <a:pt x="5266013" y="0"/>
                </a:lnTo>
                <a:lnTo>
                  <a:pt x="5266013" y="8024401"/>
                </a:lnTo>
                <a:lnTo>
                  <a:pt x="0" y="8024401"/>
                </a:lnTo>
                <a:lnTo>
                  <a:pt x="0" y="0"/>
                </a:lnTo>
                <a:close/>
              </a:path>
            </a:pathLst>
          </a:custGeom>
          <a:blipFill>
            <a:blip r:embed="rId2"/>
            <a:stretch>
              <a:fillRect/>
            </a:stretch>
          </a:blipFill>
        </p:spPr>
        <p:txBody>
          <a:bodyPr/>
          <a:lstStyle/>
          <a:p>
            <a:endParaRPr lang="es-ES"/>
          </a:p>
        </p:txBody>
      </p:sp>
      <p:sp>
        <p:nvSpPr>
          <p:cNvPr id="3" name="TextBox 3"/>
          <p:cNvSpPr txBox="1"/>
          <p:nvPr/>
        </p:nvSpPr>
        <p:spPr>
          <a:xfrm>
            <a:off x="6571104" y="542925"/>
            <a:ext cx="10688196" cy="962025"/>
          </a:xfrm>
          <a:prstGeom prst="rect">
            <a:avLst/>
          </a:prstGeom>
        </p:spPr>
        <p:txBody>
          <a:bodyPr lIns="0" tIns="0" rIns="0" bIns="0" rtlCol="0" anchor="t">
            <a:spAutoFit/>
          </a:bodyPr>
          <a:lstStyle/>
          <a:p>
            <a:pPr marL="0" lvl="0" indent="0" algn="r">
              <a:lnSpc>
                <a:spcPts val="7559"/>
              </a:lnSpc>
            </a:pPr>
            <a:r>
              <a:rPr lang="en-US" sz="6300" b="1">
                <a:solidFill>
                  <a:srgbClr val="000000"/>
                </a:solidFill>
                <a:latin typeface="HK Grotesk Bold"/>
                <a:ea typeface="HK Grotesk Bold"/>
                <a:cs typeface="HK Grotesk Bold"/>
                <a:sym typeface="HK Grotesk Bold"/>
              </a:rPr>
              <a:t>Etapa d’enviament de dades</a:t>
            </a:r>
          </a:p>
        </p:txBody>
      </p:sp>
      <p:sp>
        <p:nvSpPr>
          <p:cNvPr id="4" name="TextBox 4"/>
          <p:cNvSpPr txBox="1"/>
          <p:nvPr/>
        </p:nvSpPr>
        <p:spPr>
          <a:xfrm>
            <a:off x="16626684" y="9191625"/>
            <a:ext cx="1060288" cy="592342"/>
          </a:xfrm>
          <a:prstGeom prst="rect">
            <a:avLst/>
          </a:prstGeom>
        </p:spPr>
        <p:txBody>
          <a:bodyPr wrap="square"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53</a:t>
            </a:r>
          </a:p>
        </p:txBody>
      </p:sp>
      <p:grpSp>
        <p:nvGrpSpPr>
          <p:cNvPr id="5" name="Group 5"/>
          <p:cNvGrpSpPr/>
          <p:nvPr/>
        </p:nvGrpSpPr>
        <p:grpSpPr>
          <a:xfrm>
            <a:off x="285533" y="1028700"/>
            <a:ext cx="3086100" cy="1508499"/>
            <a:chOff x="0" y="0"/>
            <a:chExt cx="812800" cy="397300"/>
          </a:xfrm>
        </p:grpSpPr>
        <p:sp>
          <p:nvSpPr>
            <p:cNvPr id="6" name="Freeform 6"/>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7" name="TextBox 7"/>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NODE DESPERTA</a:t>
              </a:r>
            </a:p>
          </p:txBody>
        </p:sp>
      </p:grpSp>
      <p:grpSp>
        <p:nvGrpSpPr>
          <p:cNvPr id="8" name="Group 8"/>
          <p:cNvGrpSpPr/>
          <p:nvPr/>
        </p:nvGrpSpPr>
        <p:grpSpPr>
          <a:xfrm>
            <a:off x="712528" y="3006858"/>
            <a:ext cx="2232109" cy="223210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545454"/>
            </a:solidFill>
          </p:spPr>
          <p:txBody>
            <a:bodyPr/>
            <a:lstStyle/>
            <a:p>
              <a:endParaRPr lang="es-ES"/>
            </a:p>
          </p:txBody>
        </p:sp>
        <p:sp>
          <p:nvSpPr>
            <p:cNvPr id="10" name="TextBox 10"/>
            <p:cNvSpPr txBox="1"/>
            <p:nvPr/>
          </p:nvSpPr>
          <p:spPr>
            <a:xfrm>
              <a:off x="139700" y="101600"/>
              <a:ext cx="533400" cy="571500"/>
            </a:xfrm>
            <a:prstGeom prst="rect">
              <a:avLst/>
            </a:prstGeom>
          </p:spPr>
          <p:txBody>
            <a:bodyPr lIns="50800" tIns="50800" rIns="50800" bIns="50800" rtlCol="0" anchor="ctr"/>
            <a:lstStyle/>
            <a:p>
              <a:pPr algn="ctr">
                <a:lnSpc>
                  <a:spcPts val="2659"/>
                </a:lnSpc>
              </a:pPr>
              <a:r>
                <a:rPr lang="en-US" sz="1899" b="1">
                  <a:solidFill>
                    <a:srgbClr val="FFFFFF"/>
                  </a:solidFill>
                  <a:latin typeface="HK Grotesk Medium"/>
                  <a:ea typeface="HK Grotesk Medium"/>
                  <a:cs typeface="HK Grotesk Medium"/>
                  <a:sym typeface="HK Grotesk Medium"/>
                </a:rPr>
                <a:t>CANAL LLIURE?</a:t>
              </a:r>
            </a:p>
          </p:txBody>
        </p:sp>
      </p:grpSp>
      <p:grpSp>
        <p:nvGrpSpPr>
          <p:cNvPr id="11" name="Group 11"/>
          <p:cNvGrpSpPr/>
          <p:nvPr/>
        </p:nvGrpSpPr>
        <p:grpSpPr>
          <a:xfrm>
            <a:off x="285533" y="5705692"/>
            <a:ext cx="3086100" cy="1508499"/>
            <a:chOff x="0" y="0"/>
            <a:chExt cx="812800" cy="397300"/>
          </a:xfrm>
        </p:grpSpPr>
        <p:sp>
          <p:nvSpPr>
            <p:cNvPr id="12" name="Freeform 12"/>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13" name="TextBox 13"/>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NODE ENVIA DATA</a:t>
              </a:r>
            </a:p>
          </p:txBody>
        </p:sp>
      </p:grpSp>
      <p:grpSp>
        <p:nvGrpSpPr>
          <p:cNvPr id="14" name="Group 14"/>
          <p:cNvGrpSpPr/>
          <p:nvPr/>
        </p:nvGrpSpPr>
        <p:grpSpPr>
          <a:xfrm>
            <a:off x="285533" y="7749801"/>
            <a:ext cx="3086100" cy="1508499"/>
            <a:chOff x="0" y="0"/>
            <a:chExt cx="812800" cy="397300"/>
          </a:xfrm>
        </p:grpSpPr>
        <p:sp>
          <p:nvSpPr>
            <p:cNvPr id="15" name="Freeform 15"/>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16" name="TextBox 16"/>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NODE DORM FINS BEACON</a:t>
              </a:r>
            </a:p>
          </p:txBody>
        </p:sp>
      </p:grpSp>
      <p:sp>
        <p:nvSpPr>
          <p:cNvPr id="17" name="AutoShape 17"/>
          <p:cNvSpPr/>
          <p:nvPr/>
        </p:nvSpPr>
        <p:spPr>
          <a:xfrm flipH="1">
            <a:off x="1828583" y="2537199"/>
            <a:ext cx="0" cy="469659"/>
          </a:xfrm>
          <a:prstGeom prst="line">
            <a:avLst/>
          </a:prstGeom>
          <a:ln w="38100" cap="flat">
            <a:solidFill>
              <a:srgbClr val="000000"/>
            </a:solidFill>
            <a:prstDash val="solid"/>
            <a:headEnd type="none" w="sm" len="sm"/>
            <a:tailEnd type="triangle" w="lg" len="med"/>
          </a:ln>
        </p:spPr>
        <p:txBody>
          <a:bodyPr/>
          <a:lstStyle/>
          <a:p>
            <a:endParaRPr lang="es-ES"/>
          </a:p>
        </p:txBody>
      </p:sp>
      <p:sp>
        <p:nvSpPr>
          <p:cNvPr id="18" name="AutoShape 18"/>
          <p:cNvSpPr/>
          <p:nvPr/>
        </p:nvSpPr>
        <p:spPr>
          <a:xfrm>
            <a:off x="1828583" y="5238967"/>
            <a:ext cx="0" cy="466725"/>
          </a:xfrm>
          <a:prstGeom prst="line">
            <a:avLst/>
          </a:prstGeom>
          <a:ln w="38100" cap="flat">
            <a:solidFill>
              <a:srgbClr val="000000"/>
            </a:solidFill>
            <a:prstDash val="solid"/>
            <a:headEnd type="none" w="sm" len="sm"/>
            <a:tailEnd type="triangle" w="lg" len="med"/>
          </a:ln>
        </p:spPr>
        <p:txBody>
          <a:bodyPr/>
          <a:lstStyle/>
          <a:p>
            <a:endParaRPr lang="es-ES"/>
          </a:p>
        </p:txBody>
      </p:sp>
      <p:grpSp>
        <p:nvGrpSpPr>
          <p:cNvPr id="19" name="Group 19"/>
          <p:cNvGrpSpPr/>
          <p:nvPr/>
        </p:nvGrpSpPr>
        <p:grpSpPr>
          <a:xfrm>
            <a:off x="3932860" y="1028700"/>
            <a:ext cx="3086100" cy="1508499"/>
            <a:chOff x="0" y="0"/>
            <a:chExt cx="812800" cy="397300"/>
          </a:xfrm>
        </p:grpSpPr>
        <p:sp>
          <p:nvSpPr>
            <p:cNvPr id="20" name="Freeform 20"/>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21" name="TextBox 21"/>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GATEWAY AJUSTA SF PER REBRE DATA DEL NODE</a:t>
              </a:r>
            </a:p>
          </p:txBody>
        </p:sp>
      </p:grpSp>
      <p:grpSp>
        <p:nvGrpSpPr>
          <p:cNvPr id="22" name="Group 22"/>
          <p:cNvGrpSpPr/>
          <p:nvPr/>
        </p:nvGrpSpPr>
        <p:grpSpPr>
          <a:xfrm>
            <a:off x="3932860" y="3367196"/>
            <a:ext cx="3086100" cy="1508499"/>
            <a:chOff x="0" y="0"/>
            <a:chExt cx="812800" cy="397300"/>
          </a:xfrm>
        </p:grpSpPr>
        <p:sp>
          <p:nvSpPr>
            <p:cNvPr id="23" name="Freeform 23"/>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24" name="TextBox 24"/>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GATEWAY ES POSA EN MODE RECEPCIÓ</a:t>
              </a:r>
            </a:p>
          </p:txBody>
        </p:sp>
      </p:grpSp>
      <p:grpSp>
        <p:nvGrpSpPr>
          <p:cNvPr id="25" name="Group 25"/>
          <p:cNvGrpSpPr/>
          <p:nvPr/>
        </p:nvGrpSpPr>
        <p:grpSpPr>
          <a:xfrm>
            <a:off x="3932860" y="5705692"/>
            <a:ext cx="3086100" cy="1508499"/>
            <a:chOff x="0" y="0"/>
            <a:chExt cx="812800" cy="397300"/>
          </a:xfrm>
        </p:grpSpPr>
        <p:sp>
          <p:nvSpPr>
            <p:cNvPr id="26" name="Freeform 26"/>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27" name="TextBox 27"/>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GATEWAY GARDA DADES </a:t>
              </a:r>
            </a:p>
          </p:txBody>
        </p:sp>
      </p:grpSp>
      <p:sp>
        <p:nvSpPr>
          <p:cNvPr id="28" name="AutoShape 28"/>
          <p:cNvSpPr/>
          <p:nvPr/>
        </p:nvSpPr>
        <p:spPr>
          <a:xfrm>
            <a:off x="5475910" y="2537199"/>
            <a:ext cx="0" cy="829997"/>
          </a:xfrm>
          <a:prstGeom prst="line">
            <a:avLst/>
          </a:prstGeom>
          <a:ln w="38100" cap="flat">
            <a:solidFill>
              <a:srgbClr val="000000"/>
            </a:solidFill>
            <a:prstDash val="solid"/>
            <a:headEnd type="none" w="sm" len="sm"/>
            <a:tailEnd type="triangle" w="lg" len="med"/>
          </a:ln>
        </p:spPr>
        <p:txBody>
          <a:bodyPr/>
          <a:lstStyle/>
          <a:p>
            <a:endParaRPr lang="es-ES"/>
          </a:p>
        </p:txBody>
      </p:sp>
      <p:sp>
        <p:nvSpPr>
          <p:cNvPr id="29" name="AutoShape 29"/>
          <p:cNvSpPr/>
          <p:nvPr/>
        </p:nvSpPr>
        <p:spPr>
          <a:xfrm flipH="1">
            <a:off x="5475910" y="4645303"/>
            <a:ext cx="0" cy="1060390"/>
          </a:xfrm>
          <a:prstGeom prst="line">
            <a:avLst/>
          </a:prstGeom>
          <a:ln w="38100" cap="flat">
            <a:solidFill>
              <a:srgbClr val="000000"/>
            </a:solidFill>
            <a:prstDash val="solid"/>
            <a:headEnd type="none" w="sm" len="sm"/>
            <a:tailEnd type="triangle" w="lg" len="med"/>
          </a:ln>
        </p:spPr>
        <p:txBody>
          <a:bodyPr/>
          <a:lstStyle/>
          <a:p>
            <a:endParaRPr lang="es-ES"/>
          </a:p>
        </p:txBody>
      </p:sp>
      <p:grpSp>
        <p:nvGrpSpPr>
          <p:cNvPr id="30" name="Group 30"/>
          <p:cNvGrpSpPr/>
          <p:nvPr/>
        </p:nvGrpSpPr>
        <p:grpSpPr>
          <a:xfrm>
            <a:off x="8213979" y="5343887"/>
            <a:ext cx="2232109" cy="2232109"/>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lnTo>
                    <a:pt x="812800" y="406400"/>
                  </a:lnTo>
                  <a:lnTo>
                    <a:pt x="406400" y="812800"/>
                  </a:lnTo>
                  <a:lnTo>
                    <a:pt x="0" y="406400"/>
                  </a:lnTo>
                  <a:lnTo>
                    <a:pt x="406400" y="0"/>
                  </a:lnTo>
                  <a:close/>
                </a:path>
              </a:pathLst>
            </a:custGeom>
            <a:solidFill>
              <a:srgbClr val="545454"/>
            </a:solidFill>
          </p:spPr>
          <p:txBody>
            <a:bodyPr/>
            <a:lstStyle/>
            <a:p>
              <a:endParaRPr lang="es-ES"/>
            </a:p>
          </p:txBody>
        </p:sp>
        <p:sp>
          <p:nvSpPr>
            <p:cNvPr id="32" name="TextBox 32"/>
            <p:cNvSpPr txBox="1"/>
            <p:nvPr/>
          </p:nvSpPr>
          <p:spPr>
            <a:xfrm>
              <a:off x="139700" y="101600"/>
              <a:ext cx="533400" cy="571500"/>
            </a:xfrm>
            <a:prstGeom prst="rect">
              <a:avLst/>
            </a:prstGeom>
          </p:spPr>
          <p:txBody>
            <a:bodyPr lIns="50800" tIns="50800" rIns="50800" bIns="50800" rtlCol="0" anchor="ctr"/>
            <a:lstStyle/>
            <a:p>
              <a:pPr algn="ctr">
                <a:lnSpc>
                  <a:spcPts val="2659"/>
                </a:lnSpc>
              </a:pPr>
              <a:r>
                <a:rPr lang="en-US" sz="1899" b="1">
                  <a:solidFill>
                    <a:srgbClr val="FFFFFF"/>
                  </a:solidFill>
                  <a:latin typeface="HK Grotesk Medium"/>
                  <a:ea typeface="HK Grotesk Medium"/>
                  <a:cs typeface="HK Grotesk Medium"/>
                  <a:sym typeface="HK Grotesk Medium"/>
                </a:rPr>
                <a:t>ES L’ULTIM SLOT?</a:t>
              </a:r>
            </a:p>
          </p:txBody>
        </p:sp>
      </p:grpSp>
      <p:sp>
        <p:nvSpPr>
          <p:cNvPr id="33" name="AutoShape 33"/>
          <p:cNvSpPr/>
          <p:nvPr/>
        </p:nvSpPr>
        <p:spPr>
          <a:xfrm flipV="1">
            <a:off x="7018960" y="6459942"/>
            <a:ext cx="1195019" cy="0"/>
          </a:xfrm>
          <a:prstGeom prst="line">
            <a:avLst/>
          </a:prstGeom>
          <a:ln w="38100" cap="flat">
            <a:solidFill>
              <a:srgbClr val="000000"/>
            </a:solidFill>
            <a:prstDash val="solid"/>
            <a:headEnd type="none" w="sm" len="sm"/>
            <a:tailEnd type="triangle" w="lg" len="med"/>
          </a:ln>
        </p:spPr>
        <p:txBody>
          <a:bodyPr/>
          <a:lstStyle/>
          <a:p>
            <a:endParaRPr lang="es-ES"/>
          </a:p>
        </p:txBody>
      </p:sp>
      <p:sp>
        <p:nvSpPr>
          <p:cNvPr id="34" name="AutoShape 34"/>
          <p:cNvSpPr/>
          <p:nvPr/>
        </p:nvSpPr>
        <p:spPr>
          <a:xfrm flipH="1" flipV="1">
            <a:off x="7018960" y="1782950"/>
            <a:ext cx="2311073" cy="3560938"/>
          </a:xfrm>
          <a:prstGeom prst="line">
            <a:avLst/>
          </a:prstGeom>
          <a:ln w="38100" cap="flat">
            <a:solidFill>
              <a:srgbClr val="000000"/>
            </a:solidFill>
            <a:prstDash val="solid"/>
            <a:headEnd type="none" w="sm" len="sm"/>
            <a:tailEnd type="triangle" w="lg" len="med"/>
          </a:ln>
        </p:spPr>
        <p:txBody>
          <a:bodyPr/>
          <a:lstStyle/>
          <a:p>
            <a:endParaRPr lang="es-ES"/>
          </a:p>
        </p:txBody>
      </p:sp>
      <p:grpSp>
        <p:nvGrpSpPr>
          <p:cNvPr id="35" name="Group 35"/>
          <p:cNvGrpSpPr/>
          <p:nvPr/>
        </p:nvGrpSpPr>
        <p:grpSpPr>
          <a:xfrm>
            <a:off x="7786984" y="7739350"/>
            <a:ext cx="3086100" cy="1508499"/>
            <a:chOff x="0" y="0"/>
            <a:chExt cx="812800" cy="397300"/>
          </a:xfrm>
        </p:grpSpPr>
        <p:sp>
          <p:nvSpPr>
            <p:cNvPr id="36" name="Freeform 36"/>
            <p:cNvSpPr/>
            <p:nvPr/>
          </p:nvSpPr>
          <p:spPr>
            <a:xfrm>
              <a:off x="0" y="0"/>
              <a:ext cx="812800" cy="397300"/>
            </a:xfrm>
            <a:custGeom>
              <a:avLst/>
              <a:gdLst/>
              <a:ahLst/>
              <a:cxnLst/>
              <a:rect l="l" t="t" r="r" b="b"/>
              <a:pathLst>
                <a:path w="812800" h="397300">
                  <a:moveTo>
                    <a:pt x="127941" y="0"/>
                  </a:moveTo>
                  <a:lnTo>
                    <a:pt x="684859" y="0"/>
                  </a:lnTo>
                  <a:cubicBezTo>
                    <a:pt x="718791" y="0"/>
                    <a:pt x="751333" y="13479"/>
                    <a:pt x="775327" y="37473"/>
                  </a:cubicBezTo>
                  <a:cubicBezTo>
                    <a:pt x="799321" y="61467"/>
                    <a:pt x="812800" y="94009"/>
                    <a:pt x="812800" y="127941"/>
                  </a:cubicBezTo>
                  <a:lnTo>
                    <a:pt x="812800" y="269359"/>
                  </a:lnTo>
                  <a:cubicBezTo>
                    <a:pt x="812800" y="303291"/>
                    <a:pt x="799321" y="335834"/>
                    <a:pt x="775327" y="359827"/>
                  </a:cubicBezTo>
                  <a:cubicBezTo>
                    <a:pt x="751333" y="383821"/>
                    <a:pt x="718791" y="397300"/>
                    <a:pt x="684859" y="397300"/>
                  </a:cubicBezTo>
                  <a:lnTo>
                    <a:pt x="127941" y="397300"/>
                  </a:lnTo>
                  <a:cubicBezTo>
                    <a:pt x="94009" y="397300"/>
                    <a:pt x="61467" y="383821"/>
                    <a:pt x="37473" y="359827"/>
                  </a:cubicBezTo>
                  <a:cubicBezTo>
                    <a:pt x="13479" y="335834"/>
                    <a:pt x="0" y="303291"/>
                    <a:pt x="0" y="269359"/>
                  </a:cubicBezTo>
                  <a:lnTo>
                    <a:pt x="0" y="127941"/>
                  </a:lnTo>
                  <a:cubicBezTo>
                    <a:pt x="0" y="94009"/>
                    <a:pt x="13479" y="61467"/>
                    <a:pt x="37473" y="37473"/>
                  </a:cubicBezTo>
                  <a:cubicBezTo>
                    <a:pt x="61467" y="13479"/>
                    <a:pt x="94009" y="0"/>
                    <a:pt x="127941" y="0"/>
                  </a:cubicBezTo>
                  <a:close/>
                </a:path>
              </a:pathLst>
            </a:custGeom>
            <a:solidFill>
              <a:srgbClr val="545454"/>
            </a:solidFill>
          </p:spPr>
          <p:txBody>
            <a:bodyPr/>
            <a:lstStyle/>
            <a:p>
              <a:endParaRPr lang="es-ES"/>
            </a:p>
          </p:txBody>
        </p:sp>
        <p:sp>
          <p:nvSpPr>
            <p:cNvPr id="37" name="TextBox 37"/>
            <p:cNvSpPr txBox="1"/>
            <p:nvPr/>
          </p:nvSpPr>
          <p:spPr>
            <a:xfrm>
              <a:off x="0" y="-38100"/>
              <a:ext cx="812800" cy="435400"/>
            </a:xfrm>
            <a:prstGeom prst="rect">
              <a:avLst/>
            </a:prstGeom>
          </p:spPr>
          <p:txBody>
            <a:bodyPr lIns="50800" tIns="50800" rIns="50800" bIns="50800" rtlCol="0" anchor="ctr"/>
            <a:lstStyle/>
            <a:p>
              <a:pPr algn="ctr">
                <a:lnSpc>
                  <a:spcPts val="2659"/>
                </a:lnSpc>
                <a:spcBef>
                  <a:spcPct val="0"/>
                </a:spcBef>
              </a:pPr>
              <a:r>
                <a:rPr lang="en-US" sz="1899" b="1">
                  <a:solidFill>
                    <a:srgbClr val="FFFFFF"/>
                  </a:solidFill>
                  <a:latin typeface="HK Grotesk Medium"/>
                  <a:ea typeface="HK Grotesk Medium"/>
                  <a:cs typeface="HK Grotesk Medium"/>
                  <a:sym typeface="HK Grotesk Medium"/>
                </a:rPr>
                <a:t>GATEWAY ENVIA DADES PER WIFI </a:t>
              </a:r>
            </a:p>
          </p:txBody>
        </p:sp>
      </p:grpSp>
      <p:sp>
        <p:nvSpPr>
          <p:cNvPr id="38" name="AutoShape 38"/>
          <p:cNvSpPr/>
          <p:nvPr/>
        </p:nvSpPr>
        <p:spPr>
          <a:xfrm flipH="1">
            <a:off x="9330034" y="7575997"/>
            <a:ext cx="0" cy="163353"/>
          </a:xfrm>
          <a:prstGeom prst="line">
            <a:avLst/>
          </a:prstGeom>
          <a:ln w="38100" cap="flat">
            <a:solidFill>
              <a:srgbClr val="000000"/>
            </a:solidFill>
            <a:prstDash val="solid"/>
            <a:headEnd type="none" w="sm" len="sm"/>
            <a:tailEnd type="triangle" w="lg" len="med"/>
          </a:ln>
        </p:spPr>
        <p:txBody>
          <a:bodyPr/>
          <a:lstStyle/>
          <a:p>
            <a:endParaRPr lang="es-ES"/>
          </a:p>
        </p:txBody>
      </p:sp>
      <p:sp>
        <p:nvSpPr>
          <p:cNvPr id="39" name="AutoShape 39"/>
          <p:cNvSpPr/>
          <p:nvPr/>
        </p:nvSpPr>
        <p:spPr>
          <a:xfrm flipV="1">
            <a:off x="3371633" y="4121446"/>
            <a:ext cx="561228" cy="2338496"/>
          </a:xfrm>
          <a:prstGeom prst="line">
            <a:avLst/>
          </a:prstGeom>
          <a:ln w="38100" cap="flat">
            <a:solidFill>
              <a:srgbClr val="000000"/>
            </a:solidFill>
            <a:prstDash val="solid"/>
            <a:headEnd type="none" w="sm" len="sm"/>
            <a:tailEnd type="triangle" w="lg" len="med"/>
          </a:ln>
        </p:spPr>
        <p:txBody>
          <a:bodyPr/>
          <a:lstStyle/>
          <a:p>
            <a:endParaRPr lang="es-ES"/>
          </a:p>
        </p:txBody>
      </p:sp>
      <p:sp>
        <p:nvSpPr>
          <p:cNvPr id="40" name="AutoShape 40"/>
          <p:cNvSpPr/>
          <p:nvPr/>
        </p:nvSpPr>
        <p:spPr>
          <a:xfrm flipH="1">
            <a:off x="1828583" y="7214191"/>
            <a:ext cx="214271" cy="535609"/>
          </a:xfrm>
          <a:prstGeom prst="line">
            <a:avLst/>
          </a:prstGeom>
          <a:ln w="38100" cap="flat">
            <a:solidFill>
              <a:srgbClr val="000000"/>
            </a:solidFill>
            <a:prstDash val="solid"/>
            <a:headEnd type="none" w="sm" len="sm"/>
            <a:tailEnd type="triangle" w="lg" len="med"/>
          </a:ln>
        </p:spPr>
        <p:txBody>
          <a:bodyPr/>
          <a:lstStyle/>
          <a:p>
            <a:endParaRPr lang="es-E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880809" y="1274654"/>
            <a:ext cx="6791811" cy="3448052"/>
          </a:xfrm>
          <a:prstGeom prst="rect">
            <a:avLst/>
          </a:prstGeom>
        </p:spPr>
        <p:txBody>
          <a:bodyPr lIns="0" tIns="0" rIns="0" bIns="0" rtlCol="0" anchor="t">
            <a:spAutoFit/>
          </a:bodyPr>
          <a:lstStyle/>
          <a:p>
            <a:pPr marL="0" lvl="0" indent="0" algn="l">
              <a:lnSpc>
                <a:spcPts val="8925"/>
              </a:lnSpc>
            </a:pPr>
            <a:r>
              <a:rPr lang="en-US" sz="8500" b="1">
                <a:solidFill>
                  <a:srgbClr val="000000"/>
                </a:solidFill>
                <a:latin typeface="HK Grotesk Bold"/>
                <a:ea typeface="HK Grotesk Bold"/>
                <a:cs typeface="HK Grotesk Bold"/>
                <a:sym typeface="HK Grotesk Bold"/>
              </a:rPr>
              <a:t>Estats del node en memòria RTC</a:t>
            </a:r>
          </a:p>
        </p:txBody>
      </p:sp>
      <p:sp>
        <p:nvSpPr>
          <p:cNvPr id="3" name="AutoShape 3"/>
          <p:cNvSpPr/>
          <p:nvPr/>
        </p:nvSpPr>
        <p:spPr>
          <a:xfrm>
            <a:off x="10880809" y="4703656"/>
            <a:ext cx="5122944" cy="0"/>
          </a:xfrm>
          <a:prstGeom prst="line">
            <a:avLst/>
          </a:prstGeom>
          <a:ln w="38100" cap="flat">
            <a:solidFill>
              <a:srgbClr val="000000"/>
            </a:solidFill>
            <a:prstDash val="solid"/>
            <a:headEnd type="none" w="sm" len="sm"/>
            <a:tailEnd type="none" w="sm" len="sm"/>
          </a:ln>
        </p:spPr>
        <p:txBody>
          <a:bodyPr/>
          <a:lstStyle/>
          <a:p>
            <a:endParaRPr lang="es-ES"/>
          </a:p>
        </p:txBody>
      </p:sp>
      <p:sp>
        <p:nvSpPr>
          <p:cNvPr id="4" name="Freeform 4"/>
          <p:cNvSpPr/>
          <p:nvPr/>
        </p:nvSpPr>
        <p:spPr>
          <a:xfrm>
            <a:off x="1028700" y="936225"/>
            <a:ext cx="7162885" cy="8414549"/>
          </a:xfrm>
          <a:custGeom>
            <a:avLst/>
            <a:gdLst/>
            <a:ahLst/>
            <a:cxnLst/>
            <a:rect l="l" t="t" r="r" b="b"/>
            <a:pathLst>
              <a:path w="7162885" h="8414549">
                <a:moveTo>
                  <a:pt x="0" y="0"/>
                </a:moveTo>
                <a:lnTo>
                  <a:pt x="7162885" y="0"/>
                </a:lnTo>
                <a:lnTo>
                  <a:pt x="7162885" y="8414550"/>
                </a:lnTo>
                <a:lnTo>
                  <a:pt x="0" y="8414550"/>
                </a:lnTo>
                <a:lnTo>
                  <a:pt x="0" y="0"/>
                </a:lnTo>
                <a:close/>
              </a:path>
            </a:pathLst>
          </a:custGeom>
          <a:blipFill>
            <a:blip r:embed="rId2"/>
            <a:stretch>
              <a:fillRect/>
            </a:stretch>
          </a:blipFill>
        </p:spPr>
        <p:txBody>
          <a:bodyPr/>
          <a:lstStyle/>
          <a:p>
            <a:endParaRPr lang="es-ES"/>
          </a:p>
        </p:txBody>
      </p:sp>
      <p:sp>
        <p:nvSpPr>
          <p:cNvPr id="5" name="TextBox 5"/>
          <p:cNvSpPr txBox="1"/>
          <p:nvPr/>
        </p:nvSpPr>
        <p:spPr>
          <a:xfrm>
            <a:off x="10880809" y="5395829"/>
            <a:ext cx="5168852" cy="305117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HK Grotesk"/>
                <a:ea typeface="HK Grotesk"/>
                <a:cs typeface="HK Grotesk"/>
                <a:sym typeface="HK Grotesk"/>
              </a:rPr>
              <a:t>Per poder continuar l’execució normal del codi del node un cop s’ha despertat del mode deep_sleep, s’ha decidit utilitzar la memòria RTC. Per fer això, s’han definit els estats 6 possibles estats en els quals el node es pot ubicar en el codi. </a:t>
            </a:r>
          </a:p>
        </p:txBody>
      </p:sp>
      <p:sp>
        <p:nvSpPr>
          <p:cNvPr id="6" name="TextBox 6"/>
          <p:cNvSpPr txBox="1"/>
          <p:nvPr/>
        </p:nvSpPr>
        <p:spPr>
          <a:xfrm>
            <a:off x="16687800" y="9191625"/>
            <a:ext cx="964565" cy="592342"/>
          </a:xfrm>
          <a:prstGeom prst="rect">
            <a:avLst/>
          </a:prstGeom>
        </p:spPr>
        <p:txBody>
          <a:bodyPr wrap="square" lIns="0" tIns="0" rIns="0" bIns="0" rtlCol="0" anchor="t">
            <a:spAutoFit/>
          </a:bodyPr>
          <a:lstStyle/>
          <a:p>
            <a:pPr algn="ctr">
              <a:lnSpc>
                <a:spcPts val="4759"/>
              </a:lnSpc>
            </a:pPr>
            <a:r>
              <a:rPr lang="en-US" sz="3399" b="1">
                <a:solidFill>
                  <a:srgbClr val="000000"/>
                </a:solidFill>
                <a:latin typeface="HK Grotesk Bold"/>
                <a:ea typeface="HK Grotesk Bold"/>
                <a:cs typeface="HK Grotesk Bold"/>
                <a:sym typeface="HK Grotesk Bold"/>
              </a:rPr>
              <a:t>54</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44331" y="4501515"/>
            <a:ext cx="10777483" cy="1369695"/>
          </a:xfrm>
          <a:prstGeom prst="rect">
            <a:avLst/>
          </a:prstGeom>
        </p:spPr>
        <p:txBody>
          <a:bodyPr lIns="0" tIns="0" rIns="0" bIns="0" rtlCol="0" anchor="t">
            <a:spAutoFit/>
          </a:bodyPr>
          <a:lstStyle/>
          <a:p>
            <a:pPr marL="0" lvl="0" indent="0" algn="l">
              <a:lnSpc>
                <a:spcPts val="10560"/>
              </a:lnSpc>
            </a:pPr>
            <a:r>
              <a:rPr lang="en-US" sz="9600" b="1">
                <a:solidFill>
                  <a:srgbClr val="000000"/>
                </a:solidFill>
                <a:latin typeface="HK Grotesk Bold"/>
                <a:ea typeface="HK Grotesk Bold"/>
                <a:cs typeface="HK Grotesk Bold"/>
                <a:sym typeface="HK Grotesk Bold"/>
              </a:rPr>
              <a:t>Anàlisis i Discussió</a:t>
            </a:r>
          </a:p>
        </p:txBody>
      </p:sp>
      <p:sp>
        <p:nvSpPr>
          <p:cNvPr id="3" name="TextBox 3"/>
          <p:cNvSpPr txBox="1"/>
          <p:nvPr/>
        </p:nvSpPr>
        <p:spPr>
          <a:xfrm>
            <a:off x="16764000" y="9191625"/>
            <a:ext cx="9229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55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880809" y="1274654"/>
            <a:ext cx="6791811" cy="3448052"/>
          </a:xfrm>
          <a:prstGeom prst="rect">
            <a:avLst/>
          </a:prstGeom>
        </p:spPr>
        <p:txBody>
          <a:bodyPr lIns="0" tIns="0" rIns="0" bIns="0" rtlCol="0" anchor="t">
            <a:spAutoFit/>
          </a:bodyPr>
          <a:lstStyle/>
          <a:p>
            <a:pPr marL="0" lvl="0" indent="0" algn="l">
              <a:lnSpc>
                <a:spcPts val="8925"/>
              </a:lnSpc>
            </a:pPr>
            <a:r>
              <a:rPr lang="en-US" sz="8500" b="1">
                <a:solidFill>
                  <a:srgbClr val="000000"/>
                </a:solidFill>
                <a:latin typeface="HK Grotesk Bold"/>
                <a:ea typeface="HK Grotesk Bold"/>
                <a:cs typeface="HK Grotesk Bold"/>
                <a:sym typeface="HK Grotesk Bold"/>
              </a:rPr>
              <a:t>Proves de validació del protocol</a:t>
            </a:r>
          </a:p>
        </p:txBody>
      </p:sp>
      <p:sp>
        <p:nvSpPr>
          <p:cNvPr id="3" name="AutoShape 3"/>
          <p:cNvSpPr/>
          <p:nvPr/>
        </p:nvSpPr>
        <p:spPr>
          <a:xfrm>
            <a:off x="10880809" y="4703656"/>
            <a:ext cx="5122944" cy="0"/>
          </a:xfrm>
          <a:prstGeom prst="line">
            <a:avLst/>
          </a:prstGeom>
          <a:ln w="38100" cap="flat">
            <a:solidFill>
              <a:srgbClr val="000000"/>
            </a:solidFill>
            <a:prstDash val="solid"/>
            <a:headEnd type="none" w="sm" len="sm"/>
            <a:tailEnd type="none" w="sm" len="sm"/>
          </a:ln>
        </p:spPr>
        <p:txBody>
          <a:bodyPr/>
          <a:lstStyle/>
          <a:p>
            <a:endParaRPr lang="es-ES"/>
          </a:p>
        </p:txBody>
      </p:sp>
      <p:sp>
        <p:nvSpPr>
          <p:cNvPr id="4" name="TextBox 4"/>
          <p:cNvSpPr txBox="1"/>
          <p:nvPr/>
        </p:nvSpPr>
        <p:spPr>
          <a:xfrm>
            <a:off x="10880809" y="5395829"/>
            <a:ext cx="5168852" cy="305117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HK Grotesk"/>
                <a:ea typeface="HK Grotesk"/>
                <a:cs typeface="HK Grotesk"/>
                <a:sym typeface="HK Grotesk"/>
              </a:rPr>
              <a:t>Per validar el correcte funcionament del protocol, s’han fet diversos anàlisis del seu comportament, com per exemple, mesurar quant de temps hi ha entre tipus de missatges, o quant de temps està el node realment dormint. </a:t>
            </a:r>
          </a:p>
        </p:txBody>
      </p:sp>
      <p:sp>
        <p:nvSpPr>
          <p:cNvPr id="5" name="TextBox 5"/>
          <p:cNvSpPr txBox="1"/>
          <p:nvPr/>
        </p:nvSpPr>
        <p:spPr>
          <a:xfrm>
            <a:off x="16764000" y="9191625"/>
            <a:ext cx="8883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56</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9144000" y="3109568"/>
          <a:ext cx="8775460" cy="5210176"/>
        </p:xfrm>
        <a:graphic>
          <a:graphicData uri="http://schemas.openxmlformats.org/drawingml/2006/table">
            <a:tbl>
              <a:tblPr/>
              <a:tblGrid>
                <a:gridCol w="1755092">
                  <a:extLst>
                    <a:ext uri="{9D8B030D-6E8A-4147-A177-3AD203B41FA5}">
                      <a16:colId xmlns:a16="http://schemas.microsoft.com/office/drawing/2014/main" val="20000"/>
                    </a:ext>
                  </a:extLst>
                </a:gridCol>
                <a:gridCol w="1755092">
                  <a:extLst>
                    <a:ext uri="{9D8B030D-6E8A-4147-A177-3AD203B41FA5}">
                      <a16:colId xmlns:a16="http://schemas.microsoft.com/office/drawing/2014/main" val="20001"/>
                    </a:ext>
                  </a:extLst>
                </a:gridCol>
                <a:gridCol w="1755092">
                  <a:extLst>
                    <a:ext uri="{9D8B030D-6E8A-4147-A177-3AD203B41FA5}">
                      <a16:colId xmlns:a16="http://schemas.microsoft.com/office/drawing/2014/main" val="20002"/>
                    </a:ext>
                  </a:extLst>
                </a:gridCol>
                <a:gridCol w="1755092">
                  <a:extLst>
                    <a:ext uri="{9D8B030D-6E8A-4147-A177-3AD203B41FA5}">
                      <a16:colId xmlns:a16="http://schemas.microsoft.com/office/drawing/2014/main" val="20003"/>
                    </a:ext>
                  </a:extLst>
                </a:gridCol>
                <a:gridCol w="1755092">
                  <a:extLst>
                    <a:ext uri="{9D8B030D-6E8A-4147-A177-3AD203B41FA5}">
                      <a16:colId xmlns:a16="http://schemas.microsoft.com/office/drawing/2014/main" val="20004"/>
                    </a:ext>
                  </a:extLst>
                </a:gridCol>
              </a:tblGrid>
              <a:tr h="1103444">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Temps entre missatges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Temps mínim (s)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Temps màxim (s)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Mitja (s)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Número de vegades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026683">
                <a:tc>
                  <a:txBody>
                    <a:bodyPr/>
                    <a:lstStyle/>
                    <a:p>
                      <a:pPr algn="ctr">
                        <a:lnSpc>
                          <a:spcPts val="2520"/>
                        </a:lnSpc>
                        <a:defRPr/>
                      </a:pPr>
                      <a:r>
                        <a:rPr lang="en-US" sz="1800">
                          <a:solidFill>
                            <a:srgbClr val="000000"/>
                          </a:solidFill>
                          <a:latin typeface="HK Grotesk"/>
                          <a:ea typeface="HK Grotesk"/>
                          <a:cs typeface="HK Grotesk"/>
                          <a:sym typeface="HK Grotesk"/>
                        </a:rPr>
                        <a:t>BRX -&gt; RTX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2,30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3,21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2,81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6683">
                <a:tc>
                  <a:txBody>
                    <a:bodyPr/>
                    <a:lstStyle/>
                    <a:p>
                      <a:pPr algn="ctr">
                        <a:lnSpc>
                          <a:spcPts val="2520"/>
                        </a:lnSpc>
                        <a:defRPr/>
                      </a:pPr>
                      <a:r>
                        <a:rPr lang="en-US" sz="1800">
                          <a:solidFill>
                            <a:srgbClr val="000000"/>
                          </a:solidFill>
                          <a:latin typeface="HK Grotesk"/>
                          <a:ea typeface="HK Grotesk"/>
                          <a:cs typeface="HK Grotesk"/>
                          <a:sym typeface="HK Grotesk"/>
                        </a:rPr>
                        <a:t>SRX -&gt; DTX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10,18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10,19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10,18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6683">
                <a:tc>
                  <a:txBody>
                    <a:bodyPr/>
                    <a:lstStyle/>
                    <a:p>
                      <a:pPr algn="ctr">
                        <a:lnSpc>
                          <a:spcPts val="2520"/>
                        </a:lnSpc>
                        <a:defRPr/>
                      </a:pPr>
                      <a:r>
                        <a:rPr lang="en-US" sz="1800">
                          <a:solidFill>
                            <a:srgbClr val="000000"/>
                          </a:solidFill>
                          <a:latin typeface="HK Grotesk"/>
                          <a:ea typeface="HK Grotesk"/>
                          <a:cs typeface="HK Grotesk"/>
                          <a:sym typeface="HK Grotesk"/>
                        </a:rPr>
                        <a:t>DRX -&gt; BTX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30,79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30,85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30,83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26683">
                <a:tc>
                  <a:txBody>
                    <a:bodyPr/>
                    <a:lstStyle/>
                    <a:p>
                      <a:pPr algn="ctr">
                        <a:lnSpc>
                          <a:spcPts val="2520"/>
                        </a:lnSpc>
                        <a:defRPr/>
                      </a:pPr>
                      <a:r>
                        <a:rPr lang="en-US" sz="1800">
                          <a:solidFill>
                            <a:srgbClr val="000000"/>
                          </a:solidFill>
                          <a:latin typeface="HK Grotesk"/>
                          <a:ea typeface="HK Grotesk"/>
                          <a:cs typeface="HK Grotesk"/>
                          <a:sym typeface="HK Grotesk"/>
                        </a:rPr>
                        <a:t>BTX -&gt; BTX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51,41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51,42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51,42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1028700" y="2463392"/>
            <a:ext cx="7732324" cy="12447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La primera prova realitzada per comprovar el funcionament del protocol, ha estat mesurar quant de temps hi ha entre tipus de missatges. </a:t>
            </a:r>
          </a:p>
        </p:txBody>
      </p:sp>
      <p:sp>
        <p:nvSpPr>
          <p:cNvPr id="4" name="TextBox 4"/>
          <p:cNvSpPr txBox="1"/>
          <p:nvPr/>
        </p:nvSpPr>
        <p:spPr>
          <a:xfrm>
            <a:off x="1028700" y="1019175"/>
            <a:ext cx="10688196" cy="962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Anàlisis tems entre missatges</a:t>
            </a:r>
          </a:p>
        </p:txBody>
      </p:sp>
      <p:sp>
        <p:nvSpPr>
          <p:cNvPr id="5" name="TextBox 5"/>
          <p:cNvSpPr txBox="1"/>
          <p:nvPr/>
        </p:nvSpPr>
        <p:spPr>
          <a:xfrm>
            <a:off x="1028700" y="3984344"/>
            <a:ext cx="7732324" cy="47880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La nomenclatura utilitzada en el port sèrie ha estat la següent:</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Transmissió d’un Beacon: BTX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Recepció d’un Beacon: BRX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Transmissió d’un Request: RTX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Recepció d’un Request: RRX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Transmissió d’un Schedule: STX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Recepció d’un Schedule: SRX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Transmissió d’un Data: DTX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Recepció d’un Data: DRX</a:t>
            </a:r>
          </a:p>
          <a:p>
            <a:pPr algn="l">
              <a:lnSpc>
                <a:spcPts val="3318"/>
              </a:lnSpc>
            </a:pPr>
            <a:endParaRPr lang="en-US" sz="2370">
              <a:solidFill>
                <a:srgbClr val="000000"/>
              </a:solidFill>
              <a:latin typeface="HK Grotesk"/>
              <a:ea typeface="HK Grotesk"/>
              <a:cs typeface="HK Grotesk"/>
              <a:sym typeface="HK Grotesk"/>
            </a:endParaRPr>
          </a:p>
        </p:txBody>
      </p:sp>
      <p:sp>
        <p:nvSpPr>
          <p:cNvPr id="6" name="TextBox 6"/>
          <p:cNvSpPr txBox="1"/>
          <p:nvPr/>
        </p:nvSpPr>
        <p:spPr>
          <a:xfrm>
            <a:off x="16687800" y="9191625"/>
            <a:ext cx="9991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57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9144000" y="3109568"/>
          <a:ext cx="8775459" cy="5133975"/>
        </p:xfrm>
        <a:graphic>
          <a:graphicData uri="http://schemas.openxmlformats.org/drawingml/2006/table">
            <a:tbl>
              <a:tblPr/>
              <a:tblGrid>
                <a:gridCol w="2925153">
                  <a:extLst>
                    <a:ext uri="{9D8B030D-6E8A-4147-A177-3AD203B41FA5}">
                      <a16:colId xmlns:a16="http://schemas.microsoft.com/office/drawing/2014/main" val="20000"/>
                    </a:ext>
                  </a:extLst>
                </a:gridCol>
                <a:gridCol w="2925153">
                  <a:extLst>
                    <a:ext uri="{9D8B030D-6E8A-4147-A177-3AD203B41FA5}">
                      <a16:colId xmlns:a16="http://schemas.microsoft.com/office/drawing/2014/main" val="20001"/>
                    </a:ext>
                  </a:extLst>
                </a:gridCol>
                <a:gridCol w="2925153">
                  <a:extLst>
                    <a:ext uri="{9D8B030D-6E8A-4147-A177-3AD203B41FA5}">
                      <a16:colId xmlns:a16="http://schemas.microsoft.com/office/drawing/2014/main" val="20002"/>
                    </a:ext>
                  </a:extLst>
                </a:gridCol>
              </a:tblGrid>
              <a:tr h="1026795">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Temps entre missatges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Mitja (s)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Valor teòric (s)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026795">
                <a:tc>
                  <a:txBody>
                    <a:bodyPr/>
                    <a:lstStyle/>
                    <a:p>
                      <a:pPr algn="ctr">
                        <a:lnSpc>
                          <a:spcPts val="2520"/>
                        </a:lnSpc>
                        <a:defRPr/>
                      </a:pPr>
                      <a:r>
                        <a:rPr lang="en-US" sz="1800">
                          <a:solidFill>
                            <a:srgbClr val="000000"/>
                          </a:solidFill>
                          <a:latin typeface="HK Grotesk"/>
                          <a:ea typeface="HK Grotesk"/>
                          <a:cs typeface="HK Grotesk"/>
                          <a:sym typeface="HK Grotesk"/>
                        </a:rPr>
                        <a:t>BRX -&gt; RTX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2,81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&lt; 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6795">
                <a:tc>
                  <a:txBody>
                    <a:bodyPr/>
                    <a:lstStyle/>
                    <a:p>
                      <a:pPr algn="ctr">
                        <a:lnSpc>
                          <a:spcPts val="2520"/>
                        </a:lnSpc>
                        <a:defRPr/>
                      </a:pPr>
                      <a:r>
                        <a:rPr lang="en-US" sz="1800">
                          <a:solidFill>
                            <a:srgbClr val="000000"/>
                          </a:solidFill>
                          <a:latin typeface="HK Grotesk"/>
                          <a:ea typeface="HK Grotesk"/>
                          <a:cs typeface="HK Grotesk"/>
                          <a:sym typeface="HK Grotesk"/>
                        </a:rPr>
                        <a:t>SRX -&gt; DTX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10,18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6795">
                <a:tc>
                  <a:txBody>
                    <a:bodyPr/>
                    <a:lstStyle/>
                    <a:p>
                      <a:pPr algn="ctr">
                        <a:lnSpc>
                          <a:spcPts val="2520"/>
                        </a:lnSpc>
                        <a:defRPr/>
                      </a:pPr>
                      <a:r>
                        <a:rPr lang="en-US" sz="1800">
                          <a:solidFill>
                            <a:srgbClr val="000000"/>
                          </a:solidFill>
                          <a:latin typeface="HK Grotesk"/>
                          <a:ea typeface="HK Grotesk"/>
                          <a:cs typeface="HK Grotesk"/>
                          <a:sym typeface="HK Grotesk"/>
                        </a:rPr>
                        <a:t>DRX -&gt; BTX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30,83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26795">
                <a:tc>
                  <a:txBody>
                    <a:bodyPr/>
                    <a:lstStyle/>
                    <a:p>
                      <a:pPr algn="ctr">
                        <a:lnSpc>
                          <a:spcPts val="2520"/>
                        </a:lnSpc>
                        <a:defRPr/>
                      </a:pPr>
                      <a:r>
                        <a:rPr lang="en-US" sz="1800">
                          <a:solidFill>
                            <a:srgbClr val="000000"/>
                          </a:solidFill>
                          <a:latin typeface="HK Grotesk"/>
                          <a:ea typeface="HK Grotesk"/>
                          <a:cs typeface="HK Grotesk"/>
                          <a:sym typeface="HK Grotesk"/>
                        </a:rPr>
                        <a:t>BTX -&gt; BTX</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51,42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1028700" y="2463392"/>
            <a:ext cx="7732324" cy="12447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La primera prova realitzada per comprovar el funcionament del protocol, ha estat mesurar quant de temps hi ha entre tipus de missatges. </a:t>
            </a:r>
          </a:p>
        </p:txBody>
      </p:sp>
      <p:sp>
        <p:nvSpPr>
          <p:cNvPr id="4" name="TextBox 4"/>
          <p:cNvSpPr txBox="1"/>
          <p:nvPr/>
        </p:nvSpPr>
        <p:spPr>
          <a:xfrm>
            <a:off x="1028700" y="1019175"/>
            <a:ext cx="10688196" cy="962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Anàlisis tems entre missatges</a:t>
            </a:r>
          </a:p>
        </p:txBody>
      </p:sp>
      <p:sp>
        <p:nvSpPr>
          <p:cNvPr id="5" name="TextBox 5"/>
          <p:cNvSpPr txBox="1"/>
          <p:nvPr/>
        </p:nvSpPr>
        <p:spPr>
          <a:xfrm>
            <a:off x="1028700" y="3984344"/>
            <a:ext cx="7732324" cy="47880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La nomenclatura utilitzada en el port sèrie ha estat la següent:</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Transmissió d’un Beacon: BTX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Recepció d’un Beacon: BRX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Transmissió d’un Request: RTX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Recepció d’un Request: RRX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Transmissió d’un Schedule: STX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Recepció d’un Schedule: SRX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Transmissió d’un Data: DTX</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Recepció d’un Data: DRX</a:t>
            </a:r>
          </a:p>
          <a:p>
            <a:pPr algn="l">
              <a:lnSpc>
                <a:spcPts val="3318"/>
              </a:lnSpc>
            </a:pPr>
            <a:endParaRPr lang="en-US" sz="2370">
              <a:solidFill>
                <a:srgbClr val="000000"/>
              </a:solidFill>
              <a:latin typeface="HK Grotesk"/>
              <a:ea typeface="HK Grotesk"/>
              <a:cs typeface="HK Grotesk"/>
              <a:sym typeface="HK Grotesk"/>
            </a:endParaRPr>
          </a:p>
        </p:txBody>
      </p:sp>
      <p:sp>
        <p:nvSpPr>
          <p:cNvPr id="6" name="TextBox 6"/>
          <p:cNvSpPr txBox="1"/>
          <p:nvPr/>
        </p:nvSpPr>
        <p:spPr>
          <a:xfrm>
            <a:off x="16764000" y="9191625"/>
            <a:ext cx="9229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58</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975358" y="3259074"/>
          <a:ext cx="9283940" cy="2152650"/>
        </p:xfrm>
        <a:graphic>
          <a:graphicData uri="http://schemas.openxmlformats.org/drawingml/2006/table">
            <a:tbl>
              <a:tblPr/>
              <a:tblGrid>
                <a:gridCol w="1856788">
                  <a:extLst>
                    <a:ext uri="{9D8B030D-6E8A-4147-A177-3AD203B41FA5}">
                      <a16:colId xmlns:a16="http://schemas.microsoft.com/office/drawing/2014/main" val="20000"/>
                    </a:ext>
                  </a:extLst>
                </a:gridCol>
                <a:gridCol w="1856788">
                  <a:extLst>
                    <a:ext uri="{9D8B030D-6E8A-4147-A177-3AD203B41FA5}">
                      <a16:colId xmlns:a16="http://schemas.microsoft.com/office/drawing/2014/main" val="20001"/>
                    </a:ext>
                  </a:extLst>
                </a:gridCol>
                <a:gridCol w="1856788">
                  <a:extLst>
                    <a:ext uri="{9D8B030D-6E8A-4147-A177-3AD203B41FA5}">
                      <a16:colId xmlns:a16="http://schemas.microsoft.com/office/drawing/2014/main" val="20002"/>
                    </a:ext>
                  </a:extLst>
                </a:gridCol>
                <a:gridCol w="1856788">
                  <a:extLst>
                    <a:ext uri="{9D8B030D-6E8A-4147-A177-3AD203B41FA5}">
                      <a16:colId xmlns:a16="http://schemas.microsoft.com/office/drawing/2014/main" val="20003"/>
                    </a:ext>
                  </a:extLst>
                </a:gridCol>
                <a:gridCol w="1856788">
                  <a:extLst>
                    <a:ext uri="{9D8B030D-6E8A-4147-A177-3AD203B41FA5}">
                      <a16:colId xmlns:a16="http://schemas.microsoft.com/office/drawing/2014/main" val="20004"/>
                    </a:ext>
                  </a:extLst>
                </a:gridCol>
              </a:tblGrid>
              <a:tr h="1115111">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Iteracions prova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Mitja (ms)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Valor Màxim (ms)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Valor Mínim (ms)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Valor teòric (ms)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037539">
                <a:tc>
                  <a:txBody>
                    <a:bodyPr/>
                    <a:lstStyle/>
                    <a:p>
                      <a:pPr algn="ctr">
                        <a:lnSpc>
                          <a:spcPts val="2520"/>
                        </a:lnSpc>
                        <a:defRPr/>
                      </a:pPr>
                      <a:r>
                        <a:rPr lang="en-US" sz="1800">
                          <a:solidFill>
                            <a:srgbClr val="000000"/>
                          </a:solidFill>
                          <a:latin typeface="HK Grotesk"/>
                          <a:ea typeface="HK Grotesk"/>
                          <a:cs typeface="HK Grotesk"/>
                          <a:sym typeface="HK Grotesk"/>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10087,2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10089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10085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10000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extBox 3"/>
          <p:cNvSpPr txBox="1"/>
          <p:nvPr/>
        </p:nvSpPr>
        <p:spPr>
          <a:xfrm>
            <a:off x="1028700" y="3268599"/>
            <a:ext cx="6193838" cy="25020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El temps que està el node en mode deep_sleep, és el temps esperat. Aquest temps és el temps que el node està dormit esperant al seu torn d’enviar el missatge de Data. Com el node s’ubica en el slot 0, aquest temps sempre haurà de ser de 10 segons.</a:t>
            </a:r>
          </a:p>
        </p:txBody>
      </p:sp>
      <p:sp>
        <p:nvSpPr>
          <p:cNvPr id="4" name="TextBox 4"/>
          <p:cNvSpPr txBox="1"/>
          <p:nvPr/>
        </p:nvSpPr>
        <p:spPr>
          <a:xfrm>
            <a:off x="1028700" y="1019175"/>
            <a:ext cx="14690869" cy="962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Anàlisis tems en </a:t>
            </a:r>
            <a:r>
              <a:rPr lang="en-US" sz="6300" b="1" i="1">
                <a:solidFill>
                  <a:srgbClr val="000000"/>
                </a:solidFill>
                <a:latin typeface="HK Grotesk Bold Italics"/>
                <a:ea typeface="HK Grotesk Bold Italics"/>
                <a:cs typeface="HK Grotesk Bold Italics"/>
                <a:sym typeface="HK Grotesk Bold Italics"/>
              </a:rPr>
              <a:t>deep_sleep dels </a:t>
            </a:r>
            <a:r>
              <a:rPr lang="en-US" sz="6300" b="1">
                <a:solidFill>
                  <a:srgbClr val="000000"/>
                </a:solidFill>
                <a:latin typeface="HK Grotesk Bold"/>
                <a:ea typeface="HK Grotesk Bold"/>
                <a:cs typeface="HK Grotesk Bold"/>
                <a:sym typeface="HK Grotesk Bold"/>
              </a:rPr>
              <a:t>nodes</a:t>
            </a:r>
          </a:p>
        </p:txBody>
      </p:sp>
      <p:graphicFrame>
        <p:nvGraphicFramePr>
          <p:cNvPr id="5" name="Table 5"/>
          <p:cNvGraphicFramePr>
            <a:graphicFrameLocks noGrp="1"/>
          </p:cNvGraphicFramePr>
          <p:nvPr/>
        </p:nvGraphicFramePr>
        <p:xfrm>
          <a:off x="1028700" y="7105650"/>
          <a:ext cx="9283940" cy="2152650"/>
        </p:xfrm>
        <a:graphic>
          <a:graphicData uri="http://schemas.openxmlformats.org/drawingml/2006/table">
            <a:tbl>
              <a:tblPr/>
              <a:tblGrid>
                <a:gridCol w="1856788">
                  <a:extLst>
                    <a:ext uri="{9D8B030D-6E8A-4147-A177-3AD203B41FA5}">
                      <a16:colId xmlns:a16="http://schemas.microsoft.com/office/drawing/2014/main" val="20000"/>
                    </a:ext>
                  </a:extLst>
                </a:gridCol>
                <a:gridCol w="1856788">
                  <a:extLst>
                    <a:ext uri="{9D8B030D-6E8A-4147-A177-3AD203B41FA5}">
                      <a16:colId xmlns:a16="http://schemas.microsoft.com/office/drawing/2014/main" val="20001"/>
                    </a:ext>
                  </a:extLst>
                </a:gridCol>
                <a:gridCol w="1856788">
                  <a:extLst>
                    <a:ext uri="{9D8B030D-6E8A-4147-A177-3AD203B41FA5}">
                      <a16:colId xmlns:a16="http://schemas.microsoft.com/office/drawing/2014/main" val="20002"/>
                    </a:ext>
                  </a:extLst>
                </a:gridCol>
                <a:gridCol w="1856788">
                  <a:extLst>
                    <a:ext uri="{9D8B030D-6E8A-4147-A177-3AD203B41FA5}">
                      <a16:colId xmlns:a16="http://schemas.microsoft.com/office/drawing/2014/main" val="20003"/>
                    </a:ext>
                  </a:extLst>
                </a:gridCol>
                <a:gridCol w="1856788">
                  <a:extLst>
                    <a:ext uri="{9D8B030D-6E8A-4147-A177-3AD203B41FA5}">
                      <a16:colId xmlns:a16="http://schemas.microsoft.com/office/drawing/2014/main" val="20004"/>
                    </a:ext>
                  </a:extLst>
                </a:gridCol>
              </a:tblGrid>
              <a:tr h="1115111">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Iteracions prova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Mitja (ms)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Valor Màxim (ms)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Valor Mínim (ms)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2520"/>
                        </a:lnSpc>
                        <a:defRPr/>
                      </a:pPr>
                      <a:r>
                        <a:rPr lang="en-US" sz="1800" b="1">
                          <a:solidFill>
                            <a:srgbClr val="FFFFFF"/>
                          </a:solidFill>
                          <a:latin typeface="HK Grotesk Bold"/>
                          <a:ea typeface="HK Grotesk Bold"/>
                          <a:cs typeface="HK Grotesk Bold"/>
                          <a:sym typeface="HK Grotesk Bold"/>
                        </a:rPr>
                        <a:t>Valor teòric (ms)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037539">
                <a:tc>
                  <a:txBody>
                    <a:bodyPr/>
                    <a:lstStyle/>
                    <a:p>
                      <a:pPr algn="ctr">
                        <a:lnSpc>
                          <a:spcPts val="2520"/>
                        </a:lnSpc>
                        <a:defRPr/>
                      </a:pPr>
                      <a:r>
                        <a:rPr lang="en-US" sz="1800">
                          <a:solidFill>
                            <a:srgbClr val="000000"/>
                          </a:solidFill>
                          <a:latin typeface="HK Grotesk"/>
                          <a:ea typeface="HK Grotesk"/>
                          <a:cs typeface="HK Grotesk"/>
                          <a:sym typeface="HK Grotesk"/>
                        </a:rPr>
                        <a:t>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25073,6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25082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25061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HK Grotesk"/>
                          <a:ea typeface="HK Grotesk"/>
                          <a:cs typeface="HK Grotesk"/>
                          <a:sym typeface="HK Grotesk"/>
                        </a:rPr>
                        <a:t>25000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TextBox 6"/>
          <p:cNvSpPr txBox="1"/>
          <p:nvPr/>
        </p:nvSpPr>
        <p:spPr>
          <a:xfrm>
            <a:off x="11389872" y="7326249"/>
            <a:ext cx="6193838" cy="16638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Aquest temps és el temps que el node es posa a dormir un cop ja ha enviat el seu missatge Data, a l’espera de posar-se en mode recepció per rebre el següent Beacon.</a:t>
            </a:r>
          </a:p>
        </p:txBody>
      </p:sp>
      <p:sp>
        <p:nvSpPr>
          <p:cNvPr id="7" name="TextBox 7"/>
          <p:cNvSpPr txBox="1"/>
          <p:nvPr/>
        </p:nvSpPr>
        <p:spPr>
          <a:xfrm>
            <a:off x="1028700" y="6211824"/>
            <a:ext cx="10922584" cy="361950"/>
          </a:xfrm>
          <a:prstGeom prst="rect">
            <a:avLst/>
          </a:prstGeom>
        </p:spPr>
        <p:txBody>
          <a:bodyPr lIns="0" tIns="0" rIns="0" bIns="0" rtlCol="0" anchor="t">
            <a:spAutoFit/>
          </a:bodyPr>
          <a:lstStyle/>
          <a:p>
            <a:pPr marL="0" lvl="0" indent="0" algn="l">
              <a:lnSpc>
                <a:spcPts val="2879"/>
              </a:lnSpc>
            </a:pPr>
            <a:r>
              <a:rPr lang="en-US" sz="2400" b="1">
                <a:solidFill>
                  <a:srgbClr val="000000"/>
                </a:solidFill>
                <a:latin typeface="HK Grotesk Bold"/>
                <a:ea typeface="HK Grotesk Bold"/>
                <a:cs typeface="HK Grotesk Bold"/>
                <a:sym typeface="HK Grotesk Bold"/>
              </a:rPr>
              <a:t>Comparació entre temps teòric i temps mesurat entre missatges Data i Beacon</a:t>
            </a:r>
          </a:p>
        </p:txBody>
      </p:sp>
      <p:sp>
        <p:nvSpPr>
          <p:cNvPr id="8" name="AutoShape 8"/>
          <p:cNvSpPr/>
          <p:nvPr/>
        </p:nvSpPr>
        <p:spPr>
          <a:xfrm>
            <a:off x="12136356" y="6411849"/>
            <a:ext cx="5122944" cy="0"/>
          </a:xfrm>
          <a:prstGeom prst="line">
            <a:avLst/>
          </a:prstGeom>
          <a:ln w="38100" cap="flat">
            <a:solidFill>
              <a:srgbClr val="000000"/>
            </a:solidFill>
            <a:prstDash val="solid"/>
            <a:headEnd type="none" w="sm" len="sm"/>
            <a:tailEnd type="none" w="sm" len="sm"/>
          </a:ln>
        </p:spPr>
        <p:txBody>
          <a:bodyPr/>
          <a:lstStyle/>
          <a:p>
            <a:endParaRPr lang="es-ES"/>
          </a:p>
        </p:txBody>
      </p:sp>
      <p:sp>
        <p:nvSpPr>
          <p:cNvPr id="9" name="TextBox 9"/>
          <p:cNvSpPr txBox="1"/>
          <p:nvPr/>
        </p:nvSpPr>
        <p:spPr>
          <a:xfrm>
            <a:off x="1028700" y="2458974"/>
            <a:ext cx="10922584" cy="361950"/>
          </a:xfrm>
          <a:prstGeom prst="rect">
            <a:avLst/>
          </a:prstGeom>
        </p:spPr>
        <p:txBody>
          <a:bodyPr lIns="0" tIns="0" rIns="0" bIns="0" rtlCol="0" anchor="t">
            <a:spAutoFit/>
          </a:bodyPr>
          <a:lstStyle/>
          <a:p>
            <a:pPr marL="0" lvl="0" indent="0" algn="l">
              <a:lnSpc>
                <a:spcPts val="2879"/>
              </a:lnSpc>
            </a:pPr>
            <a:r>
              <a:rPr lang="en-US" sz="2400" b="1">
                <a:solidFill>
                  <a:srgbClr val="000000"/>
                </a:solidFill>
                <a:latin typeface="HK Grotesk Bold"/>
                <a:ea typeface="HK Grotesk Bold"/>
                <a:cs typeface="HK Grotesk Bold"/>
                <a:sym typeface="HK Grotesk Bold"/>
              </a:rPr>
              <a:t>Comparació entre temps teòric i temps mesurat entre missatges Schedule i Data</a:t>
            </a:r>
          </a:p>
        </p:txBody>
      </p:sp>
      <p:sp>
        <p:nvSpPr>
          <p:cNvPr id="10" name="AutoShape 10"/>
          <p:cNvSpPr/>
          <p:nvPr/>
        </p:nvSpPr>
        <p:spPr>
          <a:xfrm>
            <a:off x="12136356" y="2639949"/>
            <a:ext cx="5122944" cy="0"/>
          </a:xfrm>
          <a:prstGeom prst="line">
            <a:avLst/>
          </a:prstGeom>
          <a:ln w="38100" cap="flat">
            <a:solidFill>
              <a:srgbClr val="000000"/>
            </a:solidFill>
            <a:prstDash val="solid"/>
            <a:headEnd type="none" w="sm" len="sm"/>
            <a:tailEnd type="none" w="sm" len="sm"/>
          </a:ln>
        </p:spPr>
        <p:txBody>
          <a:bodyPr/>
          <a:lstStyle/>
          <a:p>
            <a:endParaRPr lang="es-ES"/>
          </a:p>
        </p:txBody>
      </p:sp>
      <p:sp>
        <p:nvSpPr>
          <p:cNvPr id="11" name="TextBox 11"/>
          <p:cNvSpPr txBox="1"/>
          <p:nvPr/>
        </p:nvSpPr>
        <p:spPr>
          <a:xfrm>
            <a:off x="16764000" y="9191625"/>
            <a:ext cx="9229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59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150631291"/>
              </p:ext>
            </p:extLst>
          </p:nvPr>
        </p:nvGraphicFramePr>
        <p:xfrm>
          <a:off x="609600" y="1352472"/>
          <a:ext cx="914400" cy="6835414"/>
        </p:xfrm>
        <a:graphic>
          <a:graphicData uri="http://schemas.openxmlformats.org/drawingml/2006/table">
            <a:tbl>
              <a:tblPr/>
              <a:tblGrid>
                <a:gridCol w="914400">
                  <a:extLst>
                    <a:ext uri="{9D8B030D-6E8A-4147-A177-3AD203B41FA5}">
                      <a16:colId xmlns:a16="http://schemas.microsoft.com/office/drawing/2014/main" val="20000"/>
                    </a:ext>
                  </a:extLst>
                </a:gridCol>
              </a:tblGrid>
              <a:tr h="759488">
                <a:tc>
                  <a:txBody>
                    <a:bodyPr/>
                    <a:lstStyle/>
                    <a:p>
                      <a:pPr algn="ctr">
                        <a:lnSpc>
                          <a:spcPts val="2225"/>
                        </a:lnSpc>
                        <a:defRPr/>
                      </a:pPr>
                      <a:r>
                        <a:rPr lang="en-US" sz="2000" b="1" spc="127">
                          <a:solidFill>
                            <a:srgbClr val="000000"/>
                          </a:solidFill>
                          <a:latin typeface="HK Grotesk Bold"/>
                          <a:ea typeface="HK Grotesk Bold"/>
                          <a:cs typeface="HK Grotesk Bold"/>
                          <a:sym typeface="HK Grotesk Bold"/>
                        </a:rPr>
                        <a:t>SF</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16751">
                <a:tc>
                  <a:txBody>
                    <a:bodyPr/>
                    <a:lstStyle/>
                    <a:p>
                      <a:pPr algn="ctr">
                        <a:lnSpc>
                          <a:spcPts val="2225"/>
                        </a:lnSpc>
                        <a:defRPr/>
                      </a:pPr>
                      <a:r>
                        <a:rPr lang="en-US" sz="2000" dirty="0">
                          <a:solidFill>
                            <a:srgbClr val="000000"/>
                          </a:solidFill>
                          <a:latin typeface="HK Grotesk"/>
                          <a:ea typeface="HK Grotesk"/>
                          <a:cs typeface="HK Grotesk"/>
                          <a:sym typeface="HK Grotesk"/>
                        </a:rPr>
                        <a:t>7</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6257">
                <a:tc>
                  <a:txBody>
                    <a:bodyPr/>
                    <a:lstStyle/>
                    <a:p>
                      <a:pPr algn="ctr">
                        <a:lnSpc>
                          <a:spcPts val="2225"/>
                        </a:lnSpc>
                        <a:defRPr/>
                      </a:pPr>
                      <a:r>
                        <a:rPr lang="en-US" sz="2000">
                          <a:solidFill>
                            <a:srgbClr val="000000"/>
                          </a:solidFill>
                          <a:latin typeface="HK Grotesk"/>
                          <a:ea typeface="HK Grotesk"/>
                          <a:cs typeface="HK Grotesk"/>
                          <a:sym typeface="HK Grotesk"/>
                        </a:rPr>
                        <a:t>8</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14161">
                <a:tc>
                  <a:txBody>
                    <a:bodyPr/>
                    <a:lstStyle/>
                    <a:p>
                      <a:pPr algn="ctr">
                        <a:lnSpc>
                          <a:spcPts val="2225"/>
                        </a:lnSpc>
                        <a:defRPr/>
                      </a:pPr>
                      <a:r>
                        <a:rPr lang="en-US" sz="2000">
                          <a:solidFill>
                            <a:srgbClr val="000000"/>
                          </a:solidFill>
                          <a:latin typeface="HK Grotesk"/>
                          <a:ea typeface="HK Grotesk"/>
                          <a:cs typeface="HK Grotesk"/>
                          <a:sym typeface="HK Grotesk"/>
                        </a:rPr>
                        <a:t>9</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14161">
                <a:tc>
                  <a:txBody>
                    <a:bodyPr/>
                    <a:lstStyle/>
                    <a:p>
                      <a:pPr algn="ctr">
                        <a:lnSpc>
                          <a:spcPts val="2225"/>
                        </a:lnSpc>
                        <a:defRPr/>
                      </a:pPr>
                      <a:r>
                        <a:rPr lang="en-US" sz="2000">
                          <a:solidFill>
                            <a:srgbClr val="000000"/>
                          </a:solidFill>
                          <a:latin typeface="HK Grotesk"/>
                          <a:ea typeface="HK Grotesk"/>
                          <a:cs typeface="HK Grotesk"/>
                          <a:sym typeface="HK Grotesk"/>
                        </a:rPr>
                        <a:t>10</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14161">
                <a:tc>
                  <a:txBody>
                    <a:bodyPr/>
                    <a:lstStyle/>
                    <a:p>
                      <a:pPr algn="ctr">
                        <a:lnSpc>
                          <a:spcPts val="2225"/>
                        </a:lnSpc>
                        <a:defRPr/>
                      </a:pPr>
                      <a:r>
                        <a:rPr lang="en-US" sz="2000">
                          <a:solidFill>
                            <a:srgbClr val="000000"/>
                          </a:solidFill>
                          <a:latin typeface="HK Grotesk"/>
                          <a:ea typeface="HK Grotesk"/>
                          <a:cs typeface="HK Grotesk"/>
                          <a:sym typeface="HK Grotesk"/>
                        </a:rPr>
                        <a:t>11</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00435">
                <a:tc>
                  <a:txBody>
                    <a:bodyPr/>
                    <a:lstStyle/>
                    <a:p>
                      <a:pPr algn="ctr">
                        <a:lnSpc>
                          <a:spcPts val="2225"/>
                        </a:lnSpc>
                        <a:defRPr/>
                      </a:pPr>
                      <a:r>
                        <a:rPr lang="en-US" sz="2000" dirty="0">
                          <a:solidFill>
                            <a:srgbClr val="000000"/>
                          </a:solidFill>
                          <a:latin typeface="HK Grotesk"/>
                          <a:ea typeface="HK Grotesk"/>
                          <a:cs typeface="HK Grotesk"/>
                          <a:sym typeface="HK Grotesk"/>
                        </a:rPr>
                        <a:t>12</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3" name="Table 3"/>
          <p:cNvGraphicFramePr>
            <a:graphicFrameLocks noGrp="1"/>
          </p:cNvGraphicFramePr>
          <p:nvPr>
            <p:extLst>
              <p:ext uri="{D42A27DB-BD31-4B8C-83A1-F6EECF244321}">
                <p14:modId xmlns:p14="http://schemas.microsoft.com/office/powerpoint/2010/main" val="891705954"/>
              </p:ext>
            </p:extLst>
          </p:nvPr>
        </p:nvGraphicFramePr>
        <p:xfrm>
          <a:off x="1795147" y="1340628"/>
          <a:ext cx="1509912" cy="6850056"/>
        </p:xfrm>
        <a:graphic>
          <a:graphicData uri="http://schemas.openxmlformats.org/drawingml/2006/table">
            <a:tbl>
              <a:tblPr/>
              <a:tblGrid>
                <a:gridCol w="1509912">
                  <a:extLst>
                    <a:ext uri="{9D8B030D-6E8A-4147-A177-3AD203B41FA5}">
                      <a16:colId xmlns:a16="http://schemas.microsoft.com/office/drawing/2014/main" val="20000"/>
                    </a:ext>
                  </a:extLst>
                </a:gridCol>
              </a:tblGrid>
              <a:tr h="744066">
                <a:tc>
                  <a:txBody>
                    <a:bodyPr/>
                    <a:lstStyle/>
                    <a:p>
                      <a:pPr algn="ctr">
                        <a:lnSpc>
                          <a:spcPts val="2225"/>
                        </a:lnSpc>
                        <a:defRPr/>
                      </a:pPr>
                      <a:r>
                        <a:rPr lang="en-US" sz="2000" b="1" spc="127" dirty="0">
                          <a:solidFill>
                            <a:srgbClr val="000000"/>
                          </a:solidFill>
                          <a:latin typeface="HK Grotesk Bold"/>
                          <a:ea typeface="HK Grotesk Bold"/>
                          <a:cs typeface="HK Grotesk Bold"/>
                          <a:sym typeface="HK Grotesk Bold"/>
                        </a:rPr>
                        <a:t>BW (KHZ)</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53087">
                <a:tc>
                  <a:txBody>
                    <a:bodyPr/>
                    <a:lstStyle/>
                    <a:p>
                      <a:pPr algn="ctr">
                        <a:lnSpc>
                          <a:spcPts val="2225"/>
                        </a:lnSpc>
                        <a:defRPr/>
                      </a:pPr>
                      <a:r>
                        <a:rPr lang="en-US" sz="2000">
                          <a:solidFill>
                            <a:srgbClr val="000000"/>
                          </a:solidFill>
                          <a:latin typeface="HK Grotesk"/>
                          <a:ea typeface="HK Grotesk"/>
                          <a:cs typeface="HK Grotesk"/>
                          <a:sym typeface="HK Grotesk"/>
                        </a:rPr>
                        <a:t>7.8</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68430">
                <a:tc>
                  <a:txBody>
                    <a:bodyPr/>
                    <a:lstStyle/>
                    <a:p>
                      <a:pPr algn="ctr">
                        <a:lnSpc>
                          <a:spcPts val="2225"/>
                        </a:lnSpc>
                        <a:defRPr/>
                      </a:pPr>
                      <a:r>
                        <a:rPr lang="en-US" sz="2000">
                          <a:solidFill>
                            <a:srgbClr val="000000"/>
                          </a:solidFill>
                          <a:latin typeface="HK Grotesk"/>
                          <a:ea typeface="HK Grotesk"/>
                          <a:cs typeface="HK Grotesk"/>
                          <a:sym typeface="HK Grotesk"/>
                        </a:rPr>
                        <a:t>20</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60833">
                <a:tc>
                  <a:txBody>
                    <a:bodyPr/>
                    <a:lstStyle/>
                    <a:p>
                      <a:pPr algn="ctr">
                        <a:lnSpc>
                          <a:spcPts val="2225"/>
                        </a:lnSpc>
                        <a:defRPr/>
                      </a:pPr>
                      <a:r>
                        <a:rPr lang="en-US" sz="2000">
                          <a:solidFill>
                            <a:srgbClr val="000000"/>
                          </a:solidFill>
                          <a:latin typeface="HK Grotesk"/>
                          <a:ea typeface="HK Grotesk"/>
                          <a:cs typeface="HK Grotesk"/>
                          <a:sym typeface="HK Grotesk"/>
                        </a:rPr>
                        <a:t>41</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62833">
                <a:tc>
                  <a:txBody>
                    <a:bodyPr/>
                    <a:lstStyle/>
                    <a:p>
                      <a:pPr algn="ctr">
                        <a:lnSpc>
                          <a:spcPts val="2225"/>
                        </a:lnSpc>
                        <a:defRPr/>
                      </a:pPr>
                      <a:r>
                        <a:rPr lang="en-US" sz="2000">
                          <a:solidFill>
                            <a:srgbClr val="000000"/>
                          </a:solidFill>
                          <a:latin typeface="HK Grotesk"/>
                          <a:ea typeface="HK Grotesk"/>
                          <a:cs typeface="HK Grotesk"/>
                          <a:sym typeface="HK Grotesk"/>
                        </a:rPr>
                        <a:t>62</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53087">
                <a:tc>
                  <a:txBody>
                    <a:bodyPr/>
                    <a:lstStyle/>
                    <a:p>
                      <a:pPr algn="ctr">
                        <a:lnSpc>
                          <a:spcPts val="2225"/>
                        </a:lnSpc>
                        <a:defRPr/>
                      </a:pPr>
                      <a:r>
                        <a:rPr lang="en-US" sz="2000">
                          <a:solidFill>
                            <a:srgbClr val="000000"/>
                          </a:solidFill>
                          <a:latin typeface="HK Grotesk"/>
                          <a:ea typeface="HK Grotesk"/>
                          <a:cs typeface="HK Grotesk"/>
                          <a:sym typeface="HK Grotesk"/>
                        </a:rPr>
                        <a:t>125</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62172">
                <a:tc>
                  <a:txBody>
                    <a:bodyPr/>
                    <a:lstStyle/>
                    <a:p>
                      <a:pPr algn="ctr">
                        <a:lnSpc>
                          <a:spcPts val="2225"/>
                        </a:lnSpc>
                        <a:defRPr/>
                      </a:pPr>
                      <a:r>
                        <a:rPr lang="en-US" sz="2000">
                          <a:solidFill>
                            <a:srgbClr val="000000"/>
                          </a:solidFill>
                          <a:latin typeface="HK Grotesk"/>
                          <a:ea typeface="HK Grotesk"/>
                          <a:cs typeface="HK Grotesk"/>
                          <a:sym typeface="HK Grotesk"/>
                        </a:rPr>
                        <a:t>250</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90244">
                <a:tc>
                  <a:txBody>
                    <a:bodyPr/>
                    <a:lstStyle/>
                    <a:p>
                      <a:pPr algn="ctr">
                        <a:lnSpc>
                          <a:spcPts val="2225"/>
                        </a:lnSpc>
                        <a:defRPr/>
                      </a:pPr>
                      <a:r>
                        <a:rPr lang="en-US" sz="2000" dirty="0">
                          <a:solidFill>
                            <a:srgbClr val="000000"/>
                          </a:solidFill>
                          <a:latin typeface="HK Grotesk"/>
                          <a:ea typeface="HK Grotesk"/>
                          <a:cs typeface="HK Grotesk"/>
                          <a:sym typeface="HK Grotesk"/>
                        </a:rPr>
                        <a:t>500</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456855169"/>
              </p:ext>
            </p:extLst>
          </p:nvPr>
        </p:nvGraphicFramePr>
        <p:xfrm>
          <a:off x="3581088" y="1359880"/>
          <a:ext cx="1112832" cy="6828005"/>
        </p:xfrm>
        <a:graphic>
          <a:graphicData uri="http://schemas.openxmlformats.org/drawingml/2006/table">
            <a:tbl>
              <a:tblPr/>
              <a:tblGrid>
                <a:gridCol w="1112832">
                  <a:extLst>
                    <a:ext uri="{9D8B030D-6E8A-4147-A177-3AD203B41FA5}">
                      <a16:colId xmlns:a16="http://schemas.microsoft.com/office/drawing/2014/main" val="20000"/>
                    </a:ext>
                  </a:extLst>
                </a:gridCol>
              </a:tblGrid>
              <a:tr h="759509">
                <a:tc>
                  <a:txBody>
                    <a:bodyPr/>
                    <a:lstStyle/>
                    <a:p>
                      <a:pPr algn="ctr">
                        <a:lnSpc>
                          <a:spcPts val="2225"/>
                        </a:lnSpc>
                        <a:defRPr/>
                      </a:pPr>
                      <a:r>
                        <a:rPr lang="en-US" sz="2000" b="1" spc="127">
                          <a:solidFill>
                            <a:srgbClr val="000000"/>
                          </a:solidFill>
                          <a:latin typeface="HK Grotesk Bold"/>
                          <a:ea typeface="HK Grotesk Bold"/>
                          <a:cs typeface="HK Grotesk Bold"/>
                          <a:sym typeface="HK Grotesk Bold"/>
                        </a:rPr>
                        <a:t>CRC</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50099">
                <a:tc>
                  <a:txBody>
                    <a:bodyPr/>
                    <a:lstStyle/>
                    <a:p>
                      <a:pPr algn="ctr">
                        <a:lnSpc>
                          <a:spcPts val="2225"/>
                        </a:lnSpc>
                        <a:defRPr/>
                      </a:pPr>
                      <a:r>
                        <a:rPr lang="en-US" sz="2000" dirty="0">
                          <a:solidFill>
                            <a:srgbClr val="000000"/>
                          </a:solidFill>
                          <a:latin typeface="HK Grotesk"/>
                          <a:ea typeface="HK Grotesk"/>
                          <a:cs typeface="HK Grotesk"/>
                          <a:sym typeface="HK Grotesk"/>
                        </a:rPr>
                        <a:t>Si</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18397">
                <a:tc>
                  <a:txBody>
                    <a:bodyPr/>
                    <a:lstStyle/>
                    <a:p>
                      <a:pPr algn="ctr">
                        <a:lnSpc>
                          <a:spcPts val="2225"/>
                        </a:lnSpc>
                        <a:defRPr/>
                      </a:pPr>
                      <a:r>
                        <a:rPr lang="en-US" sz="2000" dirty="0">
                          <a:solidFill>
                            <a:srgbClr val="000000"/>
                          </a:solidFill>
                          <a:latin typeface="HK Grotesk"/>
                          <a:ea typeface="HK Grotesk"/>
                          <a:cs typeface="HK Grotesk"/>
                          <a:sym typeface="HK Grotesk"/>
                        </a:rPr>
                        <a:t>No</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5"/>
          <p:cNvGraphicFramePr>
            <a:graphicFrameLocks noGrp="1"/>
          </p:cNvGraphicFramePr>
          <p:nvPr>
            <p:extLst>
              <p:ext uri="{D42A27DB-BD31-4B8C-83A1-F6EECF244321}">
                <p14:modId xmlns:p14="http://schemas.microsoft.com/office/powerpoint/2010/main" val="45676861"/>
              </p:ext>
            </p:extLst>
          </p:nvPr>
        </p:nvGraphicFramePr>
        <p:xfrm>
          <a:off x="4969949" y="1340628"/>
          <a:ext cx="1696340" cy="6863752"/>
        </p:xfrm>
        <a:graphic>
          <a:graphicData uri="http://schemas.openxmlformats.org/drawingml/2006/table">
            <a:tbl>
              <a:tblPr/>
              <a:tblGrid>
                <a:gridCol w="1696340">
                  <a:extLst>
                    <a:ext uri="{9D8B030D-6E8A-4147-A177-3AD203B41FA5}">
                      <a16:colId xmlns:a16="http://schemas.microsoft.com/office/drawing/2014/main" val="20000"/>
                    </a:ext>
                  </a:extLst>
                </a:gridCol>
              </a:tblGrid>
              <a:tr h="772807">
                <a:tc>
                  <a:txBody>
                    <a:bodyPr/>
                    <a:lstStyle/>
                    <a:p>
                      <a:pPr algn="ctr">
                        <a:lnSpc>
                          <a:spcPts val="2225"/>
                        </a:lnSpc>
                        <a:defRPr/>
                      </a:pPr>
                      <a:r>
                        <a:rPr lang="en-US" sz="2000" b="1" spc="127" dirty="0">
                          <a:solidFill>
                            <a:srgbClr val="000000"/>
                          </a:solidFill>
                          <a:latin typeface="HK Grotesk Bold"/>
                          <a:ea typeface="HK Grotesk Bold"/>
                          <a:cs typeface="HK Grotesk Bold"/>
                          <a:sym typeface="HK Grotesk Bold"/>
                        </a:rPr>
                        <a:t>PAYLOAD</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0945">
                <a:tc>
                  <a:txBody>
                    <a:bodyPr/>
                    <a:lstStyle/>
                    <a:p>
                      <a:pPr algn="ctr">
                        <a:lnSpc>
                          <a:spcPts val="2225"/>
                        </a:lnSpc>
                        <a:defRPr/>
                      </a:pPr>
                      <a:r>
                        <a:rPr lang="en-US" sz="2000" dirty="0">
                          <a:solidFill>
                            <a:srgbClr val="000000"/>
                          </a:solidFill>
                          <a:latin typeface="HK Grotesk"/>
                          <a:ea typeface="HK Grotesk"/>
                          <a:cs typeface="HK Grotesk"/>
                          <a:sym typeface="HK Grotesk"/>
                        </a:rPr>
                        <a:t>Fins a 255 Bytes</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 name="Table 6"/>
          <p:cNvGraphicFramePr>
            <a:graphicFrameLocks noGrp="1"/>
          </p:cNvGraphicFramePr>
          <p:nvPr>
            <p:extLst>
              <p:ext uri="{D42A27DB-BD31-4B8C-83A1-F6EECF244321}">
                <p14:modId xmlns:p14="http://schemas.microsoft.com/office/powerpoint/2010/main" val="2493050871"/>
              </p:ext>
            </p:extLst>
          </p:nvPr>
        </p:nvGraphicFramePr>
        <p:xfrm>
          <a:off x="6948537" y="1352472"/>
          <a:ext cx="2159903" cy="6835413"/>
        </p:xfrm>
        <a:graphic>
          <a:graphicData uri="http://schemas.openxmlformats.org/drawingml/2006/table">
            <a:tbl>
              <a:tblPr/>
              <a:tblGrid>
                <a:gridCol w="2159903">
                  <a:extLst>
                    <a:ext uri="{9D8B030D-6E8A-4147-A177-3AD203B41FA5}">
                      <a16:colId xmlns:a16="http://schemas.microsoft.com/office/drawing/2014/main" val="20000"/>
                    </a:ext>
                  </a:extLst>
                </a:gridCol>
              </a:tblGrid>
              <a:tr h="753154">
                <a:tc>
                  <a:txBody>
                    <a:bodyPr/>
                    <a:lstStyle/>
                    <a:p>
                      <a:pPr algn="ctr">
                        <a:lnSpc>
                          <a:spcPts val="2225"/>
                        </a:lnSpc>
                        <a:defRPr/>
                      </a:pPr>
                      <a:r>
                        <a:rPr lang="en-US" sz="2000" b="1" spc="127" dirty="0">
                          <a:solidFill>
                            <a:srgbClr val="000000"/>
                          </a:solidFill>
                          <a:latin typeface="HK Grotesk Bold"/>
                          <a:ea typeface="HK Grotesk Bold"/>
                          <a:cs typeface="HK Grotesk Bold"/>
                          <a:sym typeface="HK Grotesk Bold"/>
                        </a:rPr>
                        <a:t>CODING RATE</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94890">
                <a:tc>
                  <a:txBody>
                    <a:bodyPr/>
                    <a:lstStyle/>
                    <a:p>
                      <a:pPr algn="ctr">
                        <a:lnSpc>
                          <a:spcPts val="2225"/>
                        </a:lnSpc>
                        <a:defRPr/>
                      </a:pPr>
                      <a:r>
                        <a:rPr lang="en-US" sz="2000" dirty="0">
                          <a:solidFill>
                            <a:srgbClr val="000000"/>
                          </a:solidFill>
                          <a:latin typeface="HK Grotesk"/>
                          <a:ea typeface="HK Grotesk"/>
                          <a:cs typeface="HK Grotesk"/>
                          <a:sym typeface="HK Grotesk"/>
                        </a:rPr>
                        <a:t>4 / 5</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97488">
                <a:tc>
                  <a:txBody>
                    <a:bodyPr/>
                    <a:lstStyle/>
                    <a:p>
                      <a:pPr algn="ctr">
                        <a:lnSpc>
                          <a:spcPts val="2225"/>
                        </a:lnSpc>
                        <a:defRPr/>
                      </a:pPr>
                      <a:r>
                        <a:rPr lang="en-US" sz="2000" dirty="0">
                          <a:solidFill>
                            <a:srgbClr val="000000"/>
                          </a:solidFill>
                          <a:latin typeface="HK Grotesk"/>
                          <a:ea typeface="HK Grotesk"/>
                          <a:cs typeface="HK Grotesk"/>
                          <a:sym typeface="HK Grotesk"/>
                        </a:rPr>
                        <a:t>4 / 6</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95839">
                <a:tc>
                  <a:txBody>
                    <a:bodyPr/>
                    <a:lstStyle/>
                    <a:p>
                      <a:pPr algn="ctr">
                        <a:lnSpc>
                          <a:spcPts val="2225"/>
                        </a:lnSpc>
                        <a:defRPr/>
                      </a:pPr>
                      <a:r>
                        <a:rPr lang="en-US" sz="2000">
                          <a:solidFill>
                            <a:srgbClr val="000000"/>
                          </a:solidFill>
                          <a:latin typeface="HK Grotesk"/>
                          <a:ea typeface="HK Grotesk"/>
                          <a:cs typeface="HK Grotesk"/>
                          <a:sym typeface="HK Grotesk"/>
                        </a:rPr>
                        <a:t>4 / 7</a:t>
                      </a:r>
                      <a:endParaRPr lang="en-US" sz="200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47826">
                <a:tc>
                  <a:txBody>
                    <a:bodyPr/>
                    <a:lstStyle/>
                    <a:p>
                      <a:pPr algn="ctr">
                        <a:lnSpc>
                          <a:spcPts val="2225"/>
                        </a:lnSpc>
                        <a:defRPr/>
                      </a:pPr>
                      <a:r>
                        <a:rPr lang="en-US" sz="2000" dirty="0">
                          <a:solidFill>
                            <a:srgbClr val="000000"/>
                          </a:solidFill>
                          <a:latin typeface="HK Grotesk"/>
                          <a:ea typeface="HK Grotesk"/>
                          <a:cs typeface="HK Grotesk"/>
                          <a:sym typeface="HK Grotesk"/>
                        </a:rPr>
                        <a:t>4 / 8</a:t>
                      </a:r>
                      <a:endParaRPr lang="en-US" sz="2000" dirty="0"/>
                    </a:p>
                  </a:txBody>
                  <a:tcPr marL="168253" marR="168253" marT="168253" marB="168253" anchor="ctr">
                    <a:lnL w="29721" cap="flat" cmpd="sng" algn="ctr">
                      <a:solidFill>
                        <a:srgbClr val="000000"/>
                      </a:solidFill>
                      <a:prstDash val="solid"/>
                      <a:round/>
                      <a:headEnd type="none" w="med" len="med"/>
                      <a:tailEnd type="none" w="med" len="med"/>
                    </a:lnL>
                    <a:lnR w="29721" cap="flat" cmpd="sng" algn="ctr">
                      <a:solidFill>
                        <a:srgbClr val="000000"/>
                      </a:solidFill>
                      <a:prstDash val="solid"/>
                      <a:round/>
                      <a:headEnd type="none" w="med" len="med"/>
                      <a:tailEnd type="none" w="med" len="med"/>
                    </a:lnR>
                    <a:lnT w="29721" cap="flat" cmpd="sng" algn="ctr">
                      <a:solidFill>
                        <a:srgbClr val="000000"/>
                      </a:solidFill>
                      <a:prstDash val="solid"/>
                      <a:round/>
                      <a:headEnd type="none" w="med" len="med"/>
                      <a:tailEnd type="none" w="med" len="med"/>
                    </a:lnT>
                    <a:lnB w="2972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extBox 7"/>
          <p:cNvSpPr txBox="1"/>
          <p:nvPr/>
        </p:nvSpPr>
        <p:spPr>
          <a:xfrm>
            <a:off x="11207505" y="1260356"/>
            <a:ext cx="5397991" cy="1295400"/>
          </a:xfrm>
          <a:prstGeom prst="rect">
            <a:avLst/>
          </a:prstGeom>
        </p:spPr>
        <p:txBody>
          <a:bodyPr lIns="0" tIns="0" rIns="0" bIns="0" rtlCol="0" anchor="t">
            <a:spAutoFit/>
          </a:bodyPr>
          <a:lstStyle/>
          <a:p>
            <a:pPr marL="0" lvl="0" indent="0" algn="l">
              <a:lnSpc>
                <a:spcPts val="9900"/>
              </a:lnSpc>
            </a:pPr>
            <a:r>
              <a:rPr lang="en-US" sz="9000" b="1">
                <a:solidFill>
                  <a:srgbClr val="000000"/>
                </a:solidFill>
                <a:latin typeface="HK Grotesk Bold"/>
                <a:ea typeface="HK Grotesk Bold"/>
                <a:cs typeface="HK Grotesk Bold"/>
                <a:sym typeface="HK Grotesk Bold"/>
              </a:rPr>
              <a:t>LoRa</a:t>
            </a:r>
          </a:p>
        </p:txBody>
      </p:sp>
      <p:sp>
        <p:nvSpPr>
          <p:cNvPr id="8" name="TextBox 8"/>
          <p:cNvSpPr txBox="1"/>
          <p:nvPr/>
        </p:nvSpPr>
        <p:spPr>
          <a:xfrm>
            <a:off x="11207505" y="3565009"/>
            <a:ext cx="5397991" cy="5033010"/>
          </a:xfrm>
          <a:prstGeom prst="rect">
            <a:avLst/>
          </a:prstGeom>
        </p:spPr>
        <p:txBody>
          <a:bodyPr lIns="0" tIns="0" rIns="0" bIns="0" rtlCol="0" anchor="t">
            <a:spAutoFit/>
          </a:bodyPr>
          <a:lstStyle/>
          <a:p>
            <a:pPr marL="0" lvl="0" indent="0" algn="l">
              <a:lnSpc>
                <a:spcPts val="3990"/>
              </a:lnSpc>
              <a:spcBef>
                <a:spcPct val="0"/>
              </a:spcBef>
            </a:pPr>
            <a:r>
              <a:rPr lang="en-US" sz="2850">
                <a:solidFill>
                  <a:srgbClr val="000000"/>
                </a:solidFill>
                <a:latin typeface="HK Grotesk"/>
                <a:ea typeface="HK Grotesk"/>
                <a:cs typeface="HK Grotesk"/>
                <a:sym typeface="HK Grotesk"/>
              </a:rPr>
              <a:t>LoRa (Long Range) és una tecnologia de comunicacions sense fils que funciona mitjançant ràdio-freqüència. </a:t>
            </a:r>
          </a:p>
          <a:p>
            <a:pPr marL="0" lvl="0" indent="0" algn="l">
              <a:lnSpc>
                <a:spcPts val="3990"/>
              </a:lnSpc>
              <a:spcBef>
                <a:spcPct val="0"/>
              </a:spcBef>
            </a:pPr>
            <a:endParaRPr lang="en-US" sz="2850">
              <a:solidFill>
                <a:srgbClr val="000000"/>
              </a:solidFill>
              <a:latin typeface="HK Grotesk"/>
              <a:ea typeface="HK Grotesk"/>
              <a:cs typeface="HK Grotesk"/>
              <a:sym typeface="HK Grotesk"/>
            </a:endParaRPr>
          </a:p>
          <a:p>
            <a:pPr marL="0" lvl="0" indent="0" algn="l">
              <a:lnSpc>
                <a:spcPts val="3990"/>
              </a:lnSpc>
              <a:spcBef>
                <a:spcPct val="0"/>
              </a:spcBef>
            </a:pPr>
            <a:r>
              <a:rPr lang="en-US" sz="2850">
                <a:solidFill>
                  <a:srgbClr val="000000"/>
                </a:solidFill>
                <a:latin typeface="HK Grotesk"/>
                <a:ea typeface="HK Grotesk"/>
                <a:cs typeface="HK Grotesk"/>
                <a:sym typeface="HK Grotesk"/>
              </a:rPr>
              <a:t>Permet establir comunicació entre nodes amb un abast de fins a 4 km en zones urbanes amb una potència de transmissió molt baixa (+22 dBm). </a:t>
            </a:r>
          </a:p>
        </p:txBody>
      </p:sp>
      <p:sp>
        <p:nvSpPr>
          <p:cNvPr id="9" name="TextBox 9"/>
          <p:cNvSpPr txBox="1"/>
          <p:nvPr/>
        </p:nvSpPr>
        <p:spPr>
          <a:xfrm>
            <a:off x="17259300" y="9191625"/>
            <a:ext cx="285115" cy="580390"/>
          </a:xfrm>
          <a:prstGeom prst="rect">
            <a:avLst/>
          </a:prstGeom>
        </p:spPr>
        <p:txBody>
          <a:bodyPr lIns="0" tIns="0" rIns="0" bIns="0" rtlCol="0" anchor="t">
            <a:spAutoFit/>
          </a:bodyPr>
          <a:lstStyle/>
          <a:p>
            <a:pPr algn="ctr">
              <a:lnSpc>
                <a:spcPts val="4759"/>
              </a:lnSpc>
            </a:pPr>
            <a:r>
              <a:rPr lang="en-US" sz="3399" b="1" spc="271">
                <a:solidFill>
                  <a:srgbClr val="000000"/>
                </a:solidFill>
                <a:latin typeface="HK Grotesk Bold"/>
                <a:ea typeface="HK Grotesk Bold"/>
                <a:cs typeface="HK Grotesk Bold"/>
                <a:sym typeface="HK Grotesk Bold"/>
              </a:rPr>
              <a:t>6</a:t>
            </a:r>
          </a:p>
        </p:txBody>
      </p:sp>
      <p:sp>
        <p:nvSpPr>
          <p:cNvPr id="10" name="AutoShape 10"/>
          <p:cNvSpPr/>
          <p:nvPr/>
        </p:nvSpPr>
        <p:spPr>
          <a:xfrm>
            <a:off x="11207505" y="2574806"/>
            <a:ext cx="5122944" cy="0"/>
          </a:xfrm>
          <a:prstGeom prst="line">
            <a:avLst/>
          </a:prstGeom>
          <a:ln w="38100" cap="flat">
            <a:solidFill>
              <a:srgbClr val="000000"/>
            </a:solidFill>
            <a:prstDash val="solid"/>
            <a:headEnd type="none" w="sm" len="sm"/>
            <a:tailEnd type="none" w="sm" len="sm"/>
          </a:ln>
        </p:spPr>
        <p:txBody>
          <a:bodyPr/>
          <a:lstStyle/>
          <a:p>
            <a:endParaRPr lang="es-E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10699" y="1996083"/>
            <a:ext cx="8022194" cy="1526679"/>
          </a:xfrm>
          <a:prstGeom prst="rect">
            <a:avLst/>
          </a:prstGeom>
        </p:spPr>
        <p:txBody>
          <a:bodyPr lIns="0" tIns="0" rIns="0" bIns="0" rtlCol="0" anchor="t">
            <a:spAutoFit/>
          </a:bodyPr>
          <a:lstStyle/>
          <a:p>
            <a:pPr marL="0" lvl="0" indent="0" algn="l">
              <a:lnSpc>
                <a:spcPts val="5922"/>
              </a:lnSpc>
            </a:pPr>
            <a:r>
              <a:rPr lang="en-US" sz="5640" b="1">
                <a:solidFill>
                  <a:srgbClr val="000000"/>
                </a:solidFill>
                <a:latin typeface="HK Grotesk Bold"/>
                <a:ea typeface="HK Grotesk Bold"/>
                <a:cs typeface="HK Grotesk Bold"/>
                <a:sym typeface="HK Grotesk Bold"/>
              </a:rPr>
              <a:t>Anàlisis funcionament amb varis nodes</a:t>
            </a:r>
          </a:p>
        </p:txBody>
      </p:sp>
      <p:sp>
        <p:nvSpPr>
          <p:cNvPr id="3" name="TextBox 3"/>
          <p:cNvSpPr txBox="1"/>
          <p:nvPr/>
        </p:nvSpPr>
        <p:spPr>
          <a:xfrm>
            <a:off x="2210699" y="4719291"/>
            <a:ext cx="13866603" cy="1298575"/>
          </a:xfrm>
          <a:prstGeom prst="rect">
            <a:avLst/>
          </a:prstGeom>
        </p:spPr>
        <p:txBody>
          <a:bodyPr lIns="0" tIns="0" rIns="0" bIns="0" rtlCol="0" anchor="t">
            <a:spAutoFit/>
          </a:bodyPr>
          <a:lstStyle/>
          <a:p>
            <a:pPr marL="0" lvl="0" indent="0" algn="l">
              <a:lnSpc>
                <a:spcPts val="3499"/>
              </a:lnSpc>
            </a:pPr>
            <a:r>
              <a:rPr lang="en-US" sz="2499">
                <a:solidFill>
                  <a:srgbClr val="000000"/>
                </a:solidFill>
                <a:latin typeface="HK Grotesk"/>
                <a:ea typeface="HK Grotesk"/>
                <a:cs typeface="HK Grotesk"/>
                <a:sym typeface="HK Grotesk"/>
              </a:rPr>
              <a:t>En aquesta prova, s’ha comprovat el correcte funcionament del protocol utilitzant 2 nodes i 1 gateway. En les següents figures, es mostren els missatges que apareixen en els dispositius per el port sèrie per poder analitzar que està passant.</a:t>
            </a:r>
          </a:p>
        </p:txBody>
      </p:sp>
      <p:sp>
        <p:nvSpPr>
          <p:cNvPr id="4" name="AutoShape 4"/>
          <p:cNvSpPr/>
          <p:nvPr/>
        </p:nvSpPr>
        <p:spPr>
          <a:xfrm>
            <a:off x="2210699" y="4069111"/>
            <a:ext cx="13844095" cy="0"/>
          </a:xfrm>
          <a:prstGeom prst="line">
            <a:avLst/>
          </a:prstGeom>
          <a:ln w="38100" cap="flat">
            <a:solidFill>
              <a:srgbClr val="000000"/>
            </a:solidFill>
            <a:prstDash val="solid"/>
            <a:headEnd type="none" w="sm" len="sm"/>
            <a:tailEnd type="none" w="sm" len="sm"/>
          </a:ln>
        </p:spPr>
        <p:txBody>
          <a:bodyPr/>
          <a:lstStyle/>
          <a:p>
            <a:endParaRPr lang="es-ES"/>
          </a:p>
        </p:txBody>
      </p:sp>
      <p:sp>
        <p:nvSpPr>
          <p:cNvPr id="5" name="TextBox 5"/>
          <p:cNvSpPr txBox="1"/>
          <p:nvPr/>
        </p:nvSpPr>
        <p:spPr>
          <a:xfrm>
            <a:off x="16611600" y="9191625"/>
            <a:ext cx="1040765" cy="592342"/>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HK Grotesk Bold"/>
                <a:ea typeface="HK Grotesk Bold"/>
                <a:cs typeface="HK Grotesk Bold"/>
                <a:sym typeface="HK Grotesk Bold"/>
              </a:rPr>
              <a:t>60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19175"/>
            <a:ext cx="6802865" cy="2867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Anàlisis funcionament del Gateway</a:t>
            </a:r>
          </a:p>
        </p:txBody>
      </p:sp>
      <p:grpSp>
        <p:nvGrpSpPr>
          <p:cNvPr id="3" name="Group 3"/>
          <p:cNvGrpSpPr/>
          <p:nvPr/>
        </p:nvGrpSpPr>
        <p:grpSpPr>
          <a:xfrm>
            <a:off x="8399740" y="209328"/>
            <a:ext cx="9448042" cy="9868344"/>
            <a:chOff x="0" y="0"/>
            <a:chExt cx="12597389" cy="13157792"/>
          </a:xfrm>
        </p:grpSpPr>
        <p:sp>
          <p:nvSpPr>
            <p:cNvPr id="4" name="Freeform 4"/>
            <p:cNvSpPr/>
            <p:nvPr/>
          </p:nvSpPr>
          <p:spPr>
            <a:xfrm>
              <a:off x="480747" y="292500"/>
              <a:ext cx="11520950" cy="12572792"/>
            </a:xfrm>
            <a:custGeom>
              <a:avLst/>
              <a:gdLst/>
              <a:ahLst/>
              <a:cxnLst/>
              <a:rect l="l" t="t" r="r" b="b"/>
              <a:pathLst>
                <a:path w="11520950" h="12572792">
                  <a:moveTo>
                    <a:pt x="0" y="0"/>
                  </a:moveTo>
                  <a:lnTo>
                    <a:pt x="11520950" y="0"/>
                  </a:lnTo>
                  <a:lnTo>
                    <a:pt x="11520950" y="12572792"/>
                  </a:lnTo>
                  <a:lnTo>
                    <a:pt x="0" y="12572792"/>
                  </a:lnTo>
                  <a:lnTo>
                    <a:pt x="0" y="0"/>
                  </a:lnTo>
                  <a:close/>
                </a:path>
              </a:pathLst>
            </a:custGeom>
            <a:blipFill>
              <a:blip r:embed="rId2"/>
              <a:stretch>
                <a:fillRect/>
              </a:stretch>
            </a:blipFill>
          </p:spPr>
          <p:txBody>
            <a:bodyPr/>
            <a:lstStyle/>
            <a:p>
              <a:endParaRPr lang="es-ES"/>
            </a:p>
          </p:txBody>
        </p:sp>
        <p:grpSp>
          <p:nvGrpSpPr>
            <p:cNvPr id="5" name="Group 5"/>
            <p:cNvGrpSpPr/>
            <p:nvPr/>
          </p:nvGrpSpPr>
          <p:grpSpPr>
            <a:xfrm>
              <a:off x="0" y="0"/>
              <a:ext cx="12597389" cy="13157792"/>
              <a:chOff x="0" y="0"/>
              <a:chExt cx="3565408" cy="3724017"/>
            </a:xfrm>
          </p:grpSpPr>
          <p:sp>
            <p:nvSpPr>
              <p:cNvPr id="6" name="Freeform 6"/>
              <p:cNvSpPr/>
              <p:nvPr/>
            </p:nvSpPr>
            <p:spPr>
              <a:xfrm>
                <a:off x="0" y="0"/>
                <a:ext cx="3565408" cy="3724017"/>
              </a:xfrm>
              <a:custGeom>
                <a:avLst/>
                <a:gdLst/>
                <a:ahLst/>
                <a:cxnLst/>
                <a:rect l="l" t="t" r="r" b="b"/>
                <a:pathLst>
                  <a:path w="3565408" h="3724017">
                    <a:moveTo>
                      <a:pt x="3440948" y="3724017"/>
                    </a:moveTo>
                    <a:lnTo>
                      <a:pt x="124460" y="3724017"/>
                    </a:lnTo>
                    <a:cubicBezTo>
                      <a:pt x="55880" y="3724017"/>
                      <a:pt x="0" y="3668137"/>
                      <a:pt x="0" y="3599557"/>
                    </a:cubicBezTo>
                    <a:lnTo>
                      <a:pt x="0" y="124460"/>
                    </a:lnTo>
                    <a:cubicBezTo>
                      <a:pt x="0" y="55880"/>
                      <a:pt x="55880" y="0"/>
                      <a:pt x="124460" y="0"/>
                    </a:cubicBezTo>
                    <a:lnTo>
                      <a:pt x="3440948" y="0"/>
                    </a:lnTo>
                    <a:cubicBezTo>
                      <a:pt x="3509528" y="0"/>
                      <a:pt x="3565408" y="55880"/>
                      <a:pt x="3565408" y="124460"/>
                    </a:cubicBezTo>
                    <a:lnTo>
                      <a:pt x="3565408" y="3599557"/>
                    </a:lnTo>
                    <a:cubicBezTo>
                      <a:pt x="3565408" y="3668137"/>
                      <a:pt x="3509528" y="3724017"/>
                      <a:pt x="3440948" y="3724017"/>
                    </a:cubicBezTo>
                    <a:close/>
                  </a:path>
                </a:pathLst>
              </a:custGeom>
              <a:solidFill>
                <a:srgbClr val="191919">
                  <a:alpha val="9804"/>
                </a:srgbClr>
              </a:solidFill>
            </p:spPr>
            <p:txBody>
              <a:bodyPr/>
              <a:lstStyle/>
              <a:p>
                <a:endParaRPr lang="es-ES"/>
              </a:p>
            </p:txBody>
          </p:sp>
        </p:grpSp>
      </p:grpSp>
      <p:sp>
        <p:nvSpPr>
          <p:cNvPr id="7" name="TextBox 7"/>
          <p:cNvSpPr txBox="1"/>
          <p:nvPr/>
        </p:nvSpPr>
        <p:spPr>
          <a:xfrm>
            <a:off x="743584" y="9191625"/>
            <a:ext cx="1009015"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61</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19175"/>
            <a:ext cx="7076663" cy="2867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Anàlisis funcionament dels nodes</a:t>
            </a:r>
          </a:p>
        </p:txBody>
      </p:sp>
      <p:grpSp>
        <p:nvGrpSpPr>
          <p:cNvPr id="3" name="Group 3"/>
          <p:cNvGrpSpPr/>
          <p:nvPr/>
        </p:nvGrpSpPr>
        <p:grpSpPr>
          <a:xfrm>
            <a:off x="8421716" y="187562"/>
            <a:ext cx="9391362" cy="9850602"/>
            <a:chOff x="0" y="0"/>
            <a:chExt cx="12521815" cy="13134136"/>
          </a:xfrm>
        </p:grpSpPr>
        <p:sp>
          <p:nvSpPr>
            <p:cNvPr id="4" name="Freeform 4"/>
            <p:cNvSpPr/>
            <p:nvPr/>
          </p:nvSpPr>
          <p:spPr>
            <a:xfrm>
              <a:off x="651984" y="363528"/>
              <a:ext cx="11217847" cy="12407081"/>
            </a:xfrm>
            <a:custGeom>
              <a:avLst/>
              <a:gdLst/>
              <a:ahLst/>
              <a:cxnLst/>
              <a:rect l="l" t="t" r="r" b="b"/>
              <a:pathLst>
                <a:path w="11217847" h="12407081">
                  <a:moveTo>
                    <a:pt x="0" y="0"/>
                  </a:moveTo>
                  <a:lnTo>
                    <a:pt x="11217847" y="0"/>
                  </a:lnTo>
                  <a:lnTo>
                    <a:pt x="11217847" y="12407080"/>
                  </a:lnTo>
                  <a:lnTo>
                    <a:pt x="0" y="12407080"/>
                  </a:lnTo>
                  <a:lnTo>
                    <a:pt x="0" y="0"/>
                  </a:lnTo>
                  <a:close/>
                </a:path>
              </a:pathLst>
            </a:custGeom>
            <a:blipFill>
              <a:blip r:embed="rId2"/>
              <a:stretch>
                <a:fillRect/>
              </a:stretch>
            </a:blipFill>
          </p:spPr>
          <p:txBody>
            <a:bodyPr/>
            <a:lstStyle/>
            <a:p>
              <a:endParaRPr lang="es-ES"/>
            </a:p>
          </p:txBody>
        </p:sp>
        <p:grpSp>
          <p:nvGrpSpPr>
            <p:cNvPr id="5" name="Group 5"/>
            <p:cNvGrpSpPr/>
            <p:nvPr/>
          </p:nvGrpSpPr>
          <p:grpSpPr>
            <a:xfrm>
              <a:off x="0" y="0"/>
              <a:ext cx="12521815" cy="13134136"/>
              <a:chOff x="0" y="0"/>
              <a:chExt cx="4286879" cy="4496509"/>
            </a:xfrm>
          </p:grpSpPr>
          <p:sp>
            <p:nvSpPr>
              <p:cNvPr id="6" name="Freeform 6"/>
              <p:cNvSpPr/>
              <p:nvPr/>
            </p:nvSpPr>
            <p:spPr>
              <a:xfrm>
                <a:off x="0" y="0"/>
                <a:ext cx="4286879" cy="4496509"/>
              </a:xfrm>
              <a:custGeom>
                <a:avLst/>
                <a:gdLst/>
                <a:ahLst/>
                <a:cxnLst/>
                <a:rect l="l" t="t" r="r" b="b"/>
                <a:pathLst>
                  <a:path w="4286879" h="4496509">
                    <a:moveTo>
                      <a:pt x="4162419" y="4496509"/>
                    </a:moveTo>
                    <a:lnTo>
                      <a:pt x="124460" y="4496509"/>
                    </a:lnTo>
                    <a:cubicBezTo>
                      <a:pt x="55880" y="4496509"/>
                      <a:pt x="0" y="4440629"/>
                      <a:pt x="0" y="4372049"/>
                    </a:cubicBezTo>
                    <a:lnTo>
                      <a:pt x="0" y="124460"/>
                    </a:lnTo>
                    <a:cubicBezTo>
                      <a:pt x="0" y="55880"/>
                      <a:pt x="55880" y="0"/>
                      <a:pt x="124460" y="0"/>
                    </a:cubicBezTo>
                    <a:lnTo>
                      <a:pt x="4162419" y="0"/>
                    </a:lnTo>
                    <a:cubicBezTo>
                      <a:pt x="4230999" y="0"/>
                      <a:pt x="4286879" y="55880"/>
                      <a:pt x="4286879" y="124460"/>
                    </a:cubicBezTo>
                    <a:lnTo>
                      <a:pt x="4286879" y="4372049"/>
                    </a:lnTo>
                    <a:cubicBezTo>
                      <a:pt x="4286879" y="4440629"/>
                      <a:pt x="4230999" y="4496509"/>
                      <a:pt x="4162419" y="4496509"/>
                    </a:cubicBezTo>
                    <a:close/>
                  </a:path>
                </a:pathLst>
              </a:custGeom>
              <a:solidFill>
                <a:srgbClr val="191919">
                  <a:alpha val="9804"/>
                </a:srgbClr>
              </a:solidFill>
            </p:spPr>
            <p:txBody>
              <a:bodyPr/>
              <a:lstStyle/>
              <a:p>
                <a:endParaRPr lang="es-ES"/>
              </a:p>
            </p:txBody>
          </p:sp>
        </p:grpSp>
      </p:grpSp>
      <p:sp>
        <p:nvSpPr>
          <p:cNvPr id="7" name="TextBox 7"/>
          <p:cNvSpPr txBox="1"/>
          <p:nvPr/>
        </p:nvSpPr>
        <p:spPr>
          <a:xfrm>
            <a:off x="743584" y="9191625"/>
            <a:ext cx="1085215"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62</a:t>
            </a:r>
          </a:p>
        </p:txBody>
      </p:sp>
      <p:sp>
        <p:nvSpPr>
          <p:cNvPr id="8" name="TextBox 8"/>
          <p:cNvSpPr txBox="1"/>
          <p:nvPr/>
        </p:nvSpPr>
        <p:spPr>
          <a:xfrm>
            <a:off x="1028700" y="4089053"/>
            <a:ext cx="6193838" cy="4065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Funcionament Node 1</a:t>
            </a:r>
          </a:p>
        </p:txBody>
      </p:sp>
      <p:sp>
        <p:nvSpPr>
          <p:cNvPr id="9" name="AutoShape 9"/>
          <p:cNvSpPr/>
          <p:nvPr/>
        </p:nvSpPr>
        <p:spPr>
          <a:xfrm>
            <a:off x="1040999" y="4012853"/>
            <a:ext cx="5122944" cy="0"/>
          </a:xfrm>
          <a:prstGeom prst="line">
            <a:avLst/>
          </a:prstGeom>
          <a:ln w="38100" cap="flat">
            <a:solidFill>
              <a:srgbClr val="000000"/>
            </a:solidFill>
            <a:prstDash val="solid"/>
            <a:headEnd type="none" w="sm" len="sm"/>
            <a:tailEnd type="none" w="sm" len="sm"/>
          </a:ln>
        </p:spPr>
        <p:txBody>
          <a:bodyPr/>
          <a:lstStyle/>
          <a:p>
            <a:endParaRPr lang="es-E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19175"/>
            <a:ext cx="7076663" cy="2867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Anàlisis funcionament dels nodes</a:t>
            </a:r>
          </a:p>
        </p:txBody>
      </p:sp>
      <p:sp>
        <p:nvSpPr>
          <p:cNvPr id="3" name="TextBox 3"/>
          <p:cNvSpPr txBox="1"/>
          <p:nvPr/>
        </p:nvSpPr>
        <p:spPr>
          <a:xfrm>
            <a:off x="743584" y="9191625"/>
            <a:ext cx="932815"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63</a:t>
            </a:r>
          </a:p>
        </p:txBody>
      </p:sp>
      <p:grpSp>
        <p:nvGrpSpPr>
          <p:cNvPr id="4" name="Group 4"/>
          <p:cNvGrpSpPr/>
          <p:nvPr/>
        </p:nvGrpSpPr>
        <p:grpSpPr>
          <a:xfrm>
            <a:off x="9832870" y="152704"/>
            <a:ext cx="7791495" cy="9981592"/>
            <a:chOff x="0" y="0"/>
            <a:chExt cx="10388659" cy="13308789"/>
          </a:xfrm>
        </p:grpSpPr>
        <p:sp>
          <p:nvSpPr>
            <p:cNvPr id="5" name="Freeform 5"/>
            <p:cNvSpPr/>
            <p:nvPr/>
          </p:nvSpPr>
          <p:spPr>
            <a:xfrm>
              <a:off x="322262" y="159645"/>
              <a:ext cx="9744135" cy="12779193"/>
            </a:xfrm>
            <a:custGeom>
              <a:avLst/>
              <a:gdLst/>
              <a:ahLst/>
              <a:cxnLst/>
              <a:rect l="l" t="t" r="r" b="b"/>
              <a:pathLst>
                <a:path w="9744135" h="12779193">
                  <a:moveTo>
                    <a:pt x="0" y="0"/>
                  </a:moveTo>
                  <a:lnTo>
                    <a:pt x="9744135" y="0"/>
                  </a:lnTo>
                  <a:lnTo>
                    <a:pt x="9744135" y="12779193"/>
                  </a:lnTo>
                  <a:lnTo>
                    <a:pt x="0" y="12779193"/>
                  </a:lnTo>
                  <a:lnTo>
                    <a:pt x="0" y="0"/>
                  </a:lnTo>
                  <a:close/>
                </a:path>
              </a:pathLst>
            </a:custGeom>
            <a:blipFill>
              <a:blip r:embed="rId2"/>
              <a:stretch>
                <a:fillRect/>
              </a:stretch>
            </a:blipFill>
          </p:spPr>
          <p:txBody>
            <a:bodyPr/>
            <a:lstStyle/>
            <a:p>
              <a:endParaRPr lang="es-ES"/>
            </a:p>
          </p:txBody>
        </p:sp>
        <p:grpSp>
          <p:nvGrpSpPr>
            <p:cNvPr id="6" name="Group 6"/>
            <p:cNvGrpSpPr/>
            <p:nvPr/>
          </p:nvGrpSpPr>
          <p:grpSpPr>
            <a:xfrm>
              <a:off x="0" y="0"/>
              <a:ext cx="10388659" cy="13308789"/>
              <a:chOff x="0" y="0"/>
              <a:chExt cx="3606934" cy="4620800"/>
            </a:xfrm>
          </p:grpSpPr>
          <p:sp>
            <p:nvSpPr>
              <p:cNvPr id="7" name="Freeform 7"/>
              <p:cNvSpPr/>
              <p:nvPr/>
            </p:nvSpPr>
            <p:spPr>
              <a:xfrm>
                <a:off x="0" y="0"/>
                <a:ext cx="3606934" cy="4620800"/>
              </a:xfrm>
              <a:custGeom>
                <a:avLst/>
                <a:gdLst/>
                <a:ahLst/>
                <a:cxnLst/>
                <a:rect l="l" t="t" r="r" b="b"/>
                <a:pathLst>
                  <a:path w="3606934" h="4620800">
                    <a:moveTo>
                      <a:pt x="3482473" y="4620800"/>
                    </a:moveTo>
                    <a:lnTo>
                      <a:pt x="124460" y="4620800"/>
                    </a:lnTo>
                    <a:cubicBezTo>
                      <a:pt x="55880" y="4620800"/>
                      <a:pt x="0" y="4564920"/>
                      <a:pt x="0" y="4496340"/>
                    </a:cubicBezTo>
                    <a:lnTo>
                      <a:pt x="0" y="124460"/>
                    </a:lnTo>
                    <a:cubicBezTo>
                      <a:pt x="0" y="55880"/>
                      <a:pt x="55880" y="0"/>
                      <a:pt x="124460" y="0"/>
                    </a:cubicBezTo>
                    <a:lnTo>
                      <a:pt x="3482473" y="0"/>
                    </a:lnTo>
                    <a:cubicBezTo>
                      <a:pt x="3551053" y="0"/>
                      <a:pt x="3606934" y="55880"/>
                      <a:pt x="3606934" y="124460"/>
                    </a:cubicBezTo>
                    <a:lnTo>
                      <a:pt x="3606934" y="4496340"/>
                    </a:lnTo>
                    <a:cubicBezTo>
                      <a:pt x="3606934" y="4564920"/>
                      <a:pt x="3551053" y="4620800"/>
                      <a:pt x="3482473" y="4620800"/>
                    </a:cubicBezTo>
                    <a:close/>
                  </a:path>
                </a:pathLst>
              </a:custGeom>
              <a:solidFill>
                <a:srgbClr val="191919">
                  <a:alpha val="9804"/>
                </a:srgbClr>
              </a:solidFill>
            </p:spPr>
            <p:txBody>
              <a:bodyPr/>
              <a:lstStyle/>
              <a:p>
                <a:endParaRPr lang="es-ES"/>
              </a:p>
            </p:txBody>
          </p:sp>
        </p:grpSp>
      </p:grpSp>
      <p:sp>
        <p:nvSpPr>
          <p:cNvPr id="8" name="TextBox 8"/>
          <p:cNvSpPr txBox="1"/>
          <p:nvPr/>
        </p:nvSpPr>
        <p:spPr>
          <a:xfrm>
            <a:off x="1028700" y="4089053"/>
            <a:ext cx="6193838" cy="4065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Funcionament Node 2</a:t>
            </a:r>
          </a:p>
        </p:txBody>
      </p:sp>
      <p:sp>
        <p:nvSpPr>
          <p:cNvPr id="9" name="AutoShape 9"/>
          <p:cNvSpPr/>
          <p:nvPr/>
        </p:nvSpPr>
        <p:spPr>
          <a:xfrm>
            <a:off x="1040999" y="4012853"/>
            <a:ext cx="5122944" cy="0"/>
          </a:xfrm>
          <a:prstGeom prst="line">
            <a:avLst/>
          </a:prstGeom>
          <a:ln w="38100" cap="flat">
            <a:solidFill>
              <a:srgbClr val="000000"/>
            </a:solidFill>
            <a:prstDash val="solid"/>
            <a:headEnd type="none" w="sm" len="sm"/>
            <a:tailEnd type="none" w="sm" len="sm"/>
          </a:ln>
        </p:spPr>
        <p:txBody>
          <a:bodyPr/>
          <a:lstStyle/>
          <a:p>
            <a:endParaRPr lang="es-E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038600"/>
            <a:ext cx="13388624" cy="2200275"/>
          </a:xfrm>
          <a:prstGeom prst="rect">
            <a:avLst/>
          </a:prstGeom>
        </p:spPr>
        <p:txBody>
          <a:bodyPr lIns="0" tIns="0" rIns="0" bIns="0" rtlCol="0" anchor="t">
            <a:spAutoFit/>
          </a:bodyPr>
          <a:lstStyle/>
          <a:p>
            <a:pPr marL="0" lvl="0" indent="0" algn="l">
              <a:lnSpc>
                <a:spcPts val="8640"/>
              </a:lnSpc>
            </a:pPr>
            <a:r>
              <a:rPr lang="en-US" sz="7200" b="1">
                <a:solidFill>
                  <a:srgbClr val="000000"/>
                </a:solidFill>
                <a:latin typeface="HK Grotesk Bold"/>
                <a:ea typeface="HK Grotesk Bold"/>
                <a:cs typeface="HK Grotesk Bold"/>
                <a:sym typeface="HK Grotesk Bold"/>
              </a:rPr>
              <a:t>Comparació utilització Duty Cycle vs Listen Before Talk</a:t>
            </a:r>
          </a:p>
        </p:txBody>
      </p:sp>
      <p:sp>
        <p:nvSpPr>
          <p:cNvPr id="3" name="AutoShape 3"/>
          <p:cNvSpPr/>
          <p:nvPr/>
        </p:nvSpPr>
        <p:spPr>
          <a:xfrm>
            <a:off x="1028700" y="1019175"/>
            <a:ext cx="16230600" cy="0"/>
          </a:xfrm>
          <a:prstGeom prst="line">
            <a:avLst/>
          </a:prstGeom>
          <a:ln w="9525" cap="rnd">
            <a:solidFill>
              <a:srgbClr val="000000"/>
            </a:solidFill>
            <a:prstDash val="solid"/>
            <a:headEnd type="none" w="sm" len="sm"/>
            <a:tailEnd type="none" w="sm" len="sm"/>
          </a:ln>
        </p:spPr>
        <p:txBody>
          <a:bodyPr/>
          <a:lstStyle/>
          <a:p>
            <a:endParaRPr lang="es-ES"/>
          </a:p>
        </p:txBody>
      </p:sp>
      <p:sp>
        <p:nvSpPr>
          <p:cNvPr id="4" name="AutoShape 4"/>
          <p:cNvSpPr/>
          <p:nvPr/>
        </p:nvSpPr>
        <p:spPr>
          <a:xfrm>
            <a:off x="1028700" y="9258300"/>
            <a:ext cx="16230600" cy="0"/>
          </a:xfrm>
          <a:prstGeom prst="line">
            <a:avLst/>
          </a:prstGeom>
          <a:ln w="9525" cap="rnd">
            <a:solidFill>
              <a:srgbClr val="000000"/>
            </a:solidFill>
            <a:prstDash val="solid"/>
            <a:headEnd type="none" w="sm" len="sm"/>
            <a:tailEnd type="none" w="sm" len="sm"/>
          </a:ln>
        </p:spPr>
        <p:txBody>
          <a:bodyPr/>
          <a:lstStyle/>
          <a:p>
            <a:endParaRPr lang="es-ES"/>
          </a:p>
        </p:txBody>
      </p:sp>
      <p:sp>
        <p:nvSpPr>
          <p:cNvPr id="5" name="TextBox 5"/>
          <p:cNvSpPr txBox="1"/>
          <p:nvPr/>
        </p:nvSpPr>
        <p:spPr>
          <a:xfrm>
            <a:off x="16916400" y="9191625"/>
            <a:ext cx="735965" cy="592342"/>
          </a:xfrm>
          <a:prstGeom prst="rect">
            <a:avLst/>
          </a:prstGeom>
        </p:spPr>
        <p:txBody>
          <a:bodyPr wrap="square" lIns="0" tIns="0" rIns="0" bIns="0" rtlCol="0" anchor="t">
            <a:spAutoFit/>
          </a:bodyPr>
          <a:lstStyle/>
          <a:p>
            <a:pPr algn="ctr">
              <a:lnSpc>
                <a:spcPts val="4759"/>
              </a:lnSpc>
            </a:pPr>
            <a:r>
              <a:rPr lang="en-US" sz="3399" b="1">
                <a:solidFill>
                  <a:srgbClr val="000000"/>
                </a:solidFill>
                <a:latin typeface="HK Grotesk Bold"/>
                <a:ea typeface="HK Grotesk Bold"/>
                <a:cs typeface="HK Grotesk Bold"/>
                <a:sym typeface="HK Grotesk Bold"/>
              </a:rPr>
              <a:t>64</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44331" y="3834765"/>
            <a:ext cx="10777483" cy="2703195"/>
          </a:xfrm>
          <a:prstGeom prst="rect">
            <a:avLst/>
          </a:prstGeom>
        </p:spPr>
        <p:txBody>
          <a:bodyPr lIns="0" tIns="0" rIns="0" bIns="0" rtlCol="0" anchor="t">
            <a:spAutoFit/>
          </a:bodyPr>
          <a:lstStyle/>
          <a:p>
            <a:pPr marL="0" lvl="0" indent="0" algn="l">
              <a:lnSpc>
                <a:spcPts val="10560"/>
              </a:lnSpc>
            </a:pPr>
            <a:r>
              <a:rPr lang="en-US" sz="9600" b="1">
                <a:solidFill>
                  <a:srgbClr val="000000"/>
                </a:solidFill>
                <a:latin typeface="HK Grotesk Bold"/>
                <a:ea typeface="HK Grotesk Bold"/>
                <a:cs typeface="HK Grotesk Bold"/>
                <a:sym typeface="HK Grotesk Bold"/>
              </a:rPr>
              <a:t>Conclusions i treball futur</a:t>
            </a:r>
          </a:p>
        </p:txBody>
      </p:sp>
      <p:sp>
        <p:nvSpPr>
          <p:cNvPr id="3" name="TextBox 3"/>
          <p:cNvSpPr txBox="1"/>
          <p:nvPr/>
        </p:nvSpPr>
        <p:spPr>
          <a:xfrm>
            <a:off x="16916400" y="9191625"/>
            <a:ext cx="7705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65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592831"/>
            <a:ext cx="7732324" cy="16638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Com ja s’ha esmentat anteriorment, aquest treball és un primer pas, i encara requereix un treball més extens per a la seva implementació final. A continuació s’expliquen possibles millores que es podrien realitzar.</a:t>
            </a:r>
          </a:p>
        </p:txBody>
      </p:sp>
      <p:sp>
        <p:nvSpPr>
          <p:cNvPr id="3" name="TextBox 3"/>
          <p:cNvSpPr txBox="1"/>
          <p:nvPr/>
        </p:nvSpPr>
        <p:spPr>
          <a:xfrm>
            <a:off x="1028700" y="1019175"/>
            <a:ext cx="14977705" cy="962025"/>
          </a:xfrm>
          <a:prstGeom prst="rect">
            <a:avLst/>
          </a:prstGeom>
        </p:spPr>
        <p:txBody>
          <a:bodyPr lIns="0" tIns="0" rIns="0" bIns="0" rtlCol="0" anchor="t">
            <a:spAutoFit/>
          </a:bodyPr>
          <a:lstStyle/>
          <a:p>
            <a:pPr marL="0" lvl="0" indent="0" algn="l">
              <a:lnSpc>
                <a:spcPts val="7559"/>
              </a:lnSpc>
            </a:pPr>
            <a:r>
              <a:rPr lang="en-US" sz="6300" b="1">
                <a:solidFill>
                  <a:srgbClr val="000000"/>
                </a:solidFill>
                <a:latin typeface="HK Grotesk Bold"/>
                <a:ea typeface="HK Grotesk Bold"/>
                <a:cs typeface="HK Grotesk Bold"/>
                <a:sym typeface="HK Grotesk Bold"/>
              </a:rPr>
              <a:t>Línies futures</a:t>
            </a:r>
          </a:p>
        </p:txBody>
      </p:sp>
      <p:sp>
        <p:nvSpPr>
          <p:cNvPr id="4" name="TextBox 4"/>
          <p:cNvSpPr txBox="1"/>
          <p:nvPr/>
        </p:nvSpPr>
        <p:spPr>
          <a:xfrm>
            <a:off x="1028700" y="4901279"/>
            <a:ext cx="8736252" cy="3902202"/>
          </a:xfrm>
          <a:prstGeom prst="rect">
            <a:avLst/>
          </a:prstGeom>
        </p:spPr>
        <p:txBody>
          <a:bodyPr lIns="0" tIns="0" rIns="0" bIns="0" rtlCol="0" anchor="t">
            <a:spAutoFit/>
          </a:bodyPr>
          <a:lstStyle/>
          <a:p>
            <a:pPr algn="l">
              <a:lnSpc>
                <a:spcPts val="3318"/>
              </a:lnSpc>
            </a:pPr>
            <a:endParaRP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ID dinàmic dels nodes</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Un codi unificar per els nodes i gateway</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Implementació del suport per varis gateways</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Confirmació de la recepció de missatges</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Problemàtica configuració Wi-Fi mitjançant BLE amb el node</a:t>
            </a:r>
          </a:p>
          <a:p>
            <a:pPr marL="511683" lvl="1" indent="-255842" algn="l">
              <a:lnSpc>
                <a:spcPts val="3318"/>
              </a:lnSpc>
              <a:buFont typeface="Arial"/>
              <a:buChar char="•"/>
            </a:pPr>
            <a:r>
              <a:rPr lang="en-US" sz="2370">
                <a:solidFill>
                  <a:srgbClr val="000000"/>
                </a:solidFill>
                <a:latin typeface="HK Grotesk"/>
                <a:ea typeface="HK Grotesk"/>
                <a:cs typeface="HK Grotesk"/>
                <a:sym typeface="HK Grotesk"/>
              </a:rPr>
              <a:t>Implementació servidor i aplicació mòbil</a:t>
            </a:r>
          </a:p>
          <a:p>
            <a:pPr algn="l">
              <a:lnSpc>
                <a:spcPts val="3318"/>
              </a:lnSpc>
            </a:pPr>
            <a:endParaRPr lang="en-US" sz="2370">
              <a:solidFill>
                <a:srgbClr val="000000"/>
              </a:solidFill>
              <a:latin typeface="HK Grotesk"/>
              <a:ea typeface="HK Grotesk"/>
              <a:cs typeface="HK Grotesk"/>
              <a:sym typeface="HK Grotesk"/>
            </a:endParaRPr>
          </a:p>
          <a:p>
            <a:pPr algn="l">
              <a:lnSpc>
                <a:spcPts val="3318"/>
              </a:lnSpc>
            </a:pPr>
            <a:endParaRPr lang="en-US" sz="2370">
              <a:solidFill>
                <a:srgbClr val="000000"/>
              </a:solidFill>
              <a:latin typeface="HK Grotesk"/>
              <a:ea typeface="HK Grotesk"/>
              <a:cs typeface="HK Grotesk"/>
              <a:sym typeface="HK Grotesk"/>
            </a:endParaRPr>
          </a:p>
        </p:txBody>
      </p:sp>
      <p:sp>
        <p:nvSpPr>
          <p:cNvPr id="5" name="TextBox 5"/>
          <p:cNvSpPr txBox="1"/>
          <p:nvPr/>
        </p:nvSpPr>
        <p:spPr>
          <a:xfrm>
            <a:off x="16916400" y="9191625"/>
            <a:ext cx="770572" cy="592342"/>
          </a:xfrm>
          <a:prstGeom prst="rect">
            <a:avLst/>
          </a:prstGeom>
        </p:spPr>
        <p:txBody>
          <a:bodyPr wrap="square" lIns="0" tIns="0" rIns="0" bIns="0" rtlCol="0" anchor="t">
            <a:spAutoFit/>
          </a:bodyPr>
          <a:lstStyle/>
          <a:p>
            <a:pPr algn="ctr">
              <a:lnSpc>
                <a:spcPts val="4759"/>
              </a:lnSpc>
            </a:pPr>
            <a:r>
              <a:rPr lang="en-US" sz="3399" b="1" spc="271" dirty="0">
                <a:solidFill>
                  <a:srgbClr val="000000"/>
                </a:solidFill>
                <a:latin typeface="HK Grotesk Bold"/>
                <a:ea typeface="HK Grotesk Bold"/>
                <a:cs typeface="HK Grotesk Bold"/>
                <a:sym typeface="HK Grotesk Bold"/>
              </a:rPr>
              <a:t>66</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44331" y="4501515"/>
            <a:ext cx="10777483" cy="1369695"/>
          </a:xfrm>
          <a:prstGeom prst="rect">
            <a:avLst/>
          </a:prstGeom>
        </p:spPr>
        <p:txBody>
          <a:bodyPr lIns="0" tIns="0" rIns="0" bIns="0" rtlCol="0" anchor="t">
            <a:spAutoFit/>
          </a:bodyPr>
          <a:lstStyle/>
          <a:p>
            <a:pPr marL="0" lvl="0" indent="0" algn="l">
              <a:lnSpc>
                <a:spcPts val="10560"/>
              </a:lnSpc>
            </a:pPr>
            <a:r>
              <a:rPr lang="en-US" sz="9600" b="1">
                <a:solidFill>
                  <a:srgbClr val="000000"/>
                </a:solidFill>
                <a:latin typeface="HK Grotesk Bold"/>
                <a:ea typeface="HK Grotesk Bold"/>
                <a:cs typeface="HK Grotesk Bold"/>
                <a:sym typeface="HK Grotesk Bold"/>
              </a:rPr>
              <a:t>Moltes gràcies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055917843"/>
              </p:ext>
            </p:extLst>
          </p:nvPr>
        </p:nvGraphicFramePr>
        <p:xfrm>
          <a:off x="514350" y="4175712"/>
          <a:ext cx="7258048" cy="1882188"/>
        </p:xfrm>
        <a:graphic>
          <a:graphicData uri="http://schemas.openxmlformats.org/drawingml/2006/table">
            <a:tbl>
              <a:tblPr/>
              <a:tblGrid>
                <a:gridCol w="1036864">
                  <a:extLst>
                    <a:ext uri="{9D8B030D-6E8A-4147-A177-3AD203B41FA5}">
                      <a16:colId xmlns:a16="http://schemas.microsoft.com/office/drawing/2014/main" val="20000"/>
                    </a:ext>
                  </a:extLst>
                </a:gridCol>
                <a:gridCol w="1036864">
                  <a:extLst>
                    <a:ext uri="{9D8B030D-6E8A-4147-A177-3AD203B41FA5}">
                      <a16:colId xmlns:a16="http://schemas.microsoft.com/office/drawing/2014/main" val="20001"/>
                    </a:ext>
                  </a:extLst>
                </a:gridCol>
                <a:gridCol w="1036864">
                  <a:extLst>
                    <a:ext uri="{9D8B030D-6E8A-4147-A177-3AD203B41FA5}">
                      <a16:colId xmlns:a16="http://schemas.microsoft.com/office/drawing/2014/main" val="20002"/>
                    </a:ext>
                  </a:extLst>
                </a:gridCol>
                <a:gridCol w="1036864">
                  <a:extLst>
                    <a:ext uri="{9D8B030D-6E8A-4147-A177-3AD203B41FA5}">
                      <a16:colId xmlns:a16="http://schemas.microsoft.com/office/drawing/2014/main" val="20003"/>
                    </a:ext>
                  </a:extLst>
                </a:gridCol>
                <a:gridCol w="1036864">
                  <a:extLst>
                    <a:ext uri="{9D8B030D-6E8A-4147-A177-3AD203B41FA5}">
                      <a16:colId xmlns:a16="http://schemas.microsoft.com/office/drawing/2014/main" val="20004"/>
                    </a:ext>
                  </a:extLst>
                </a:gridCol>
                <a:gridCol w="1036864">
                  <a:extLst>
                    <a:ext uri="{9D8B030D-6E8A-4147-A177-3AD203B41FA5}">
                      <a16:colId xmlns:a16="http://schemas.microsoft.com/office/drawing/2014/main" val="20005"/>
                    </a:ext>
                  </a:extLst>
                </a:gridCol>
                <a:gridCol w="1036864">
                  <a:extLst>
                    <a:ext uri="{9D8B030D-6E8A-4147-A177-3AD203B41FA5}">
                      <a16:colId xmlns:a16="http://schemas.microsoft.com/office/drawing/2014/main" val="20006"/>
                    </a:ext>
                  </a:extLst>
                </a:gridCol>
              </a:tblGrid>
              <a:tr h="941094">
                <a:tc gridSpan="7">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BW (kHz)</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BW (kHz)</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BW (kHz)</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BW (kHz)</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BW (kHz)</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BW (kHz)</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BW (kHz)</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1094">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7.8</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20</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41</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a:solidFill>
                            <a:srgbClr val="000000"/>
                          </a:solidFill>
                          <a:latin typeface="HK Grotesk Bold"/>
                          <a:ea typeface="HK Grotesk Bold"/>
                          <a:cs typeface="HK Grotesk Bold"/>
                          <a:sym typeface="HK Grotesk Bold"/>
                        </a:rPr>
                        <a:t>62</a:t>
                      </a:r>
                      <a:endParaRPr lang="en-US" sz="20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125</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250</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500</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AutoShape 3"/>
          <p:cNvSpPr/>
          <p:nvPr/>
        </p:nvSpPr>
        <p:spPr>
          <a:xfrm>
            <a:off x="9144000" y="4175712"/>
            <a:ext cx="7953971" cy="9525"/>
          </a:xfrm>
          <a:prstGeom prst="rect">
            <a:avLst/>
          </a:prstGeom>
          <a:solidFill>
            <a:srgbClr val="000000"/>
          </a:solidFill>
        </p:spPr>
        <p:txBody>
          <a:bodyPr/>
          <a:lstStyle/>
          <a:p>
            <a:endParaRPr lang="es-ES"/>
          </a:p>
        </p:txBody>
      </p:sp>
      <p:sp>
        <p:nvSpPr>
          <p:cNvPr id="4" name="TextBox 4"/>
          <p:cNvSpPr txBox="1"/>
          <p:nvPr/>
        </p:nvSpPr>
        <p:spPr>
          <a:xfrm>
            <a:off x="9144000" y="2453116"/>
            <a:ext cx="7953971" cy="107632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Ampla de Banda</a:t>
            </a:r>
          </a:p>
        </p:txBody>
      </p:sp>
      <p:sp>
        <p:nvSpPr>
          <p:cNvPr id="5" name="TextBox 5"/>
          <p:cNvSpPr txBox="1"/>
          <p:nvPr/>
        </p:nvSpPr>
        <p:spPr>
          <a:xfrm>
            <a:off x="9144000" y="4917234"/>
            <a:ext cx="7953971" cy="8256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LoRa permet configurar una gran varietat d’amplades de banda</a:t>
            </a:r>
          </a:p>
        </p:txBody>
      </p:sp>
      <p:sp>
        <p:nvSpPr>
          <p:cNvPr id="6" name="TextBox 6"/>
          <p:cNvSpPr txBox="1"/>
          <p:nvPr/>
        </p:nvSpPr>
        <p:spPr>
          <a:xfrm>
            <a:off x="9144000" y="6446282"/>
            <a:ext cx="7953971" cy="1244727"/>
          </a:xfrm>
          <a:prstGeom prst="rect">
            <a:avLst/>
          </a:prstGeom>
        </p:spPr>
        <p:txBody>
          <a:bodyPr lIns="0" tIns="0" rIns="0" bIns="0" rtlCol="0" anchor="t">
            <a:spAutoFit/>
          </a:bodyPr>
          <a:lstStyle/>
          <a:p>
            <a:pPr marL="0" lvl="0" indent="0" algn="l">
              <a:lnSpc>
                <a:spcPts val="3318"/>
              </a:lnSpc>
              <a:spcBef>
                <a:spcPct val="0"/>
              </a:spcBef>
            </a:pPr>
            <a:r>
              <a:rPr lang="en-US" sz="2370" u="none">
                <a:solidFill>
                  <a:srgbClr val="000000"/>
                </a:solidFill>
                <a:latin typeface="HK Grotesk"/>
                <a:ea typeface="HK Grotesk"/>
                <a:cs typeface="HK Grotesk"/>
                <a:sym typeface="HK Grotesk"/>
              </a:rPr>
              <a:t>Utilitzar una amplada de banda més petita implicarà tenir una velocitat de transferència més lenta, però augmentarà la cobertura.</a:t>
            </a:r>
          </a:p>
        </p:txBody>
      </p:sp>
      <p:sp>
        <p:nvSpPr>
          <p:cNvPr id="7" name="TextBox 7"/>
          <p:cNvSpPr txBox="1"/>
          <p:nvPr/>
        </p:nvSpPr>
        <p:spPr>
          <a:xfrm>
            <a:off x="17276604" y="9191625"/>
            <a:ext cx="250508" cy="580390"/>
          </a:xfrm>
          <a:prstGeom prst="rect">
            <a:avLst/>
          </a:prstGeom>
        </p:spPr>
        <p:txBody>
          <a:bodyPr lIns="0" tIns="0" rIns="0" bIns="0" rtlCol="0" anchor="t">
            <a:spAutoFit/>
          </a:bodyPr>
          <a:lstStyle/>
          <a:p>
            <a:pPr algn="ctr">
              <a:lnSpc>
                <a:spcPts val="4759"/>
              </a:lnSpc>
            </a:pPr>
            <a:r>
              <a:rPr lang="en-US" sz="3399" b="1">
                <a:solidFill>
                  <a:srgbClr val="000000"/>
                </a:solidFill>
                <a:latin typeface="HK Grotesk Bold"/>
                <a:ea typeface="HK Grotesk Bold"/>
                <a:cs typeface="HK Grotesk Bold"/>
                <a:sym typeface="HK Grotesk Bold"/>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076846159"/>
              </p:ext>
            </p:extLst>
          </p:nvPr>
        </p:nvGraphicFramePr>
        <p:xfrm>
          <a:off x="533400" y="4102037"/>
          <a:ext cx="6877050" cy="2082926"/>
        </p:xfrm>
        <a:graphic>
          <a:graphicData uri="http://schemas.openxmlformats.org/drawingml/2006/table">
            <a:tbl>
              <a:tblPr/>
              <a:tblGrid>
                <a:gridCol w="1146175">
                  <a:extLst>
                    <a:ext uri="{9D8B030D-6E8A-4147-A177-3AD203B41FA5}">
                      <a16:colId xmlns:a16="http://schemas.microsoft.com/office/drawing/2014/main" val="20000"/>
                    </a:ext>
                  </a:extLst>
                </a:gridCol>
                <a:gridCol w="1146175">
                  <a:extLst>
                    <a:ext uri="{9D8B030D-6E8A-4147-A177-3AD203B41FA5}">
                      <a16:colId xmlns:a16="http://schemas.microsoft.com/office/drawing/2014/main" val="20001"/>
                    </a:ext>
                  </a:extLst>
                </a:gridCol>
                <a:gridCol w="1146175">
                  <a:extLst>
                    <a:ext uri="{9D8B030D-6E8A-4147-A177-3AD203B41FA5}">
                      <a16:colId xmlns:a16="http://schemas.microsoft.com/office/drawing/2014/main" val="20002"/>
                    </a:ext>
                  </a:extLst>
                </a:gridCol>
                <a:gridCol w="1146175">
                  <a:extLst>
                    <a:ext uri="{9D8B030D-6E8A-4147-A177-3AD203B41FA5}">
                      <a16:colId xmlns:a16="http://schemas.microsoft.com/office/drawing/2014/main" val="20003"/>
                    </a:ext>
                  </a:extLst>
                </a:gridCol>
                <a:gridCol w="1146175">
                  <a:extLst>
                    <a:ext uri="{9D8B030D-6E8A-4147-A177-3AD203B41FA5}">
                      <a16:colId xmlns:a16="http://schemas.microsoft.com/office/drawing/2014/main" val="20004"/>
                    </a:ext>
                  </a:extLst>
                </a:gridCol>
                <a:gridCol w="1146175">
                  <a:extLst>
                    <a:ext uri="{9D8B030D-6E8A-4147-A177-3AD203B41FA5}">
                      <a16:colId xmlns:a16="http://schemas.microsoft.com/office/drawing/2014/main" val="20005"/>
                    </a:ext>
                  </a:extLst>
                </a:gridCol>
              </a:tblGrid>
              <a:tr h="1041463">
                <a:tc gridSpan="6">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SF</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SF</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SF</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SF</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SF</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SF</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1463">
                <a:tc>
                  <a:txBody>
                    <a:bodyPr/>
                    <a:lstStyle/>
                    <a:p>
                      <a:pPr algn="ctr">
                        <a:lnSpc>
                          <a:spcPts val="1701"/>
                        </a:lnSpc>
                        <a:defRPr/>
                      </a:pPr>
                      <a:r>
                        <a:rPr lang="en-US" sz="2000" b="1">
                          <a:solidFill>
                            <a:srgbClr val="000000"/>
                          </a:solidFill>
                          <a:latin typeface="HK Grotesk Bold"/>
                          <a:ea typeface="HK Grotesk Bold"/>
                          <a:cs typeface="HK Grotesk Bold"/>
                          <a:sym typeface="HK Grotesk Bold"/>
                        </a:rPr>
                        <a:t>7</a:t>
                      </a:r>
                      <a:endParaRPr lang="en-US" sz="20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a:solidFill>
                            <a:srgbClr val="000000"/>
                          </a:solidFill>
                          <a:latin typeface="HK Grotesk Bold"/>
                          <a:ea typeface="HK Grotesk Bold"/>
                          <a:cs typeface="HK Grotesk Bold"/>
                          <a:sym typeface="HK Grotesk Bold"/>
                        </a:rPr>
                        <a:t>8</a:t>
                      </a:r>
                      <a:endParaRPr lang="en-US" sz="20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a:solidFill>
                            <a:srgbClr val="000000"/>
                          </a:solidFill>
                          <a:latin typeface="HK Grotesk Bold"/>
                          <a:ea typeface="HK Grotesk Bold"/>
                          <a:cs typeface="HK Grotesk Bold"/>
                          <a:sym typeface="HK Grotesk Bold"/>
                        </a:rPr>
                        <a:t>9</a:t>
                      </a:r>
                      <a:endParaRPr lang="en-US" sz="20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10</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11</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12</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AutoShape 3"/>
          <p:cNvSpPr/>
          <p:nvPr/>
        </p:nvSpPr>
        <p:spPr>
          <a:xfrm>
            <a:off x="9144000" y="4175712"/>
            <a:ext cx="7953971" cy="9525"/>
          </a:xfrm>
          <a:prstGeom prst="rect">
            <a:avLst/>
          </a:prstGeom>
          <a:solidFill>
            <a:srgbClr val="000000"/>
          </a:solidFill>
        </p:spPr>
        <p:txBody>
          <a:bodyPr/>
          <a:lstStyle/>
          <a:p>
            <a:endParaRPr lang="es-ES"/>
          </a:p>
        </p:txBody>
      </p:sp>
      <p:sp>
        <p:nvSpPr>
          <p:cNvPr id="4" name="TextBox 4"/>
          <p:cNvSpPr txBox="1"/>
          <p:nvPr/>
        </p:nvSpPr>
        <p:spPr>
          <a:xfrm>
            <a:off x="9144000" y="2453116"/>
            <a:ext cx="7953971" cy="107632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Spread Factor</a:t>
            </a:r>
          </a:p>
        </p:txBody>
      </p:sp>
      <p:sp>
        <p:nvSpPr>
          <p:cNvPr id="5" name="TextBox 5"/>
          <p:cNvSpPr txBox="1"/>
          <p:nvPr/>
        </p:nvSpPr>
        <p:spPr>
          <a:xfrm>
            <a:off x="9144000" y="4917234"/>
            <a:ext cx="7953971" cy="8256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És el paràmetre que controla la dispersió temporal de cada bit transmès</a:t>
            </a:r>
          </a:p>
        </p:txBody>
      </p:sp>
      <p:sp>
        <p:nvSpPr>
          <p:cNvPr id="6" name="TextBox 6"/>
          <p:cNvSpPr txBox="1"/>
          <p:nvPr/>
        </p:nvSpPr>
        <p:spPr>
          <a:xfrm>
            <a:off x="9144000" y="6027182"/>
            <a:ext cx="7953971" cy="2082927"/>
          </a:xfrm>
          <a:prstGeom prst="rect">
            <a:avLst/>
          </a:prstGeom>
        </p:spPr>
        <p:txBody>
          <a:bodyPr lIns="0" tIns="0" rIns="0" bIns="0" rtlCol="0" anchor="t">
            <a:spAutoFit/>
          </a:bodyPr>
          <a:lstStyle/>
          <a:p>
            <a:pPr marL="0" lvl="0" indent="0" algn="l">
              <a:lnSpc>
                <a:spcPts val="3318"/>
              </a:lnSpc>
              <a:spcBef>
                <a:spcPct val="0"/>
              </a:spcBef>
            </a:pPr>
            <a:r>
              <a:rPr lang="en-US" sz="2370">
                <a:solidFill>
                  <a:srgbClr val="000000"/>
                </a:solidFill>
                <a:latin typeface="HK Grotesk"/>
                <a:ea typeface="HK Grotesk"/>
                <a:cs typeface="HK Grotesk"/>
                <a:sym typeface="HK Grotesk"/>
              </a:rPr>
              <a:t>Si s’utilitza un SF més alt, cada bit es distribuirà en més símbols i els missatges LoRa seran més robustos davant d’interferències i tindran més cobertura, gràcies a un augment del SNR, i a costa d’obtenir un ToA (Time on Air) més elevat.</a:t>
            </a:r>
          </a:p>
        </p:txBody>
      </p:sp>
      <p:sp>
        <p:nvSpPr>
          <p:cNvPr id="7" name="TextBox 7"/>
          <p:cNvSpPr txBox="1"/>
          <p:nvPr/>
        </p:nvSpPr>
        <p:spPr>
          <a:xfrm>
            <a:off x="17276604" y="9191625"/>
            <a:ext cx="250508" cy="580390"/>
          </a:xfrm>
          <a:prstGeom prst="rect">
            <a:avLst/>
          </a:prstGeom>
        </p:spPr>
        <p:txBody>
          <a:bodyPr lIns="0" tIns="0" rIns="0" bIns="0" rtlCol="0" anchor="t">
            <a:spAutoFit/>
          </a:bodyPr>
          <a:lstStyle/>
          <a:p>
            <a:pPr algn="ctr">
              <a:lnSpc>
                <a:spcPts val="4759"/>
              </a:lnSpc>
            </a:pPr>
            <a:r>
              <a:rPr lang="en-US" sz="3399" b="1">
                <a:solidFill>
                  <a:srgbClr val="000000"/>
                </a:solidFill>
                <a:latin typeface="HK Grotesk Bold"/>
                <a:ea typeface="HK Grotesk Bold"/>
                <a:cs typeface="HK Grotesk Bold"/>
                <a:sym typeface="HK Grotesk Bold"/>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822886815"/>
              </p:ext>
            </p:extLst>
          </p:nvPr>
        </p:nvGraphicFramePr>
        <p:xfrm>
          <a:off x="514349" y="2828465"/>
          <a:ext cx="7184356" cy="1753058"/>
        </p:xfrm>
        <a:graphic>
          <a:graphicData uri="http://schemas.openxmlformats.org/drawingml/2006/table">
            <a:tbl>
              <a:tblPr/>
              <a:tblGrid>
                <a:gridCol w="1796089">
                  <a:extLst>
                    <a:ext uri="{9D8B030D-6E8A-4147-A177-3AD203B41FA5}">
                      <a16:colId xmlns:a16="http://schemas.microsoft.com/office/drawing/2014/main" val="20000"/>
                    </a:ext>
                  </a:extLst>
                </a:gridCol>
                <a:gridCol w="1796089">
                  <a:extLst>
                    <a:ext uri="{9D8B030D-6E8A-4147-A177-3AD203B41FA5}">
                      <a16:colId xmlns:a16="http://schemas.microsoft.com/office/drawing/2014/main" val="20001"/>
                    </a:ext>
                  </a:extLst>
                </a:gridCol>
                <a:gridCol w="1796089">
                  <a:extLst>
                    <a:ext uri="{9D8B030D-6E8A-4147-A177-3AD203B41FA5}">
                      <a16:colId xmlns:a16="http://schemas.microsoft.com/office/drawing/2014/main" val="20002"/>
                    </a:ext>
                  </a:extLst>
                </a:gridCol>
                <a:gridCol w="1796089">
                  <a:extLst>
                    <a:ext uri="{9D8B030D-6E8A-4147-A177-3AD203B41FA5}">
                      <a16:colId xmlns:a16="http://schemas.microsoft.com/office/drawing/2014/main" val="20003"/>
                    </a:ext>
                  </a:extLst>
                </a:gridCol>
              </a:tblGrid>
              <a:tr h="876529">
                <a:tc gridSpan="4">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CR</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CR</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CR</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hMerge="1">
                  <a:txBody>
                    <a:bodyPr/>
                    <a:lstStyle/>
                    <a:p>
                      <a:pPr algn="ctr">
                        <a:lnSpc>
                          <a:spcPts val="1701"/>
                        </a:lnSpc>
                        <a:defRPr/>
                      </a:pPr>
                      <a:r>
                        <a:rPr lang="en-US" sz="1215" b="1">
                          <a:solidFill>
                            <a:srgbClr val="000000"/>
                          </a:solidFill>
                          <a:latin typeface="HK Grotesk Bold"/>
                          <a:ea typeface="HK Grotesk Bold"/>
                          <a:cs typeface="HK Grotesk Bold"/>
                          <a:sym typeface="HK Grotesk Bold"/>
                        </a:rPr>
                        <a:t>CR</a:t>
                      </a:r>
                      <a:endParaRPr lang="en-US" sz="11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76529">
                <a:tc>
                  <a:txBody>
                    <a:bodyPr/>
                    <a:lstStyle/>
                    <a:p>
                      <a:pPr algn="ctr">
                        <a:lnSpc>
                          <a:spcPts val="1701"/>
                        </a:lnSpc>
                        <a:defRPr/>
                      </a:pPr>
                      <a:r>
                        <a:rPr lang="en-US" sz="2000" b="1">
                          <a:solidFill>
                            <a:srgbClr val="000000"/>
                          </a:solidFill>
                          <a:latin typeface="HK Grotesk Bold"/>
                          <a:ea typeface="HK Grotesk Bold"/>
                          <a:cs typeface="HK Grotesk Bold"/>
                          <a:sym typeface="HK Grotesk Bold"/>
                        </a:rPr>
                        <a:t>4 / 5</a:t>
                      </a:r>
                      <a:endParaRPr lang="en-US" sz="20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a:solidFill>
                            <a:srgbClr val="000000"/>
                          </a:solidFill>
                          <a:latin typeface="HK Grotesk Bold"/>
                          <a:ea typeface="HK Grotesk Bold"/>
                          <a:cs typeface="HK Grotesk Bold"/>
                          <a:sym typeface="HK Grotesk Bold"/>
                        </a:rPr>
                        <a:t>4 / 6</a:t>
                      </a:r>
                      <a:endParaRPr lang="en-US" sz="20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a:solidFill>
                            <a:srgbClr val="000000"/>
                          </a:solidFill>
                          <a:latin typeface="HK Grotesk Bold"/>
                          <a:ea typeface="HK Grotesk Bold"/>
                          <a:cs typeface="HK Grotesk Bold"/>
                          <a:sym typeface="HK Grotesk Bold"/>
                        </a:rPr>
                        <a:t>4 / 7</a:t>
                      </a:r>
                      <a:endParaRPr lang="en-US" sz="200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tc>
                  <a:txBody>
                    <a:bodyPr/>
                    <a:lstStyle/>
                    <a:p>
                      <a:pPr algn="ctr">
                        <a:lnSpc>
                          <a:spcPts val="1701"/>
                        </a:lnSpc>
                        <a:defRPr/>
                      </a:pPr>
                      <a:r>
                        <a:rPr lang="en-US" sz="2000" b="1" dirty="0">
                          <a:solidFill>
                            <a:srgbClr val="000000"/>
                          </a:solidFill>
                          <a:latin typeface="HK Grotesk Bold"/>
                          <a:ea typeface="HK Grotesk Bold"/>
                          <a:cs typeface="HK Grotesk Bold"/>
                          <a:sym typeface="HK Grotesk Bold"/>
                        </a:rPr>
                        <a:t>4 / 8</a:t>
                      </a:r>
                      <a:endParaRPr lang="en-US" sz="2000" dirty="0"/>
                    </a:p>
                  </a:txBody>
                  <a:tcPr marL="128619" marR="128619" marT="128619" marB="128619" anchor="ctr">
                    <a:lnL w="17368" cap="flat" cmpd="sng" algn="ctr">
                      <a:solidFill>
                        <a:srgbClr val="000000"/>
                      </a:solidFill>
                      <a:prstDash val="solid"/>
                      <a:round/>
                      <a:headEnd type="none" w="med" len="med"/>
                      <a:tailEnd type="none" w="med" len="med"/>
                    </a:lnL>
                    <a:lnR w="17368" cap="flat" cmpd="sng" algn="ctr">
                      <a:solidFill>
                        <a:srgbClr val="000000"/>
                      </a:solidFill>
                      <a:prstDash val="solid"/>
                      <a:round/>
                      <a:headEnd type="none" w="med" len="med"/>
                      <a:tailEnd type="none" w="med" len="med"/>
                    </a:lnR>
                    <a:lnT w="17368" cap="flat" cmpd="sng" algn="ctr">
                      <a:solidFill>
                        <a:srgbClr val="000000"/>
                      </a:solidFill>
                      <a:prstDash val="solid"/>
                      <a:round/>
                      <a:headEnd type="none" w="med" len="med"/>
                      <a:tailEnd type="none" w="med" len="med"/>
                    </a:lnT>
                    <a:lnB w="17368"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AutoShape 3"/>
          <p:cNvSpPr/>
          <p:nvPr/>
        </p:nvSpPr>
        <p:spPr>
          <a:xfrm>
            <a:off x="9144000" y="4175712"/>
            <a:ext cx="7953971" cy="9525"/>
          </a:xfrm>
          <a:prstGeom prst="rect">
            <a:avLst/>
          </a:prstGeom>
          <a:solidFill>
            <a:srgbClr val="000000"/>
          </a:solidFill>
        </p:spPr>
        <p:txBody>
          <a:bodyPr/>
          <a:lstStyle/>
          <a:p>
            <a:endParaRPr lang="es-ES"/>
          </a:p>
        </p:txBody>
      </p:sp>
      <p:sp>
        <p:nvSpPr>
          <p:cNvPr id="4" name="Freeform 4"/>
          <p:cNvSpPr/>
          <p:nvPr/>
        </p:nvSpPr>
        <p:spPr>
          <a:xfrm>
            <a:off x="514350" y="6356061"/>
            <a:ext cx="7184357" cy="1472793"/>
          </a:xfrm>
          <a:custGeom>
            <a:avLst/>
            <a:gdLst/>
            <a:ahLst/>
            <a:cxnLst/>
            <a:rect l="l" t="t" r="r" b="b"/>
            <a:pathLst>
              <a:path w="7184357" h="1472793">
                <a:moveTo>
                  <a:pt x="0" y="0"/>
                </a:moveTo>
                <a:lnTo>
                  <a:pt x="7184357" y="0"/>
                </a:lnTo>
                <a:lnTo>
                  <a:pt x="7184357" y="1472793"/>
                </a:lnTo>
                <a:lnTo>
                  <a:pt x="0" y="1472793"/>
                </a:lnTo>
                <a:lnTo>
                  <a:pt x="0" y="0"/>
                </a:lnTo>
                <a:close/>
              </a:path>
            </a:pathLst>
          </a:custGeom>
          <a:blipFill>
            <a:blip r:embed="rId2"/>
            <a:stretch>
              <a:fillRect/>
            </a:stretch>
          </a:blipFill>
        </p:spPr>
        <p:txBody>
          <a:bodyPr/>
          <a:lstStyle/>
          <a:p>
            <a:endParaRPr lang="es-ES"/>
          </a:p>
        </p:txBody>
      </p:sp>
      <p:sp>
        <p:nvSpPr>
          <p:cNvPr id="5" name="TextBox 5"/>
          <p:cNvSpPr txBox="1"/>
          <p:nvPr/>
        </p:nvSpPr>
        <p:spPr>
          <a:xfrm>
            <a:off x="9144000" y="2453116"/>
            <a:ext cx="7953971" cy="1076325"/>
          </a:xfrm>
          <a:prstGeom prst="rect">
            <a:avLst/>
          </a:prstGeom>
        </p:spPr>
        <p:txBody>
          <a:bodyPr lIns="0" tIns="0" rIns="0" bIns="0" rtlCol="0" anchor="t">
            <a:spAutoFit/>
          </a:bodyPr>
          <a:lstStyle/>
          <a:p>
            <a:pPr marL="0" lvl="0" indent="0" algn="l">
              <a:lnSpc>
                <a:spcPts val="8250"/>
              </a:lnSpc>
            </a:pPr>
            <a:r>
              <a:rPr lang="en-US" sz="7500" b="1">
                <a:solidFill>
                  <a:srgbClr val="000000"/>
                </a:solidFill>
                <a:latin typeface="HK Grotesk Bold"/>
                <a:ea typeface="HK Grotesk Bold"/>
                <a:cs typeface="HK Grotesk Bold"/>
                <a:sym typeface="HK Grotesk Bold"/>
              </a:rPr>
              <a:t>Coding Rate</a:t>
            </a:r>
          </a:p>
        </p:txBody>
      </p:sp>
      <p:sp>
        <p:nvSpPr>
          <p:cNvPr id="6" name="TextBox 6"/>
          <p:cNvSpPr txBox="1"/>
          <p:nvPr/>
        </p:nvSpPr>
        <p:spPr>
          <a:xfrm>
            <a:off x="9144000" y="4707684"/>
            <a:ext cx="7953971" cy="1244727"/>
          </a:xfrm>
          <a:prstGeom prst="rect">
            <a:avLst/>
          </a:prstGeom>
        </p:spPr>
        <p:txBody>
          <a:bodyPr lIns="0" tIns="0" rIns="0" bIns="0" rtlCol="0" anchor="t">
            <a:spAutoFit/>
          </a:bodyPr>
          <a:lstStyle/>
          <a:p>
            <a:pPr marL="0" lvl="0" indent="0" algn="l">
              <a:lnSpc>
                <a:spcPts val="3318"/>
              </a:lnSpc>
            </a:pPr>
            <a:r>
              <a:rPr lang="en-US" sz="2370">
                <a:solidFill>
                  <a:srgbClr val="000000"/>
                </a:solidFill>
                <a:latin typeface="HK Grotesk"/>
                <a:ea typeface="HK Grotesk"/>
                <a:cs typeface="HK Grotesk"/>
                <a:sym typeface="HK Grotesk"/>
              </a:rPr>
              <a:t>Indica la quantitat de bits d’un flux de dades que realment són d’utilitat. És un mecanisme que s’empra per a la correcció d’errors en la transmissió.</a:t>
            </a:r>
          </a:p>
        </p:txBody>
      </p:sp>
      <p:sp>
        <p:nvSpPr>
          <p:cNvPr id="7" name="TextBox 7"/>
          <p:cNvSpPr txBox="1"/>
          <p:nvPr/>
        </p:nvSpPr>
        <p:spPr>
          <a:xfrm>
            <a:off x="9144000" y="6308436"/>
            <a:ext cx="7953971" cy="2502027"/>
          </a:xfrm>
          <a:prstGeom prst="rect">
            <a:avLst/>
          </a:prstGeom>
        </p:spPr>
        <p:txBody>
          <a:bodyPr lIns="0" tIns="0" rIns="0" bIns="0" rtlCol="0" anchor="t">
            <a:spAutoFit/>
          </a:bodyPr>
          <a:lstStyle/>
          <a:p>
            <a:pPr algn="l">
              <a:lnSpc>
                <a:spcPts val="3318"/>
              </a:lnSpc>
            </a:pPr>
            <a:r>
              <a:rPr lang="en-US" sz="2370">
                <a:solidFill>
                  <a:srgbClr val="000000"/>
                </a:solidFill>
                <a:latin typeface="HK Grotesk"/>
                <a:ea typeface="HK Grotesk"/>
                <a:cs typeface="HK Grotesk"/>
                <a:sym typeface="HK Grotesk"/>
              </a:rPr>
              <a:t>EL Coding Rate descriu la relació entre les dades reals (bits informació), i les dades de correcció d’errors afegits (bits correcció) .</a:t>
            </a:r>
          </a:p>
          <a:p>
            <a:pPr marL="0" lvl="0" indent="0" algn="l">
              <a:lnSpc>
                <a:spcPts val="3318"/>
              </a:lnSpc>
              <a:spcBef>
                <a:spcPct val="0"/>
              </a:spcBef>
            </a:pPr>
            <a:r>
              <a:rPr lang="en-US" sz="2370">
                <a:solidFill>
                  <a:srgbClr val="000000"/>
                </a:solidFill>
                <a:latin typeface="HK Grotesk"/>
                <a:ea typeface="HK Grotesk"/>
                <a:cs typeface="HK Grotesk"/>
                <a:sym typeface="HK Grotesk"/>
              </a:rPr>
              <a:t>Un Coding Rate més elevat, no augmentarà la cobertura, però farà que l’enllaç entre dos nodes sigui més confiable i robust si hi ha interferències.</a:t>
            </a:r>
          </a:p>
        </p:txBody>
      </p:sp>
      <p:sp>
        <p:nvSpPr>
          <p:cNvPr id="8" name="TextBox 8"/>
          <p:cNvSpPr txBox="1"/>
          <p:nvPr/>
        </p:nvSpPr>
        <p:spPr>
          <a:xfrm>
            <a:off x="17276604" y="9191625"/>
            <a:ext cx="250508" cy="580390"/>
          </a:xfrm>
          <a:prstGeom prst="rect">
            <a:avLst/>
          </a:prstGeom>
        </p:spPr>
        <p:txBody>
          <a:bodyPr lIns="0" tIns="0" rIns="0" bIns="0" rtlCol="0" anchor="t">
            <a:spAutoFit/>
          </a:bodyPr>
          <a:lstStyle/>
          <a:p>
            <a:pPr algn="ctr">
              <a:lnSpc>
                <a:spcPts val="4759"/>
              </a:lnSpc>
            </a:pPr>
            <a:r>
              <a:rPr lang="en-US" sz="3399" b="1">
                <a:solidFill>
                  <a:srgbClr val="000000"/>
                </a:solidFill>
                <a:latin typeface="HK Grotesk Bold"/>
                <a:ea typeface="HK Grotesk Bold"/>
                <a:cs typeface="HK Grotesk Bold"/>
                <a:sym typeface="HK Grotesk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3559</Words>
  <Application>Microsoft Office PowerPoint</Application>
  <PresentationFormat>Personalizado</PresentationFormat>
  <Paragraphs>569</Paragraphs>
  <Slides>67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67</vt:i4>
      </vt:variant>
    </vt:vector>
  </HeadingPairs>
  <TitlesOfParts>
    <vt:vector size="75" baseType="lpstr">
      <vt:lpstr>HK Grotesk Medium</vt:lpstr>
      <vt:lpstr>Arial</vt:lpstr>
      <vt:lpstr>HK Grotesk Italics</vt:lpstr>
      <vt:lpstr>Calibri</vt:lpstr>
      <vt:lpstr>HK Grotesk Bold</vt:lpstr>
      <vt:lpstr>HK Grotesk Bold Italics</vt:lpstr>
      <vt:lpstr>HK Grotesk</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Plataforma IoT oberta per a projectes de ciència ciutadana</dc:title>
  <cp:lastModifiedBy>Pau Garcia</cp:lastModifiedBy>
  <cp:revision>2</cp:revision>
  <dcterms:created xsi:type="dcterms:W3CDTF">2006-08-16T00:00:00Z</dcterms:created>
  <dcterms:modified xsi:type="dcterms:W3CDTF">2025-02-13T21:20:55Z</dcterms:modified>
  <dc:identifier>DAGehAEn1M4</dc:identifier>
</cp:coreProperties>
</file>