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75" r:id="rId5"/>
    <p:sldId id="274" r:id="rId6"/>
    <p:sldId id="258" r:id="rId7"/>
    <p:sldId id="259" r:id="rId8"/>
    <p:sldId id="260" r:id="rId9"/>
    <p:sldId id="261" r:id="rId10"/>
    <p:sldId id="263" r:id="rId11"/>
    <p:sldId id="276" r:id="rId12"/>
    <p:sldId id="264" r:id="rId13"/>
    <p:sldId id="268" r:id="rId14"/>
    <p:sldId id="277" r:id="rId15"/>
    <p:sldId id="272" r:id="rId16"/>
    <p:sldId id="270" r:id="rId17"/>
    <p:sldId id="271" r:id="rId18"/>
    <p:sldId id="273" r:id="rId19"/>
    <p:sldId id="269" r:id="rId20"/>
    <p:sldId id="267" r:id="rId21"/>
    <p:sldId id="265" r:id="rId22"/>
    <p:sldId id="266" r:id="rId23"/>
    <p:sldId id="27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6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0F6F46-4091-4587-9840-355DF5CA2AA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193817-8C02-4FCD-A94E-8973CAEC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97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05F81-0C43-4215-BB6D-20A8EF1EDAB7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396F-F525-47EE-BEC4-859D995F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75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9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4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91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2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5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E396F-F525-47EE-BEC4-859D995F5654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Got a CMS? Get Your Webdevmojo Back with JavaScript!  Paul Burtness, Dec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ngts.org/itsy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ul-burtness.github.io/webdevmoj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county.us/tryjquer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acounty.us/youbroke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neth-truyers.net/2013/04/27/javascript-namespaces-and-modu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neth-truyers.net/2013/04/27/javascript-namespaces-and-modul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ppendto.com/2010/10/how-good-c-habits-can-encourage-bad-javascript-habits-part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acounty.us/2092/Charitable-Giving-Campaign" TargetMode="External"/><Relationship Id="rId7" Type="http://schemas.openxmlformats.org/officeDocument/2006/relationships/hyperlink" Target="http://www.anokacounty.us/727/Inmate-Loc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okacounty.us/1405/Adult-Trial-Updates" TargetMode="External"/><Relationship Id="rId5" Type="http://schemas.openxmlformats.org/officeDocument/2006/relationships/hyperlink" Target="http://www.anokacounty.us/278/Estimated-Tax-Calculator" TargetMode="External"/><Relationship Id="rId4" Type="http://schemas.openxmlformats.org/officeDocument/2006/relationships/hyperlink" Target="http://www.anokacounty.us/list.asp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ria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kyboy.com/2013/02/04/myths-about-how-blind-people-use-the-interne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acounty.us/" TargetMode="External"/><Relationship Id="rId2" Type="http://schemas.openxmlformats.org/officeDocument/2006/relationships/hyperlink" Target="mailto:Paul.Burtness@co.anoka.mn.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ul-burtness.github.io/webdevmoj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moj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moj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acounty.us/InmateLoca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kacount.us/try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001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2014 Minnesota Government IT Symposium</a:t>
            </a:r>
            <a:endParaRPr lang="en-US" dirty="0"/>
          </a:p>
          <a:p>
            <a:pPr algn="ctr"/>
            <a:r>
              <a:rPr lang="en-US" i="1" dirty="0"/>
              <a:t>For State Agencies, Counties, Cities, Higher Education and Nonprofits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December 9-11, 2014   </a:t>
            </a:r>
            <a:r>
              <a:rPr lang="en-US" dirty="0" err="1"/>
              <a:t>RiverCentre</a:t>
            </a:r>
            <a:r>
              <a:rPr lang="en-US" dirty="0"/>
              <a:t>, St. Paul, MN   </a:t>
            </a:r>
            <a:r>
              <a:rPr lang="en-US" u="sng" dirty="0">
                <a:hlinkClick r:id="rId3"/>
              </a:rPr>
              <a:t>www.mngts.org/itsym</a:t>
            </a:r>
            <a:endParaRPr lang="en-US" dirty="0"/>
          </a:p>
          <a:p>
            <a:pPr algn="ctr"/>
            <a:r>
              <a:rPr lang="en-US" dirty="0"/>
              <a:t>(Presented by GTS Educational Events)</a:t>
            </a: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Session </a:t>
            </a:r>
            <a:r>
              <a:rPr lang="en-US" b="1" dirty="0" smtClean="0"/>
              <a:t>31</a:t>
            </a:r>
            <a:endParaRPr lang="en-US" dirty="0"/>
          </a:p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Got </a:t>
            </a:r>
            <a:r>
              <a:rPr lang="en-US" sz="4000" b="1" dirty="0"/>
              <a:t>a CMS? Get Your </a:t>
            </a:r>
            <a:r>
              <a:rPr lang="en-US" sz="4000" b="1" dirty="0" err="1"/>
              <a:t>Webdevmojo</a:t>
            </a:r>
            <a:r>
              <a:rPr lang="en-US" sz="4000" b="1" dirty="0"/>
              <a:t> Back with </a:t>
            </a:r>
            <a:r>
              <a:rPr lang="en-US" sz="4000" b="1" dirty="0" smtClean="0"/>
              <a:t>JavaScript!</a:t>
            </a:r>
            <a:br>
              <a:rPr lang="en-US" sz="4000" b="1" dirty="0" smtClean="0"/>
            </a:br>
            <a:endParaRPr lang="en-US" sz="4000" dirty="0"/>
          </a:p>
          <a:p>
            <a:pPr algn="ctr"/>
            <a:r>
              <a:rPr lang="en-US" sz="3200" dirty="0" smtClean="0"/>
              <a:t>Paul Burtness, Anoka County, MN</a:t>
            </a:r>
            <a:endParaRPr lang="en-US" sz="32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Wednesday, </a:t>
            </a:r>
            <a:r>
              <a:rPr lang="en-US" b="1" dirty="0"/>
              <a:t>December </a:t>
            </a:r>
            <a:r>
              <a:rPr lang="en-US" b="1" dirty="0" smtClean="0"/>
              <a:t>10, </a:t>
            </a:r>
            <a:r>
              <a:rPr lang="en-US" b="1" dirty="0"/>
              <a:t>2014</a:t>
            </a:r>
            <a:endParaRPr lang="en-US" dirty="0"/>
          </a:p>
          <a:p>
            <a:pPr algn="ctr"/>
            <a:r>
              <a:rPr lang="en-US" b="1" dirty="0"/>
              <a:t>2:00 p.m. – 3:00 </a:t>
            </a:r>
            <a:r>
              <a:rPr lang="en-US" b="1" dirty="0" smtClean="0"/>
              <a:t>p.m.</a:t>
            </a:r>
          </a:p>
          <a:p>
            <a:pPr algn="ctr"/>
            <a:r>
              <a:rPr lang="en-US" b="1" dirty="0" smtClean="0"/>
              <a:t>Presentation and code examples at:</a:t>
            </a:r>
          </a:p>
          <a:p>
            <a:pPr algn="ctr"/>
            <a:r>
              <a:rPr lang="en-US" dirty="0">
                <a:hlinkClick r:id="rId4"/>
              </a:rPr>
              <a:t>http://paul-burtness.github.io/webdevmojo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 hidden="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Got a CMS? Get Your </a:t>
            </a:r>
            <a:r>
              <a:rPr lang="en-US" dirty="0" err="1"/>
              <a:t>Webdevmojo</a:t>
            </a:r>
            <a:r>
              <a:rPr lang="en-US" dirty="0"/>
              <a:t> Back with 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risk of script insertion</a:t>
            </a:r>
          </a:p>
          <a:p>
            <a:r>
              <a:rPr lang="en-US" dirty="0" smtClean="0"/>
              <a:t>Interference with other scripts on the page</a:t>
            </a:r>
          </a:p>
          <a:p>
            <a:r>
              <a:rPr lang="en-US" dirty="0" smtClean="0"/>
              <a:t>Vendor quality control</a:t>
            </a:r>
          </a:p>
          <a:p>
            <a:r>
              <a:rPr lang="en-US" dirty="0" smtClean="0"/>
              <a:t>Just because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you want to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information from other sources on your site (JSONP and CORS)</a:t>
            </a:r>
          </a:p>
          <a:p>
            <a:r>
              <a:rPr lang="en-US" dirty="0" smtClean="0"/>
              <a:t>Enhanced use of information from your site (RSS and site API)</a:t>
            </a:r>
          </a:p>
          <a:p>
            <a:r>
              <a:rPr lang="en-US" dirty="0" smtClean="0"/>
              <a:t>Custom solutions</a:t>
            </a:r>
          </a:p>
          <a:p>
            <a:r>
              <a:rPr lang="en-US" dirty="0" smtClean="0"/>
              <a:t>Customize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1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have to play with?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statements, functions, objects, DOM interaction, etc.</a:t>
            </a:r>
          </a:p>
          <a:p>
            <a:r>
              <a:rPr lang="en-US" dirty="0" smtClean="0"/>
              <a:t>JavaScript Libraries – example:  jQuery</a:t>
            </a:r>
          </a:p>
          <a:p>
            <a:r>
              <a:rPr lang="en-US" dirty="0" smtClean="0"/>
              <a:t>Use "View Source" or "Inspect Element" to see if jQuery is loaded</a:t>
            </a:r>
          </a:p>
          <a:p>
            <a:r>
              <a:rPr lang="en-US" dirty="0" smtClean="0"/>
              <a:t>Try simple code to see if you can use it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3"/>
              </a:rPr>
              <a:t>http://www.anokcounty.us/tryjquery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– If your CMS uses JavaScript, your code can break the page (but not the CMS)</a:t>
            </a:r>
          </a:p>
          <a:p>
            <a:r>
              <a:rPr lang="en-US" dirty="0" smtClean="0"/>
              <a:t>Reason – By default all JavaScript on the page is global</a:t>
            </a:r>
          </a:p>
          <a:p>
            <a:r>
              <a:rPr lang="en-US" dirty="0" smtClean="0"/>
              <a:t>Consequences – You can overwrite existing variables and functions on the page, or the page can overwrite yours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3"/>
              </a:rPr>
              <a:t>http://www.anokacounty.us/youbrokeit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– Create  </a:t>
            </a:r>
            <a:r>
              <a:rPr lang="en-US" dirty="0"/>
              <a:t>a JavaScript “</a:t>
            </a:r>
            <a:r>
              <a:rPr lang="en-US" dirty="0" smtClean="0"/>
              <a:t>namespace,” a </a:t>
            </a:r>
            <a:r>
              <a:rPr lang="en-US" dirty="0"/>
              <a:t>single global object that contains all </a:t>
            </a:r>
            <a:r>
              <a:rPr lang="en-US" dirty="0" smtClean="0"/>
              <a:t>your variables </a:t>
            </a:r>
            <a:r>
              <a:rPr lang="en-US" dirty="0"/>
              <a:t>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Reference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http://www.kenneth-truyers.net/2013/04/27/javascript-namespaces-and-modules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2" y="0"/>
            <a:ext cx="86260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239000" cy="6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914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custom HTML widget.  JavaScript is embedded after this paragraph.&lt;/p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doWidgetSearch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'')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alert("Search is now broken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"/>
            <a:ext cx="862607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 Create a JavaScript “namespace” – a single global object that contains all 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http://www.kenneth-truyers.net/2013/04/27/javascript-namespaces-and-modules/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://appendto.com/2010/10/how-good-c-habits-can-encourage-bad-javascript-habits-part-1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399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55322" y="1524000"/>
            <a:ext cx="7233355" cy="4068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your mojo?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page design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www.anokacounty.us/2092/Charitable-Giving-Campaign</a:t>
            </a:r>
            <a:r>
              <a:rPr lang="en-US" sz="2000" dirty="0" smtClean="0"/>
              <a:t> </a:t>
            </a:r>
          </a:p>
          <a:p>
            <a:r>
              <a:rPr lang="en-US" dirty="0"/>
              <a:t>Use referrer code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www.anokacounty.us/list.aspx</a:t>
            </a:r>
            <a:endParaRPr lang="en-US" sz="2000" dirty="0" smtClean="0"/>
          </a:p>
          <a:p>
            <a:r>
              <a:rPr lang="en-US" dirty="0" smtClean="0"/>
              <a:t>Use a data document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www.anokacounty.us/278/Estimated-Tax-Calculator</a:t>
            </a:r>
            <a:endParaRPr lang="en-US" sz="2000" dirty="0" smtClean="0"/>
          </a:p>
          <a:p>
            <a:r>
              <a:rPr lang="en-US" dirty="0" smtClean="0"/>
              <a:t>Display data from another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www.anokacounty.us/1405/Adult-Trial-Updates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7"/>
              </a:rPr>
              <a:t>http</a:t>
            </a:r>
            <a:r>
              <a:rPr lang="en-US" sz="2000" dirty="0">
                <a:hlinkClick r:id="rId7"/>
              </a:rPr>
              <a:t>://</a:t>
            </a:r>
            <a:r>
              <a:rPr lang="en-US" sz="2000" dirty="0" smtClean="0">
                <a:hlinkClick r:id="rId7"/>
              </a:rPr>
              <a:t>www.anokacounty.us/727/Inmate-Locator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– simple and straightforward</a:t>
            </a:r>
          </a:p>
          <a:p>
            <a:r>
              <a:rPr lang="en-US" dirty="0" smtClean="0"/>
              <a:t>Physical – mouse and keyboard interface, touch friendly</a:t>
            </a:r>
          </a:p>
          <a:p>
            <a:r>
              <a:rPr lang="en-US" dirty="0" smtClean="0"/>
              <a:t>Vision – </a:t>
            </a:r>
            <a:r>
              <a:rPr lang="en-US" dirty="0"/>
              <a:t>dynamic content</a:t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www.w3.org/WAI/intro/aria.php</a:t>
            </a:r>
            <a:r>
              <a:rPr lang="en-US" sz="2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http://speckyboy.com/2013/02/04/myths-about-how-blind-people-use-the-internet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en-US" dirty="0" smtClean="0"/>
              <a:t>Method – build/test in a stand-alone HTML page and then insert into CMS page</a:t>
            </a:r>
          </a:p>
          <a:p>
            <a:r>
              <a:rPr lang="en-US" dirty="0" smtClean="0"/>
              <a:t>Version Control – create a project and track versions using </a:t>
            </a:r>
            <a:r>
              <a:rPr lang="en-US" dirty="0" err="1" smtClean="0"/>
              <a:t>git</a:t>
            </a:r>
            <a:r>
              <a:rPr lang="en-US" dirty="0" smtClean="0"/>
              <a:t> (github.com or bitbucket.com) or other VCS</a:t>
            </a:r>
          </a:p>
          <a:p>
            <a:r>
              <a:rPr lang="en-US" dirty="0" smtClean="0"/>
              <a:t>Tracking – keep a list of pages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Paul Burtness</a:t>
            </a:r>
            <a:br>
              <a:rPr lang="en-US" dirty="0" smtClean="0"/>
            </a:br>
            <a:r>
              <a:rPr lang="en-US" dirty="0" smtClean="0"/>
              <a:t>Anoka County Website Coordinator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Paul.Burtness@co.anoka.mn.us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763-323-5732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www.anokacounty.us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 and code samples </a:t>
            </a:r>
            <a:r>
              <a:rPr lang="en-US" smtClean="0"/>
              <a:t>at:</a:t>
            </a:r>
            <a:br>
              <a:rPr lang="en-US" smtClean="0"/>
            </a:br>
            <a:r>
              <a:rPr lang="en-US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://paul-burtness.github.io/</a:t>
            </a:r>
            <a:r>
              <a:rPr lang="en-US" dirty="0" err="1" smtClean="0">
                <a:hlinkClick r:id="rId4"/>
              </a:rPr>
              <a:t>webdevmojo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Mojo – a power </a:t>
            </a:r>
            <a:r>
              <a:rPr lang="en-US" dirty="0"/>
              <a:t>that may seem magical and that allows someone to be very effective, successful, etc.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www.merriam-webster.com/dictionary/mojo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dirty="0" err="1" smtClean="0"/>
              <a:t>Webdevmojo</a:t>
            </a:r>
            <a:r>
              <a:rPr lang="en-US" dirty="0" smtClean="0"/>
              <a:t> – the ability to solve problems in an amazing way using a web application...</a:t>
            </a:r>
          </a:p>
          <a:p>
            <a:r>
              <a:rPr lang="en-US" dirty="0"/>
              <a:t>a</a:t>
            </a:r>
            <a:r>
              <a:rPr lang="en-US" dirty="0" smtClean="0"/>
              <a:t>nd have fun doing 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lose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your website from a self-hosted site you build and control…</a:t>
            </a:r>
          </a:p>
          <a:p>
            <a:r>
              <a:rPr lang="en-US" dirty="0" smtClean="0"/>
              <a:t>To a managed-hosting site built with a 3</a:t>
            </a:r>
            <a:r>
              <a:rPr lang="en-US" baseline="30000" dirty="0" smtClean="0"/>
              <a:t>rd</a:t>
            </a:r>
            <a:r>
              <a:rPr lang="en-US" dirty="0" smtClean="0"/>
              <a:t>-party Content Management System (CMS)</a:t>
            </a:r>
          </a:p>
          <a:p>
            <a:r>
              <a:rPr lang="en-US" dirty="0" smtClean="0"/>
              <a:t>Pros – no longer responsible for managing a server, distributed authoring, etc.</a:t>
            </a:r>
          </a:p>
          <a:p>
            <a:r>
              <a:rPr lang="en-US" dirty="0" smtClean="0"/>
              <a:t>Cons – format limitations, limited to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it back?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with vendor to customize the CMS</a:t>
            </a:r>
          </a:p>
          <a:p>
            <a:r>
              <a:rPr lang="en-US" dirty="0" smtClean="0"/>
              <a:t>Modify the CMS yourself</a:t>
            </a:r>
          </a:p>
          <a:p>
            <a:r>
              <a:rPr lang="en-US" dirty="0" smtClean="0"/>
              <a:t>Build applications on another server</a:t>
            </a:r>
          </a:p>
          <a:p>
            <a:r>
              <a:rPr lang="en-US" dirty="0" smtClean="0"/>
              <a:t>Integrate your applications with the CMS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3"/>
              </a:rPr>
              <a:t>http://www.anokacounty.us/InmateLocator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– runtime issues, learning curve</a:t>
            </a:r>
          </a:p>
          <a:p>
            <a:r>
              <a:rPr lang="en-US" dirty="0" smtClean="0"/>
              <a:t>Flash – security issues, no iOS support</a:t>
            </a:r>
          </a:p>
          <a:p>
            <a:r>
              <a:rPr lang="en-US" dirty="0" smtClean="0"/>
              <a:t>JavaScript – universal support, appropriate for wide range of solutions, approachable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&lt;title&gt;My JavaScript Page&lt;/title&gt;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="http://yourserver.com/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/script.js"&gt;&lt;/script&gt;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alert("It worked!");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get &lt;script&gt; code into the HTML</a:t>
            </a:r>
          </a:p>
          <a:p>
            <a:r>
              <a:rPr lang="en-US" dirty="0" smtClean="0"/>
              <a:t>Probably cannot access &lt;head&gt; section</a:t>
            </a:r>
          </a:p>
          <a:p>
            <a:r>
              <a:rPr lang="en-US" dirty="0" smtClean="0"/>
              <a:t>Check documentation/support</a:t>
            </a:r>
          </a:p>
          <a:p>
            <a:r>
              <a:rPr lang="en-US" dirty="0" smtClean="0"/>
              <a:t>Rich text editor with HTML editing</a:t>
            </a:r>
          </a:p>
          <a:p>
            <a:r>
              <a:rPr lang="en-US" dirty="0" smtClean="0"/>
              <a:t>Custom HTML editor</a:t>
            </a:r>
          </a:p>
          <a:p>
            <a:r>
              <a:rPr lang="en-US" dirty="0" smtClean="0"/>
              <a:t>Put in a new page and try it (test version?)</a:t>
            </a:r>
          </a:p>
          <a:p>
            <a:r>
              <a:rPr lang="en-US" dirty="0" smtClean="0"/>
              <a:t>Does it display?</a:t>
            </a:r>
          </a:p>
          <a:p>
            <a:r>
              <a:rPr lang="en-US" dirty="0" smtClean="0"/>
              <a:t>Does it cause an error?</a:t>
            </a:r>
            <a:br>
              <a:rPr lang="en-US" dirty="0" smtClean="0"/>
            </a:br>
            <a:r>
              <a:rPr lang="en-US" sz="2200" dirty="0"/>
              <a:t>demo – 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www.anokacount.us/tryit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1133</Words>
  <Application>Microsoft Office PowerPoint</Application>
  <PresentationFormat>On-screen Show (4:3)</PresentationFormat>
  <Paragraphs>164</Paragraphs>
  <Slides>23</Slides>
  <Notes>22</Notes>
  <HiddenSlides>6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Got a CMS? Get Your Webdevmojo Back with JavaScript!</vt:lpstr>
      <vt:lpstr>Losing your mojo?</vt:lpstr>
      <vt:lpstr>What is it?</vt:lpstr>
      <vt:lpstr>What is it?</vt:lpstr>
      <vt:lpstr>How do you lose it?</vt:lpstr>
      <vt:lpstr>How do you get it back?</vt:lpstr>
      <vt:lpstr>Why JavaScript?</vt:lpstr>
      <vt:lpstr>How do you play?</vt:lpstr>
      <vt:lpstr>Can you play?</vt:lpstr>
      <vt:lpstr>Why can’t you play?</vt:lpstr>
      <vt:lpstr>Why would you want to play?</vt:lpstr>
      <vt:lpstr>What do you have to play with?</vt:lpstr>
      <vt:lpstr>How do you “play well with others?”</vt:lpstr>
      <vt:lpstr>How do you “play well with others?”</vt:lpstr>
      <vt:lpstr>PowerPoint Presentation</vt:lpstr>
      <vt:lpstr>PowerPoint Presentation</vt:lpstr>
      <vt:lpstr>PowerPoint Presentation</vt:lpstr>
      <vt:lpstr>PowerPoint Presentation</vt:lpstr>
      <vt:lpstr>How do you “play well with others?”</vt:lpstr>
      <vt:lpstr>Patterns</vt:lpstr>
      <vt:lpstr>Keep it accessible</vt:lpstr>
      <vt:lpstr>Working environment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63</cp:revision>
  <cp:lastPrinted>2014-11-19T21:01:30Z</cp:lastPrinted>
  <dcterms:created xsi:type="dcterms:W3CDTF">2006-08-16T00:00:00Z</dcterms:created>
  <dcterms:modified xsi:type="dcterms:W3CDTF">2014-11-19T21:07:29Z</dcterms:modified>
</cp:coreProperties>
</file>