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6d2c8614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6d2c8614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Our simulation outputs something like this where we can see the movement of the scooters after each hour and what the total demand captured and lost was for the day</a:t>
            </a:r>
            <a:endParaRPr/>
          </a:p>
          <a:p>
            <a:pPr marL="457200" lvl="0" indent="-298450" algn="l" rtl="0">
              <a:spcBef>
                <a:spcPts val="0"/>
              </a:spcBef>
              <a:spcAft>
                <a:spcPts val="0"/>
              </a:spcAft>
              <a:buSzPts val="1100"/>
              <a:buChar char="●"/>
            </a:pPr>
            <a:r>
              <a:rPr lang="en"/>
              <a:t>We found that all simulations capture a similar amount of demand but the difference lies more in the amount of demand lost</a:t>
            </a:r>
            <a:endParaRPr/>
          </a:p>
          <a:p>
            <a:pPr marL="457200" lvl="0" indent="-298450" algn="l" rtl="0">
              <a:spcBef>
                <a:spcPts val="0"/>
              </a:spcBef>
              <a:spcAft>
                <a:spcPts val="0"/>
              </a:spcAft>
              <a:buSzPts val="1100"/>
              <a:buChar char="●"/>
            </a:pPr>
            <a:r>
              <a:rPr lang="en"/>
              <a:t>We recommend a setup that follows more closely to setting up the scooters in a way that is proportional to the flow out of zones but we believe that our simulation is valuable in its ability to test many different setups and see what can happen over the course of the day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8d7b1fa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8d7b1fa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Dockless e scooters are on the rise in cities across the country and world</a:t>
            </a:r>
            <a:endParaRPr/>
          </a:p>
          <a:p>
            <a:pPr marL="457200" lvl="0" indent="-298450" algn="l" rtl="0">
              <a:spcBef>
                <a:spcPts val="0"/>
              </a:spcBef>
              <a:spcAft>
                <a:spcPts val="0"/>
              </a:spcAft>
              <a:buSzPts val="1100"/>
              <a:buChar char="●"/>
            </a:pPr>
            <a:r>
              <a:rPr lang="en"/>
              <a:t>They help with the problems of pollution, congestion, and gridlock caused by cars and other vehicles on the road</a:t>
            </a:r>
            <a:endParaRPr/>
          </a:p>
          <a:p>
            <a:pPr marL="457200" lvl="0" indent="-298450" algn="l" rtl="0">
              <a:spcBef>
                <a:spcPts val="0"/>
              </a:spcBef>
              <a:spcAft>
                <a:spcPts val="0"/>
              </a:spcAft>
              <a:buSzPts val="1100"/>
              <a:buChar char="●"/>
            </a:pPr>
            <a:r>
              <a:rPr lang="en"/>
              <a:t>They are very convenient for customers as you can find one close to you and drop it off wherever works for you</a:t>
            </a:r>
            <a:endParaRPr/>
          </a:p>
          <a:p>
            <a:pPr marL="457200" lvl="0" indent="-298450" algn="l" rtl="0">
              <a:spcBef>
                <a:spcPts val="0"/>
              </a:spcBef>
              <a:spcAft>
                <a:spcPts val="0"/>
              </a:spcAft>
              <a:buSzPts val="1100"/>
              <a:buChar char="●"/>
            </a:pPr>
            <a:r>
              <a:rPr lang="en"/>
              <a:t>The way the scooters work is that you pay a fixed cost to unlock a scooter and then pay per minute as you ride</a:t>
            </a:r>
            <a:endParaRPr/>
          </a:p>
          <a:p>
            <a:pPr marL="457200" lvl="0" indent="-298450" algn="l" rtl="0">
              <a:spcBef>
                <a:spcPts val="0"/>
              </a:spcBef>
              <a:spcAft>
                <a:spcPts val="0"/>
              </a:spcAft>
              <a:buSzPts val="1100"/>
              <a:buChar char="●"/>
            </a:pPr>
            <a:r>
              <a:rPr lang="en"/>
              <a:t>Currently, two of the biggest companies in the US are Bird and Lime and these are the companies that our data originate from</a:t>
            </a:r>
            <a:endParaRPr/>
          </a:p>
          <a:p>
            <a:pPr marL="914400" lvl="1" indent="-298450" algn="l" rtl="0">
              <a:spcBef>
                <a:spcPts val="0"/>
              </a:spcBef>
              <a:spcAft>
                <a:spcPts val="0"/>
              </a:spcAft>
              <a:buSzPts val="1100"/>
              <a:buChar char="○"/>
            </a:pPr>
            <a:r>
              <a:rPr lang="en"/>
              <a:t>Bird valued at $2 billion as of 2018</a:t>
            </a:r>
            <a:endParaRPr/>
          </a:p>
          <a:p>
            <a:pPr marL="457200" lvl="0" indent="-298450" algn="l" rtl="0">
              <a:spcBef>
                <a:spcPts val="0"/>
              </a:spcBef>
              <a:spcAft>
                <a:spcPts val="0"/>
              </a:spcAft>
              <a:buSzPts val="1100"/>
              <a:buChar char="●"/>
            </a:pPr>
            <a:r>
              <a:rPr lang="en"/>
              <a:t>These companies have a system in which they hire people called Chargers or Juicers who pick the scooters up at night, charge them in their homes, and release them in the morning</a:t>
            </a:r>
            <a:endParaRPr/>
          </a:p>
          <a:p>
            <a:pPr marL="457200" lvl="0" indent="-298450" algn="l" rtl="0">
              <a:spcBef>
                <a:spcPts val="0"/>
              </a:spcBef>
              <a:spcAft>
                <a:spcPts val="0"/>
              </a:spcAft>
              <a:buSzPts val="1100"/>
              <a:buChar char="●"/>
            </a:pPr>
            <a:r>
              <a:rPr lang="en"/>
              <a:t>This is a current operation that has a lot of room for investigation and improvement</a:t>
            </a:r>
            <a:endParaRPr/>
          </a:p>
          <a:p>
            <a:pPr marL="0" lvl="0" indent="0" algn="l" rtl="0">
              <a:spcBef>
                <a:spcPts val="0"/>
              </a:spcBef>
              <a:spcAft>
                <a:spcPts val="0"/>
              </a:spcAft>
              <a:buNone/>
            </a:pPr>
            <a:endParaRPr/>
          </a:p>
          <a:p>
            <a:pPr marL="0" lvl="0" indent="0" algn="l" rtl="0">
              <a:spcBef>
                <a:spcPts val="0"/>
              </a:spcBef>
              <a:spcAft>
                <a:spcPts val="0"/>
              </a:spcAft>
              <a:buNone/>
            </a:pPr>
            <a:r>
              <a:rPr lang="en"/>
              <a:t>Possibly add slide about their revenue, utilization, cost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d7b1fa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8d7b1fa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data that we worked with is from the city of Louisville</a:t>
            </a:r>
            <a:endParaRPr/>
          </a:p>
          <a:p>
            <a:pPr marL="457200" lvl="0" indent="-298450" algn="l" rtl="0">
              <a:spcBef>
                <a:spcPts val="0"/>
              </a:spcBef>
              <a:spcAft>
                <a:spcPts val="0"/>
              </a:spcAft>
              <a:buSzPts val="1100"/>
              <a:buChar char="●"/>
            </a:pPr>
            <a:r>
              <a:rPr lang="en"/>
              <a:t>It has the ride data from both Lime and Bird - the data is combined and anonymized</a:t>
            </a:r>
            <a:endParaRPr/>
          </a:p>
          <a:p>
            <a:pPr marL="457200" lvl="0" indent="-298450" algn="l" rtl="0">
              <a:spcBef>
                <a:spcPts val="0"/>
              </a:spcBef>
              <a:spcAft>
                <a:spcPts val="0"/>
              </a:spcAft>
              <a:buSzPts val="1100"/>
              <a:buChar char="●"/>
            </a:pPr>
            <a:r>
              <a:rPr lang="en"/>
              <a:t>This unfortunately removes the ability for us to compare the companies but we chose to analyze it as if it was one company providing the scooters</a:t>
            </a:r>
            <a:endParaRPr/>
          </a:p>
          <a:p>
            <a:pPr marL="457200" lvl="0" indent="-298450" algn="l" rtl="0">
              <a:spcBef>
                <a:spcPts val="0"/>
              </a:spcBef>
              <a:spcAft>
                <a:spcPts val="0"/>
              </a:spcAft>
              <a:buSzPts val="1100"/>
              <a:buChar char="●"/>
            </a:pPr>
            <a:r>
              <a:rPr lang="en"/>
              <a:t>The attributes we had were trip ID which was just assigned to each trip, the starting and ending date and time -- the time is rounded to the nearest 15 minutes </a:t>
            </a:r>
            <a:endParaRPr/>
          </a:p>
          <a:p>
            <a:pPr marL="457200" lvl="0" indent="-298450" algn="l" rtl="0">
              <a:spcBef>
                <a:spcPts val="0"/>
              </a:spcBef>
              <a:spcAft>
                <a:spcPts val="0"/>
              </a:spcAft>
              <a:buSzPts val="1100"/>
              <a:buChar char="●"/>
            </a:pPr>
            <a:r>
              <a:rPr lang="en"/>
              <a:t>We had the trip duration and distance and the day of the week and hour</a:t>
            </a:r>
            <a:endParaRPr/>
          </a:p>
          <a:p>
            <a:pPr marL="457200" lvl="0" indent="-298450" algn="l" rtl="0">
              <a:spcBef>
                <a:spcPts val="0"/>
              </a:spcBef>
              <a:spcAft>
                <a:spcPts val="0"/>
              </a:spcAft>
              <a:buSzPts val="1100"/>
              <a:buChar char="●"/>
            </a:pPr>
            <a:r>
              <a:rPr lang="en"/>
              <a:t>The attributes that proved the most valuable to us were the start and ending points which were given in latitude and longitude</a:t>
            </a:r>
            <a:endParaRPr/>
          </a:p>
          <a:p>
            <a:pPr marL="457200" lvl="0" indent="-298450" algn="l" rtl="0">
              <a:spcBef>
                <a:spcPts val="0"/>
              </a:spcBef>
              <a:spcAft>
                <a:spcPts val="0"/>
              </a:spcAft>
              <a:buSzPts val="1100"/>
              <a:buChar char="●"/>
            </a:pPr>
            <a:r>
              <a:rPr lang="en"/>
              <a:t>There were a few rides that had errant GPS data so we removed those from our analysis</a:t>
            </a:r>
            <a:endParaRPr/>
          </a:p>
          <a:p>
            <a:pPr marL="457200" lvl="0" indent="-298450" algn="l" rtl="0">
              <a:spcBef>
                <a:spcPts val="0"/>
              </a:spcBef>
              <a:spcAft>
                <a:spcPts val="0"/>
              </a:spcAft>
              <a:buSzPts val="1100"/>
              <a:buChar char="●"/>
            </a:pPr>
            <a:r>
              <a:rPr lang="en"/>
              <a:t>One attribute that we did not have access to is scooter ids - they decided to remove this for the privacy of customers so we had to work around this challenge without being able to actually track the movement of scooters - this also meant we didn’t know the total number of scooters in the city’s system or how many scooters were in a given place at a given time</a:t>
            </a:r>
            <a:endParaRPr/>
          </a:p>
          <a:p>
            <a:pPr marL="457200" lvl="0" indent="-298450" algn="l" rtl="0">
              <a:spcBef>
                <a:spcPts val="0"/>
              </a:spcBef>
              <a:spcAft>
                <a:spcPts val="0"/>
              </a:spcAft>
              <a:buSzPts val="1100"/>
              <a:buChar char="●"/>
            </a:pPr>
            <a:r>
              <a:rPr lang="en"/>
              <a:t>You can see here a visual of where the scooter trips are originating, and where they are ending gives a very similar look</a:t>
            </a:r>
            <a:endParaRPr/>
          </a:p>
          <a:p>
            <a:pPr marL="457200" lvl="0" indent="-298450" algn="l" rtl="0">
              <a:spcBef>
                <a:spcPts val="0"/>
              </a:spcBef>
              <a:spcAft>
                <a:spcPts val="0"/>
              </a:spcAft>
              <a:buSzPts val="1100"/>
              <a:buChar char="●"/>
            </a:pPr>
            <a:r>
              <a:rPr lang="en"/>
              <a:t>These densely populated areas of traffic follow basically exactly with the densely populated areas of Louisville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6d2c8614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6d2c861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So with this dockless system, the problem we saw was with the balancing of scooters</a:t>
            </a:r>
            <a:endParaRPr/>
          </a:p>
          <a:p>
            <a:pPr marL="457200" lvl="0" indent="-298450" algn="l" rtl="0">
              <a:spcBef>
                <a:spcPts val="0"/>
              </a:spcBef>
              <a:spcAft>
                <a:spcPts val="0"/>
              </a:spcAft>
              <a:buSzPts val="1100"/>
              <a:buChar char="●"/>
            </a:pPr>
            <a:r>
              <a:rPr lang="en"/>
              <a:t>Scooters can accumulate in areas with low demand and sit idle and not be used</a:t>
            </a:r>
            <a:endParaRPr/>
          </a:p>
          <a:p>
            <a:pPr marL="457200" lvl="0" indent="-298450" algn="l" rtl="0">
              <a:spcBef>
                <a:spcPts val="0"/>
              </a:spcBef>
              <a:spcAft>
                <a:spcPts val="0"/>
              </a:spcAft>
              <a:buSzPts val="1100"/>
              <a:buChar char="●"/>
            </a:pPr>
            <a:r>
              <a:rPr lang="en"/>
              <a:t>As scooters are in areas with low demand, they are being taken away from areas with high demand which may be running out of scooters and then demand is lost in these areas</a:t>
            </a:r>
            <a:endParaRPr/>
          </a:p>
          <a:p>
            <a:pPr marL="457200" lvl="0" indent="-298450" algn="l" rtl="0">
              <a:spcBef>
                <a:spcPts val="0"/>
              </a:spcBef>
              <a:spcAft>
                <a:spcPts val="0"/>
              </a:spcAft>
              <a:buSzPts val="1100"/>
              <a:buChar char="●"/>
            </a:pPr>
            <a:r>
              <a:rPr lang="en"/>
              <a:t>We can see here that over time, the number of rides per day has not really increased - the system therefore has room for improvement and think that understanding utilization of the scooters and increasing that utilization is key for growth</a:t>
            </a:r>
            <a:endParaRPr/>
          </a:p>
          <a:p>
            <a:pPr marL="457200" lvl="0" indent="-298450" algn="l" rtl="0">
              <a:spcBef>
                <a:spcPts val="0"/>
              </a:spcBef>
              <a:spcAft>
                <a:spcPts val="0"/>
              </a:spcAft>
              <a:buSzPts val="1100"/>
              <a:buChar char="●"/>
            </a:pPr>
            <a:r>
              <a:rPr lang="en"/>
              <a:t>Because we know that these companies have systems in place in which people pick up the scooters and charge them overnight before they release them, our solution works on the morning setup</a:t>
            </a:r>
            <a:endParaRPr/>
          </a:p>
          <a:p>
            <a:pPr marL="457200" lvl="0" indent="-298450" algn="l" rtl="0">
              <a:spcBef>
                <a:spcPts val="0"/>
              </a:spcBef>
              <a:spcAft>
                <a:spcPts val="0"/>
              </a:spcAft>
              <a:buSzPts val="1100"/>
              <a:buChar char="●"/>
            </a:pPr>
            <a:r>
              <a:rPr lang="en"/>
              <a:t>If the company knows the setup of the morning, we have provided a simulation that will show the movement of the scooters throughout the day as well as the demand captured and lost</a:t>
            </a:r>
            <a:endParaRPr/>
          </a:p>
          <a:p>
            <a:pPr marL="457200" lvl="0" indent="-298450" algn="l" rtl="0">
              <a:spcBef>
                <a:spcPts val="0"/>
              </a:spcBef>
              <a:spcAft>
                <a:spcPts val="0"/>
              </a:spcAft>
              <a:buSzPts val="1100"/>
              <a:buChar char="●"/>
            </a:pPr>
            <a:r>
              <a:rPr lang="en"/>
              <a:t>With this simulation, we are able to provide a reasonable option for a morning setup of scooters that will capture a lot of the demand and lose a minimal amount</a:t>
            </a:r>
            <a:endParaRPr/>
          </a:p>
          <a:p>
            <a:pPr marL="457200" lvl="0" indent="-298450" algn="l" rtl="0">
              <a:spcBef>
                <a:spcPts val="0"/>
              </a:spcBef>
              <a:spcAft>
                <a:spcPts val="0"/>
              </a:spcAft>
              <a:buSzPts val="1100"/>
              <a:buChar char="●"/>
            </a:pPr>
            <a:r>
              <a:rPr lang="en"/>
              <a:t>However, we think that the greatest value this has is that different setups can be tested - if they know how the night is ending, they can see if the scooters go out in the same way what this will mean for the next day’s movement and demand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70603e85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70603e85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To accomplish this simulation, the first thing we did was divide the city into 16 zones</a:t>
            </a:r>
            <a:endParaRPr/>
          </a:p>
          <a:p>
            <a:pPr marL="457200" lvl="0" indent="-298450" algn="l" rtl="0">
              <a:spcBef>
                <a:spcPts val="0"/>
              </a:spcBef>
              <a:spcAft>
                <a:spcPts val="0"/>
              </a:spcAft>
              <a:buSzPts val="1100"/>
              <a:buChar char="●"/>
            </a:pPr>
            <a:r>
              <a:rPr lang="en"/>
              <a:t>We did so with straight latitude and longitude lines</a:t>
            </a:r>
            <a:endParaRPr/>
          </a:p>
          <a:p>
            <a:pPr marL="457200" lvl="0" indent="-298450" algn="l" rtl="0">
              <a:spcBef>
                <a:spcPts val="0"/>
              </a:spcBef>
              <a:spcAft>
                <a:spcPts val="0"/>
              </a:spcAft>
              <a:buSzPts val="1100"/>
              <a:buChar char="●"/>
            </a:pPr>
            <a:r>
              <a:rPr lang="en"/>
              <a:t>This was a really important thing for us to do because it allowed us to measure where a lot of rides are flowing in and out of and have a sense of areas - especially important because it is a dockless system</a:t>
            </a:r>
            <a:endParaRPr/>
          </a:p>
          <a:p>
            <a:pPr marL="457200" lvl="0" indent="-298450" algn="l" rtl="0">
              <a:spcBef>
                <a:spcPts val="0"/>
              </a:spcBef>
              <a:spcAft>
                <a:spcPts val="0"/>
              </a:spcAft>
              <a:buSzPts val="1100"/>
              <a:buChar char="●"/>
            </a:pPr>
            <a:r>
              <a:rPr lang="en"/>
              <a:t>You can see here each square is a zone and we saw that zones 1 2 and 3 clearly had the most starting flows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93368ca9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93368ca9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solidFill>
                  <a:schemeClr val="dk1"/>
                </a:solidFill>
              </a:rPr>
              <a:t>Then we looked at each zone and examined more closely what happens by hour. We saw a similar pattern in each zone that showed that there were more rides in the middle of the day which would be when the sun is out and makes sense</a:t>
            </a:r>
            <a:endParaRPr/>
          </a:p>
          <a:p>
            <a:pPr marL="457200" lvl="0" indent="-298450" algn="l" rtl="0">
              <a:spcBef>
                <a:spcPts val="0"/>
              </a:spcBef>
              <a:spcAft>
                <a:spcPts val="0"/>
              </a:spcAft>
              <a:buSzPts val="1100"/>
              <a:buChar char="●"/>
            </a:pPr>
            <a:r>
              <a:rPr lang="en"/>
              <a:t>So as we were looking at the data, because the demand varied greatly by hour, which we can see also here, we could not treat the entire system as stationary</a:t>
            </a:r>
            <a:endParaRPr/>
          </a:p>
          <a:p>
            <a:pPr marL="457200" lvl="0" indent="-298450" algn="l" rtl="0">
              <a:spcBef>
                <a:spcPts val="0"/>
              </a:spcBef>
              <a:spcAft>
                <a:spcPts val="0"/>
              </a:spcAft>
              <a:buSzPts val="1100"/>
              <a:buChar char="●"/>
            </a:pPr>
            <a:r>
              <a:rPr lang="en"/>
              <a:t>We made the decision to look at each hour in each zone and come up with transition matrix describe the transition process each hour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d2c8614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d2c861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So in our simulation we made a few assumptions</a:t>
            </a:r>
            <a:endParaRPr/>
          </a:p>
          <a:p>
            <a:pPr marL="457200" lvl="0" indent="-298450" algn="l" rtl="0">
              <a:spcBef>
                <a:spcPts val="0"/>
              </a:spcBef>
              <a:spcAft>
                <a:spcPts val="0"/>
              </a:spcAft>
              <a:buSzPts val="1100"/>
              <a:buChar char="●"/>
            </a:pPr>
            <a:r>
              <a:rPr lang="en"/>
              <a:t>Like i mentioned, we assumed that this data came from one company because they were merged</a:t>
            </a:r>
            <a:endParaRPr/>
          </a:p>
          <a:p>
            <a:pPr marL="457200" lvl="0" indent="-298450" algn="l" rtl="0">
              <a:spcBef>
                <a:spcPts val="0"/>
              </a:spcBef>
              <a:spcAft>
                <a:spcPts val="0"/>
              </a:spcAft>
              <a:buSzPts val="1100"/>
              <a:buChar char="●"/>
            </a:pPr>
            <a:r>
              <a:rPr lang="en"/>
              <a:t>We assumed there are 250 scooters in the system for the numbers we tested but as this number fluctuates and grows and shrinks in the real scenario, the simulation can handle any number of scooters starting in any zone</a:t>
            </a:r>
            <a:endParaRPr/>
          </a:p>
          <a:p>
            <a:pPr marL="457200" lvl="0" indent="-298450" algn="l" rtl="0">
              <a:spcBef>
                <a:spcPts val="0"/>
              </a:spcBef>
              <a:spcAft>
                <a:spcPts val="0"/>
              </a:spcAft>
              <a:buSzPts val="1100"/>
              <a:buChar char="●"/>
            </a:pPr>
            <a:r>
              <a:rPr lang="en"/>
              <a:t>We also assumed for each hour, that the flow out and in of a zone follows a Poisson process with the parameter being equal to the measured average flow out of or into that zone</a:t>
            </a:r>
            <a:endParaRPr/>
          </a:p>
          <a:p>
            <a:pPr marL="457200" lvl="0" indent="-298450" algn="l" rtl="0">
              <a:spcBef>
                <a:spcPts val="0"/>
              </a:spcBef>
              <a:spcAft>
                <a:spcPts val="0"/>
              </a:spcAft>
              <a:buSzPts val="1100"/>
              <a:buChar char="●"/>
            </a:pPr>
            <a:r>
              <a:rPr lang="en"/>
              <a:t>We also conducted our simulation such that we assumed each hour that the scooters available for a ride were those that are in the zone plus the number of scooters flowing into that scooters since they could be used later in the hour</a:t>
            </a:r>
            <a:endParaRPr/>
          </a:p>
          <a:p>
            <a:pPr marL="457200" lvl="0" indent="-298450" algn="l" rtl="0">
              <a:spcBef>
                <a:spcPts val="0"/>
              </a:spcBef>
              <a:spcAft>
                <a:spcPts val="0"/>
              </a:spcAft>
              <a:buSzPts val="1100"/>
              <a:buChar char="●"/>
            </a:pPr>
            <a:r>
              <a:rPr lang="en"/>
              <a:t>One thing that we wanted to factor into our simulation was that the data only captures completed trips so it loses a factor of lost demand</a:t>
            </a:r>
            <a:endParaRPr/>
          </a:p>
          <a:p>
            <a:pPr marL="457200" lvl="0" indent="-298450" algn="l" rtl="0">
              <a:spcBef>
                <a:spcPts val="0"/>
              </a:spcBef>
              <a:spcAft>
                <a:spcPts val="0"/>
              </a:spcAft>
              <a:buSzPts val="1100"/>
              <a:buChar char="●"/>
            </a:pPr>
            <a:r>
              <a:rPr lang="en"/>
              <a:t>The way that we aimed to account for this is that our simulation takes in a parameter of average lost demand per hour - we entered a reasonable and low lost demand parameter but this is also something that we believe the companies might have a better idea of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138e573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138e573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So the way our simulation worked was that we wanted to simulate the movement of scooters throughout the day based on the transition matrices that we had computed</a:t>
            </a:r>
            <a:endParaRPr/>
          </a:p>
          <a:p>
            <a:pPr marL="457200" lvl="0" indent="-298450" algn="l" rtl="0">
              <a:spcBef>
                <a:spcPts val="0"/>
              </a:spcBef>
              <a:spcAft>
                <a:spcPts val="0"/>
              </a:spcAft>
              <a:buSzPts val="1100"/>
              <a:buChar char="●"/>
            </a:pPr>
            <a:r>
              <a:rPr lang="en"/>
              <a:t>In order to do so, we simulated demand each hour as a Poisson random variable with the average being the mean of the flow out of that zone in that hour</a:t>
            </a:r>
            <a:endParaRPr/>
          </a:p>
          <a:p>
            <a:pPr marL="457200" lvl="0" indent="-298450" algn="l" rtl="0">
              <a:spcBef>
                <a:spcPts val="0"/>
              </a:spcBef>
              <a:spcAft>
                <a:spcPts val="0"/>
              </a:spcAft>
              <a:buSzPts val="1100"/>
              <a:buChar char="●"/>
            </a:pPr>
            <a:r>
              <a:rPr lang="en"/>
              <a:t>And like i said before, we wanted to account for real world lost demand so we added on a factor to account for this</a:t>
            </a:r>
            <a:endParaRPr/>
          </a:p>
          <a:p>
            <a:pPr marL="457200" lvl="0" indent="-298450" algn="l" rtl="0">
              <a:spcBef>
                <a:spcPts val="0"/>
              </a:spcBef>
              <a:spcAft>
                <a:spcPts val="0"/>
              </a:spcAft>
              <a:buSzPts val="1100"/>
              <a:buChar char="●"/>
            </a:pPr>
            <a:r>
              <a:rPr lang="en"/>
              <a:t>Throughout the simulation, we counted the demand captured and lost based on the way the scooters were moving and the simulated demand</a:t>
            </a:r>
            <a:endParaRPr/>
          </a:p>
          <a:p>
            <a:pPr marL="457200" lvl="0" indent="-298450" algn="l" rtl="0">
              <a:spcBef>
                <a:spcPts val="0"/>
              </a:spcBef>
              <a:spcAft>
                <a:spcPts val="0"/>
              </a:spcAft>
              <a:buSzPts val="1100"/>
              <a:buChar char="●"/>
            </a:pPr>
            <a:r>
              <a:rPr lang="en"/>
              <a:t>If there were enough scooters in the zone, the demand was captured but if not, we looked to the flow into the zone to see if that could help capture the rest</a:t>
            </a:r>
            <a:endParaRPr/>
          </a:p>
          <a:p>
            <a:pPr marL="457200" lvl="0" indent="-298450" algn="l" rtl="0">
              <a:spcBef>
                <a:spcPts val="0"/>
              </a:spcBef>
              <a:spcAft>
                <a:spcPts val="0"/>
              </a:spcAft>
              <a:buSzPts val="1100"/>
              <a:buChar char="●"/>
            </a:pPr>
            <a:r>
              <a:rPr lang="en"/>
              <a:t>We compared three morning setups</a:t>
            </a:r>
            <a:endParaRPr/>
          </a:p>
          <a:p>
            <a:pPr marL="457200" lvl="0" indent="-298450" algn="l" rtl="0">
              <a:spcBef>
                <a:spcPts val="0"/>
              </a:spcBef>
              <a:spcAft>
                <a:spcPts val="0"/>
              </a:spcAft>
              <a:buSzPts val="1100"/>
              <a:buChar char="●"/>
            </a:pPr>
            <a:r>
              <a:rPr lang="en"/>
              <a:t>The first being a naive setup which would be to not factor in the history of rides and demand and just put an equal number of scooters in each zone</a:t>
            </a:r>
            <a:endParaRPr/>
          </a:p>
          <a:p>
            <a:pPr marL="457200" lvl="0" indent="-298450" algn="l" rtl="0">
              <a:spcBef>
                <a:spcPts val="0"/>
              </a:spcBef>
              <a:spcAft>
                <a:spcPts val="0"/>
              </a:spcAft>
              <a:buSzPts val="1100"/>
              <a:buChar char="●"/>
            </a:pPr>
            <a:r>
              <a:rPr lang="en"/>
              <a:t>We compared this with a setup which put the number of scooters proportional to the flow out of these zones over the course of the data we have</a:t>
            </a:r>
            <a:endParaRPr/>
          </a:p>
          <a:p>
            <a:pPr marL="457200" lvl="0" indent="-298450" algn="l" rtl="0">
              <a:spcBef>
                <a:spcPts val="0"/>
              </a:spcBef>
              <a:spcAft>
                <a:spcPts val="0"/>
              </a:spcAft>
              <a:buSzPts val="1100"/>
              <a:buChar char="●"/>
            </a:pPr>
            <a:r>
              <a:rPr lang="en"/>
              <a:t>We also compared this with a setup which was proportional to the flow out only for the morning hours of 6-10AM</a:t>
            </a:r>
            <a:endParaRPr/>
          </a:p>
          <a:p>
            <a:pPr marL="457200" lvl="0" indent="-298450" algn="l" rtl="0">
              <a:spcBef>
                <a:spcPts val="0"/>
              </a:spcBef>
              <a:spcAft>
                <a:spcPts val="0"/>
              </a:spcAft>
              <a:buSzPts val="1100"/>
              <a:buChar char="●"/>
            </a:pPr>
            <a:r>
              <a:rPr lang="en"/>
              <a:t>The two proportional setups were very similar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3368ca9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3368ca9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 brief pseudocode of the simulation can be seen here</a:t>
            </a:r>
            <a:endParaRPr/>
          </a:p>
          <a:p>
            <a:pPr marL="457200" lvl="0" indent="-298450" algn="l" rtl="0">
              <a:spcBef>
                <a:spcPts val="0"/>
              </a:spcBef>
              <a:spcAft>
                <a:spcPts val="0"/>
              </a:spcAft>
              <a:buSzPts val="1100"/>
              <a:buChar char="●"/>
            </a:pPr>
            <a:r>
              <a:rPr lang="en"/>
              <a:t>We can take in any morning setup and real world lost demand parameters</a:t>
            </a:r>
            <a:endParaRPr/>
          </a:p>
          <a:p>
            <a:pPr marL="457200" lvl="0" indent="-298450" algn="l" rtl="0">
              <a:spcBef>
                <a:spcPts val="0"/>
              </a:spcBef>
              <a:spcAft>
                <a:spcPts val="0"/>
              </a:spcAft>
              <a:buSzPts val="1100"/>
              <a:buChar char="●"/>
            </a:pPr>
            <a:r>
              <a:rPr lang="en"/>
              <a:t>We go through each hour and each zone and simulate the demand</a:t>
            </a:r>
            <a:endParaRPr/>
          </a:p>
          <a:p>
            <a:pPr marL="457200" lvl="0" indent="-298450" algn="l" rtl="0">
              <a:spcBef>
                <a:spcPts val="0"/>
              </a:spcBef>
              <a:spcAft>
                <a:spcPts val="0"/>
              </a:spcAft>
              <a:buSzPts val="1100"/>
              <a:buChar char="●"/>
            </a:pPr>
            <a:r>
              <a:rPr lang="en"/>
              <a:t>If there are enough scooters, we increment the demand captured</a:t>
            </a:r>
            <a:endParaRPr/>
          </a:p>
          <a:p>
            <a:pPr marL="457200" lvl="0" indent="-298450" algn="l" rtl="0">
              <a:spcBef>
                <a:spcPts val="0"/>
              </a:spcBef>
              <a:spcAft>
                <a:spcPts val="0"/>
              </a:spcAft>
              <a:buSzPts val="1100"/>
              <a:buChar char="●"/>
            </a:pPr>
            <a:r>
              <a:rPr lang="en"/>
              <a:t>If there are not, we check if the flow in of scooters helps and adjust the demand captured and lost accordingly</a:t>
            </a:r>
            <a:endParaRPr/>
          </a:p>
          <a:p>
            <a:pPr marL="457200" lvl="0" indent="-298450" algn="l" rtl="0">
              <a:spcBef>
                <a:spcPts val="0"/>
              </a:spcBef>
              <a:spcAft>
                <a:spcPts val="0"/>
              </a:spcAft>
              <a:buSzPts val="1100"/>
              <a:buChar char="●"/>
            </a:pPr>
            <a:r>
              <a:rPr lang="en"/>
              <a:t>If there are bikes in the zone we then account for how many would be moving which would be the less of the simulated demand and the bikes in the zone</a:t>
            </a:r>
            <a:endParaRPr/>
          </a:p>
          <a:p>
            <a:pPr marL="457200" lvl="0" indent="-298450" algn="l" rtl="0">
              <a:spcBef>
                <a:spcPts val="0"/>
              </a:spcBef>
              <a:spcAft>
                <a:spcPts val="0"/>
              </a:spcAft>
              <a:buSzPts val="1100"/>
              <a:buChar char="●"/>
            </a:pPr>
            <a:r>
              <a:rPr lang="en"/>
              <a:t>For each of these, we simulate a random number and move the bike according to the transition probabilities we obtained from the transition matrices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Louisville Electric Scooters: </a:t>
            </a:r>
            <a:endParaRPr sz="3600"/>
          </a:p>
          <a:p>
            <a:pPr marL="0" lvl="0" indent="0" algn="ctr" rtl="0">
              <a:spcBef>
                <a:spcPts val="0"/>
              </a:spcBef>
              <a:spcAft>
                <a:spcPts val="0"/>
              </a:spcAft>
              <a:buNone/>
            </a:pPr>
            <a:r>
              <a:rPr lang="en" sz="3600"/>
              <a:t>Morning Setup</a:t>
            </a:r>
            <a:endParaRPr sz="36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Eric Chang, Zhuangzhuang Jia, HaoDi Liu, Madeline Temares, Sijie Wang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Reasonable Morning Allocation of Scooters</a:t>
            </a:r>
            <a:endParaRPr/>
          </a:p>
        </p:txBody>
      </p:sp>
      <p:sp>
        <p:nvSpPr>
          <p:cNvPr id="127" name="Google Shape;127;p22"/>
          <p:cNvSpPr txBox="1">
            <a:spLocks noGrp="1"/>
          </p:cNvSpPr>
          <p:nvPr>
            <p:ph type="body" idx="1"/>
          </p:nvPr>
        </p:nvSpPr>
        <p:spPr>
          <a:xfrm>
            <a:off x="311700" y="1152475"/>
            <a:ext cx="49992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Result</a:t>
            </a:r>
            <a:endParaRPr sz="1600"/>
          </a:p>
          <a:p>
            <a:pPr marL="914400" lvl="1" indent="-317500" algn="l" rtl="0">
              <a:spcBef>
                <a:spcPts val="0"/>
              </a:spcBef>
              <a:spcAft>
                <a:spcPts val="0"/>
              </a:spcAft>
              <a:buSzPts val="1400"/>
              <a:buChar char="○"/>
            </a:pPr>
            <a:r>
              <a:rPr lang="en"/>
              <a:t>Naive setup: 16 bikes in each zone</a:t>
            </a:r>
            <a:endParaRPr/>
          </a:p>
          <a:p>
            <a:pPr marL="1371600" lvl="2" indent="-317500" algn="l" rtl="0">
              <a:spcBef>
                <a:spcPts val="0"/>
              </a:spcBef>
              <a:spcAft>
                <a:spcPts val="0"/>
              </a:spcAft>
              <a:buSzPts val="1400"/>
              <a:buChar char="■"/>
            </a:pPr>
            <a:r>
              <a:rPr lang="en"/>
              <a:t>Average demand captured = 651</a:t>
            </a:r>
            <a:endParaRPr/>
          </a:p>
          <a:p>
            <a:pPr marL="1371600" lvl="2" indent="-317500" algn="l" rtl="0">
              <a:spcBef>
                <a:spcPts val="0"/>
              </a:spcBef>
              <a:spcAft>
                <a:spcPts val="0"/>
              </a:spcAft>
              <a:buSzPts val="1400"/>
              <a:buChar char="■"/>
            </a:pPr>
            <a:r>
              <a:rPr lang="en"/>
              <a:t>Average demand lost = 16</a:t>
            </a:r>
            <a:endParaRPr/>
          </a:p>
          <a:p>
            <a:pPr marL="914400" marR="0" lvl="1" indent="-317500" algn="l" rtl="0">
              <a:lnSpc>
                <a:spcPct val="115000"/>
              </a:lnSpc>
              <a:spcBef>
                <a:spcPts val="0"/>
              </a:spcBef>
              <a:spcAft>
                <a:spcPts val="0"/>
              </a:spcAft>
              <a:buClr>
                <a:schemeClr val="dk2"/>
              </a:buClr>
              <a:buSzPts val="1400"/>
              <a:buFont typeface="Arial"/>
              <a:buChar char="○"/>
            </a:pPr>
            <a:r>
              <a:rPr lang="en"/>
              <a:t>Proportional to Demand setup:</a:t>
            </a:r>
            <a:endParaRPr/>
          </a:p>
          <a:p>
            <a:pPr marL="1371600" lvl="2" indent="-317500" algn="l" rtl="0">
              <a:spcBef>
                <a:spcPts val="0"/>
              </a:spcBef>
              <a:spcAft>
                <a:spcPts val="0"/>
              </a:spcAft>
              <a:buSzPts val="1400"/>
              <a:buChar char="■"/>
            </a:pPr>
            <a:r>
              <a:rPr lang="en"/>
              <a:t>Average demand captured = 655</a:t>
            </a:r>
            <a:endParaRPr/>
          </a:p>
          <a:p>
            <a:pPr marL="1371600" lvl="2" indent="-317500" algn="l" rtl="0">
              <a:spcBef>
                <a:spcPts val="0"/>
              </a:spcBef>
              <a:spcAft>
                <a:spcPts val="0"/>
              </a:spcAft>
              <a:buSzPts val="1400"/>
              <a:buChar char="■"/>
            </a:pPr>
            <a:r>
              <a:rPr lang="en"/>
              <a:t>Average demand lost = 4</a:t>
            </a:r>
            <a:endParaRPr/>
          </a:p>
          <a:p>
            <a:pPr marL="914400" lvl="1" indent="-317500" algn="l" rtl="0">
              <a:spcBef>
                <a:spcPts val="0"/>
              </a:spcBef>
              <a:spcAft>
                <a:spcPts val="0"/>
              </a:spcAft>
              <a:buSzPts val="1400"/>
              <a:buChar char="○"/>
            </a:pPr>
            <a:r>
              <a:rPr lang="en"/>
              <a:t>Proportional to Morning Demand (6-10AM) setup:</a:t>
            </a:r>
            <a:endParaRPr/>
          </a:p>
          <a:p>
            <a:pPr marL="1371600" lvl="2" indent="-317500" algn="l" rtl="0">
              <a:spcBef>
                <a:spcPts val="0"/>
              </a:spcBef>
              <a:spcAft>
                <a:spcPts val="0"/>
              </a:spcAft>
              <a:buSzPts val="1400"/>
              <a:buChar char="■"/>
            </a:pPr>
            <a:r>
              <a:rPr lang="en"/>
              <a:t>Average demand captured = 668</a:t>
            </a:r>
            <a:endParaRPr/>
          </a:p>
          <a:p>
            <a:pPr marL="1371600" lvl="2" indent="-317500" algn="l" rtl="0">
              <a:spcBef>
                <a:spcPts val="0"/>
              </a:spcBef>
              <a:spcAft>
                <a:spcPts val="0"/>
              </a:spcAft>
              <a:buSzPts val="1400"/>
              <a:buChar char="■"/>
            </a:pPr>
            <a:r>
              <a:rPr lang="en"/>
              <a:t>Average demand lost =  8</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8" name="Google Shape;128;p22"/>
          <p:cNvPicPr preferRelativeResize="0"/>
          <p:nvPr/>
        </p:nvPicPr>
        <p:blipFill>
          <a:blip r:embed="rId3">
            <a:alphaModFix/>
          </a:blip>
          <a:stretch>
            <a:fillRect/>
          </a:stretch>
        </p:blipFill>
        <p:spPr>
          <a:xfrm>
            <a:off x="5418350" y="1520624"/>
            <a:ext cx="3413949" cy="237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Electric Scooters: A City Solution</a:t>
            </a:r>
            <a:endParaRPr/>
          </a:p>
        </p:txBody>
      </p:sp>
      <p:sp>
        <p:nvSpPr>
          <p:cNvPr id="61" name="Google Shape;61;p14"/>
          <p:cNvSpPr txBox="1">
            <a:spLocks noGrp="1"/>
          </p:cNvSpPr>
          <p:nvPr>
            <p:ph type="body" idx="1"/>
          </p:nvPr>
        </p:nvSpPr>
        <p:spPr>
          <a:xfrm>
            <a:off x="311700" y="1152475"/>
            <a:ext cx="4964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Pollution, congestion, gridlock</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Bird and Lime scooters (100+ cities)</a:t>
            </a:r>
            <a:endParaRPr/>
          </a:p>
          <a:p>
            <a:pPr marL="457200" lvl="0" indent="-342900" algn="l" rtl="0">
              <a:spcBef>
                <a:spcPts val="0"/>
              </a:spcBef>
              <a:spcAft>
                <a:spcPts val="0"/>
              </a:spcAft>
              <a:buSzPts val="1800"/>
              <a:buChar char="●"/>
            </a:pPr>
            <a:r>
              <a:rPr lang="en"/>
              <a:t>Chargers/Juicers: pick up, charge, release</a:t>
            </a:r>
            <a:endParaRPr/>
          </a:p>
          <a:p>
            <a:pPr marL="0" lvl="0" indent="0" algn="l" rtl="0">
              <a:spcBef>
                <a:spcPts val="1600"/>
              </a:spcBef>
              <a:spcAft>
                <a:spcPts val="1600"/>
              </a:spcAft>
              <a:buNone/>
            </a:pPr>
            <a:endParaRPr/>
          </a:p>
        </p:txBody>
      </p:sp>
      <p:sp>
        <p:nvSpPr>
          <p:cNvPr id="62" name="Google Shape;62;p14"/>
          <p:cNvSpPr txBox="1">
            <a:spLocks noGrp="1"/>
          </p:cNvSpPr>
          <p:nvPr>
            <p:ph type="title"/>
          </p:nvPr>
        </p:nvSpPr>
        <p:spPr>
          <a:xfrm>
            <a:off x="311700" y="1892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Operations</a:t>
            </a:r>
            <a:endParaRPr/>
          </a:p>
        </p:txBody>
      </p:sp>
      <p:pic>
        <p:nvPicPr>
          <p:cNvPr id="63" name="Google Shape;63;p14"/>
          <p:cNvPicPr preferRelativeResize="0"/>
          <p:nvPr/>
        </p:nvPicPr>
        <p:blipFill rotWithShape="1">
          <a:blip r:embed="rId3">
            <a:alphaModFix/>
          </a:blip>
          <a:srcRect l="11942" t="6261" r="17351"/>
          <a:stretch/>
        </p:blipFill>
        <p:spPr>
          <a:xfrm>
            <a:off x="5377125" y="1344125"/>
            <a:ext cx="3292076" cy="245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Louisville Scooter Data</a:t>
            </a:r>
            <a:endParaRPr/>
          </a:p>
        </p:txBody>
      </p:sp>
      <p:sp>
        <p:nvSpPr>
          <p:cNvPr id="69" name="Google Shape;69;p15"/>
          <p:cNvSpPr txBox="1">
            <a:spLocks noGrp="1"/>
          </p:cNvSpPr>
          <p:nvPr>
            <p:ph type="body" idx="1"/>
          </p:nvPr>
        </p:nvSpPr>
        <p:spPr>
          <a:xfrm>
            <a:off x="311700" y="1152475"/>
            <a:ext cx="51063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Lime and Bird: anonymous</a:t>
            </a:r>
            <a:endParaRPr sz="1400"/>
          </a:p>
          <a:p>
            <a:pPr marL="457200" lvl="0" indent="-317500" algn="l" rtl="0">
              <a:spcBef>
                <a:spcPts val="0"/>
              </a:spcBef>
              <a:spcAft>
                <a:spcPts val="0"/>
              </a:spcAft>
              <a:buSzPts val="1400"/>
              <a:buChar char="●"/>
            </a:pPr>
            <a:r>
              <a:rPr lang="en" sz="1400"/>
              <a:t>Trip ID</a:t>
            </a:r>
            <a:endParaRPr sz="1400"/>
          </a:p>
          <a:p>
            <a:pPr marL="457200" lvl="0" indent="-317500" algn="l" rtl="0">
              <a:spcBef>
                <a:spcPts val="0"/>
              </a:spcBef>
              <a:spcAft>
                <a:spcPts val="0"/>
              </a:spcAft>
              <a:buSzPts val="1400"/>
              <a:buChar char="●"/>
            </a:pPr>
            <a:r>
              <a:rPr lang="en" sz="1400"/>
              <a:t>Start Date, End Date, Start Time, End Time (rounded to nearest 15 minutes)</a:t>
            </a:r>
            <a:endParaRPr sz="1400"/>
          </a:p>
          <a:p>
            <a:pPr marL="457200" lvl="0" indent="-317500" algn="l" rtl="0">
              <a:spcBef>
                <a:spcPts val="0"/>
              </a:spcBef>
              <a:spcAft>
                <a:spcPts val="0"/>
              </a:spcAft>
              <a:buSzPts val="1400"/>
              <a:buChar char="●"/>
            </a:pPr>
            <a:r>
              <a:rPr lang="en" sz="1400"/>
              <a:t>Trip Duration (minutes)</a:t>
            </a:r>
            <a:endParaRPr sz="1400"/>
          </a:p>
          <a:p>
            <a:pPr marL="457200" lvl="0" indent="-317500" algn="l" rtl="0">
              <a:spcBef>
                <a:spcPts val="0"/>
              </a:spcBef>
              <a:spcAft>
                <a:spcPts val="0"/>
              </a:spcAft>
              <a:buSzPts val="1400"/>
              <a:buChar char="●"/>
            </a:pPr>
            <a:r>
              <a:rPr lang="en" sz="1400"/>
              <a:t>Trip Distance (miles)</a:t>
            </a:r>
            <a:endParaRPr sz="1400"/>
          </a:p>
          <a:p>
            <a:pPr marL="457200" lvl="0" indent="-317500" algn="l" rtl="0">
              <a:spcBef>
                <a:spcPts val="0"/>
              </a:spcBef>
              <a:spcAft>
                <a:spcPts val="0"/>
              </a:spcAft>
              <a:buSzPts val="1400"/>
              <a:buChar char="●"/>
            </a:pPr>
            <a:r>
              <a:rPr lang="en" sz="1400"/>
              <a:t>Start Latitude/Longitude, End Latitude/Longitude (rounded to nearest 3 decimal places)</a:t>
            </a:r>
            <a:endParaRPr sz="1400"/>
          </a:p>
          <a:p>
            <a:pPr marL="457200" lvl="0" indent="-317500" algn="l" rtl="0">
              <a:spcBef>
                <a:spcPts val="0"/>
              </a:spcBef>
              <a:spcAft>
                <a:spcPts val="0"/>
              </a:spcAft>
              <a:buSzPts val="1400"/>
              <a:buChar char="●"/>
            </a:pPr>
            <a:r>
              <a:rPr lang="en" sz="1400"/>
              <a:t>Day of Week, Hour of Day</a:t>
            </a:r>
            <a:endParaRPr sz="1400"/>
          </a:p>
          <a:p>
            <a:pPr marL="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 sz="1400"/>
              <a:t>Removed outliers with respect to latitude and longitude</a:t>
            </a:r>
            <a:endParaRPr sz="1400"/>
          </a:p>
          <a:p>
            <a:pPr marL="0" lvl="0" indent="0" algn="l" rtl="0">
              <a:spcBef>
                <a:spcPts val="1600"/>
              </a:spcBef>
              <a:spcAft>
                <a:spcPts val="1600"/>
              </a:spcAft>
              <a:buNone/>
            </a:pPr>
            <a:endParaRPr sz="1400"/>
          </a:p>
        </p:txBody>
      </p:sp>
      <p:sp>
        <p:nvSpPr>
          <p:cNvPr id="70" name="Google Shape;70;p15"/>
          <p:cNvSpPr txBox="1">
            <a:spLocks noGrp="1"/>
          </p:cNvSpPr>
          <p:nvPr>
            <p:ph type="title"/>
          </p:nvPr>
        </p:nvSpPr>
        <p:spPr>
          <a:xfrm>
            <a:off x="311700" y="3493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pic>
        <p:nvPicPr>
          <p:cNvPr id="71" name="Google Shape;71;p15"/>
          <p:cNvPicPr preferRelativeResize="0"/>
          <p:nvPr/>
        </p:nvPicPr>
        <p:blipFill>
          <a:blip r:embed="rId3">
            <a:alphaModFix/>
          </a:blip>
          <a:stretch>
            <a:fillRect/>
          </a:stretch>
        </p:blipFill>
        <p:spPr>
          <a:xfrm>
            <a:off x="5332925" y="992175"/>
            <a:ext cx="3652251" cy="3073550"/>
          </a:xfrm>
          <a:prstGeom prst="rect">
            <a:avLst/>
          </a:prstGeom>
          <a:noFill/>
          <a:ln>
            <a:noFill/>
          </a:ln>
        </p:spPr>
      </p:pic>
      <p:sp>
        <p:nvSpPr>
          <p:cNvPr id="72" name="Google Shape;72;p15"/>
          <p:cNvSpPr/>
          <p:nvPr/>
        </p:nvSpPr>
        <p:spPr>
          <a:xfrm>
            <a:off x="6347825" y="1241975"/>
            <a:ext cx="1731300" cy="16059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7517675" y="445025"/>
            <a:ext cx="6399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98%</a:t>
            </a:r>
            <a:endParaRPr/>
          </a:p>
        </p:txBody>
      </p:sp>
      <p:cxnSp>
        <p:nvCxnSpPr>
          <p:cNvPr id="74" name="Google Shape;74;p15"/>
          <p:cNvCxnSpPr>
            <a:endCxn id="73" idx="2"/>
          </p:cNvCxnSpPr>
          <p:nvPr/>
        </p:nvCxnSpPr>
        <p:spPr>
          <a:xfrm rot="10800000" flipH="1">
            <a:off x="7567925" y="711725"/>
            <a:ext cx="269700" cy="749400"/>
          </a:xfrm>
          <a:prstGeom prst="straightConnector1">
            <a:avLst/>
          </a:prstGeom>
          <a:noFill/>
          <a:ln w="9525" cap="flat" cmpd="sng">
            <a:solidFill>
              <a:srgbClr val="F1C23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879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80" name="Google Shape;80;p16"/>
          <p:cNvSpPr txBox="1">
            <a:spLocks noGrp="1"/>
          </p:cNvSpPr>
          <p:nvPr>
            <p:ph type="body" idx="1"/>
          </p:nvPr>
        </p:nvSpPr>
        <p:spPr>
          <a:xfrm>
            <a:off x="311700" y="695275"/>
            <a:ext cx="82428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Balancing of scooters</a:t>
            </a:r>
            <a:endParaRPr/>
          </a:p>
          <a:p>
            <a:pPr marL="457200" lvl="0" indent="-342900" algn="l" rtl="0">
              <a:spcBef>
                <a:spcPts val="0"/>
              </a:spcBef>
              <a:spcAft>
                <a:spcPts val="0"/>
              </a:spcAft>
              <a:buSzPts val="1800"/>
              <a:buChar char="●"/>
            </a:pPr>
            <a:r>
              <a:rPr lang="en"/>
              <a:t>Scooters may accumulate in areas with low demand</a:t>
            </a:r>
            <a:endParaRPr/>
          </a:p>
          <a:p>
            <a:pPr marL="457200" lvl="0" indent="-342900" algn="l" rtl="0">
              <a:spcBef>
                <a:spcPts val="0"/>
              </a:spcBef>
              <a:spcAft>
                <a:spcPts val="0"/>
              </a:spcAft>
              <a:buSzPts val="1800"/>
              <a:buChar char="●"/>
            </a:pPr>
            <a:r>
              <a:rPr lang="en"/>
              <a:t>May be losing demand due to unavailability of scooters where wanted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Provide simulation for daily movement of scooters with captured and lost demand measures based on morning setup</a:t>
            </a:r>
            <a:endParaRPr/>
          </a:p>
          <a:p>
            <a:pPr marL="457200" lvl="0" indent="-342900" algn="l" rtl="0">
              <a:spcBef>
                <a:spcPts val="0"/>
              </a:spcBef>
              <a:spcAft>
                <a:spcPts val="0"/>
              </a:spcAft>
              <a:buSzPts val="1800"/>
              <a:buChar char="●"/>
            </a:pPr>
            <a:r>
              <a:rPr lang="en"/>
              <a:t>Provide reasonable option for morning setup of scooters</a:t>
            </a:r>
            <a:endParaRPr/>
          </a:p>
        </p:txBody>
      </p:sp>
      <p:sp>
        <p:nvSpPr>
          <p:cNvPr id="81" name="Google Shape;81;p16"/>
          <p:cNvSpPr txBox="1">
            <a:spLocks noGrp="1"/>
          </p:cNvSpPr>
          <p:nvPr>
            <p:ph type="title"/>
          </p:nvPr>
        </p:nvSpPr>
        <p:spPr>
          <a:xfrm>
            <a:off x="387900" y="341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pic>
        <p:nvPicPr>
          <p:cNvPr id="82" name="Google Shape;82;p16"/>
          <p:cNvPicPr preferRelativeResize="0"/>
          <p:nvPr/>
        </p:nvPicPr>
        <p:blipFill>
          <a:blip r:embed="rId3">
            <a:alphaModFix/>
          </a:blip>
          <a:stretch>
            <a:fillRect/>
          </a:stretch>
        </p:blipFill>
        <p:spPr>
          <a:xfrm>
            <a:off x="2036952" y="1842196"/>
            <a:ext cx="4792299" cy="150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Zones</a:t>
            </a:r>
            <a:endParaRPr/>
          </a:p>
        </p:txBody>
      </p:sp>
      <p:sp>
        <p:nvSpPr>
          <p:cNvPr id="88" name="Google Shape;88;p17"/>
          <p:cNvSpPr txBox="1">
            <a:spLocks noGrp="1"/>
          </p:cNvSpPr>
          <p:nvPr>
            <p:ph type="body" idx="1"/>
          </p:nvPr>
        </p:nvSpPr>
        <p:spPr>
          <a:xfrm>
            <a:off x="1108975"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Divided city into 16 zones</a:t>
            </a:r>
            <a:endParaRPr/>
          </a:p>
          <a:p>
            <a:pPr marL="457200" lvl="0" indent="-342900" algn="l" rtl="0">
              <a:spcBef>
                <a:spcPts val="0"/>
              </a:spcBef>
              <a:spcAft>
                <a:spcPts val="0"/>
              </a:spcAft>
              <a:buSzPts val="1800"/>
              <a:buChar char="●"/>
            </a:pPr>
            <a:r>
              <a:rPr lang="en"/>
              <a:t>Examined flow in and out of zones</a:t>
            </a:r>
            <a:endParaRPr/>
          </a:p>
        </p:txBody>
      </p:sp>
      <p:pic>
        <p:nvPicPr>
          <p:cNvPr id="89" name="Google Shape;89;p17"/>
          <p:cNvPicPr preferRelativeResize="0"/>
          <p:nvPr/>
        </p:nvPicPr>
        <p:blipFill>
          <a:blip r:embed="rId3">
            <a:alphaModFix/>
          </a:blip>
          <a:stretch>
            <a:fillRect/>
          </a:stretch>
        </p:blipFill>
        <p:spPr>
          <a:xfrm>
            <a:off x="311692" y="1952625"/>
            <a:ext cx="2840904" cy="2925275"/>
          </a:xfrm>
          <a:prstGeom prst="rect">
            <a:avLst/>
          </a:prstGeom>
          <a:noFill/>
          <a:ln>
            <a:noFill/>
          </a:ln>
        </p:spPr>
      </p:pic>
      <p:pic>
        <p:nvPicPr>
          <p:cNvPr id="90" name="Google Shape;90;p17"/>
          <p:cNvPicPr preferRelativeResize="0"/>
          <p:nvPr/>
        </p:nvPicPr>
        <p:blipFill>
          <a:blip r:embed="rId4">
            <a:alphaModFix/>
          </a:blip>
          <a:stretch>
            <a:fillRect/>
          </a:stretch>
        </p:blipFill>
        <p:spPr>
          <a:xfrm>
            <a:off x="5800025" y="2372425"/>
            <a:ext cx="3343974" cy="2533700"/>
          </a:xfrm>
          <a:prstGeom prst="rect">
            <a:avLst/>
          </a:prstGeom>
          <a:noFill/>
          <a:ln>
            <a:noFill/>
          </a:ln>
        </p:spPr>
      </p:pic>
      <p:sp>
        <p:nvSpPr>
          <p:cNvPr id="91" name="Google Shape;91;p17"/>
          <p:cNvSpPr/>
          <p:nvPr/>
        </p:nvSpPr>
        <p:spPr>
          <a:xfrm>
            <a:off x="5374538" y="3304825"/>
            <a:ext cx="577200" cy="388800"/>
          </a:xfrm>
          <a:prstGeom prst="rightArrow">
            <a:avLst>
              <a:gd name="adj1" fmla="val 50000"/>
              <a:gd name="adj2" fmla="val 50000"/>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7070250" y="1017725"/>
            <a:ext cx="816000" cy="1028700"/>
          </a:xfrm>
          <a:prstGeom prst="rect">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p:nvPr/>
        </p:nvSpPr>
        <p:spPr>
          <a:xfrm>
            <a:off x="6994050" y="628913"/>
            <a:ext cx="1354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1.29miles</a:t>
            </a:r>
            <a:endParaRPr/>
          </a:p>
        </p:txBody>
      </p:sp>
      <p:sp>
        <p:nvSpPr>
          <p:cNvPr id="94" name="Google Shape;94;p17"/>
          <p:cNvSpPr txBox="1"/>
          <p:nvPr/>
        </p:nvSpPr>
        <p:spPr>
          <a:xfrm>
            <a:off x="6274325" y="1228663"/>
            <a:ext cx="1354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1.5miles</a:t>
            </a:r>
            <a:endParaRPr/>
          </a:p>
        </p:txBody>
      </p:sp>
      <p:pic>
        <p:nvPicPr>
          <p:cNvPr id="95" name="Google Shape;95;p17"/>
          <p:cNvPicPr preferRelativeResize="0"/>
          <p:nvPr/>
        </p:nvPicPr>
        <p:blipFill>
          <a:blip r:embed="rId5">
            <a:alphaModFix/>
          </a:blip>
          <a:stretch>
            <a:fillRect/>
          </a:stretch>
        </p:blipFill>
        <p:spPr>
          <a:xfrm>
            <a:off x="3022001" y="2429575"/>
            <a:ext cx="2429850" cy="213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Daily Flow</a:t>
            </a:r>
            <a:endParaRPr/>
          </a:p>
        </p:txBody>
      </p:sp>
      <p:sp>
        <p:nvSpPr>
          <p:cNvPr id="101" name="Google Shape;10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Hourly transition matrices </a:t>
            </a:r>
            <a:endParaRPr/>
          </a:p>
        </p:txBody>
      </p:sp>
      <p:pic>
        <p:nvPicPr>
          <p:cNvPr id="102" name="Google Shape;102;p18"/>
          <p:cNvPicPr preferRelativeResize="0"/>
          <p:nvPr/>
        </p:nvPicPr>
        <p:blipFill>
          <a:blip r:embed="rId3">
            <a:alphaModFix/>
          </a:blip>
          <a:stretch>
            <a:fillRect/>
          </a:stretch>
        </p:blipFill>
        <p:spPr>
          <a:xfrm>
            <a:off x="381550" y="2201325"/>
            <a:ext cx="4727001" cy="2146750"/>
          </a:xfrm>
          <a:prstGeom prst="rect">
            <a:avLst/>
          </a:prstGeom>
          <a:noFill/>
          <a:ln>
            <a:noFill/>
          </a:ln>
        </p:spPr>
      </p:pic>
      <p:pic>
        <p:nvPicPr>
          <p:cNvPr id="103" name="Google Shape;103;p18"/>
          <p:cNvPicPr preferRelativeResize="0"/>
          <p:nvPr/>
        </p:nvPicPr>
        <p:blipFill>
          <a:blip r:embed="rId4">
            <a:alphaModFix/>
          </a:blip>
          <a:stretch>
            <a:fillRect/>
          </a:stretch>
        </p:blipFill>
        <p:spPr>
          <a:xfrm>
            <a:off x="5459498" y="2274738"/>
            <a:ext cx="2899801" cy="199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Assumed one company</a:t>
            </a:r>
            <a:endParaRPr/>
          </a:p>
          <a:p>
            <a:pPr marL="457200" lvl="0" indent="-342900" algn="l" rtl="0">
              <a:spcBef>
                <a:spcPts val="0"/>
              </a:spcBef>
              <a:spcAft>
                <a:spcPts val="0"/>
              </a:spcAft>
              <a:buSzPts val="1800"/>
              <a:buChar char="●"/>
            </a:pPr>
            <a:r>
              <a:rPr lang="en"/>
              <a:t>Assumed 250 scooters in city</a:t>
            </a:r>
            <a:endParaRPr/>
          </a:p>
          <a:p>
            <a:pPr marL="457200" lvl="0" indent="-342900" algn="l" rtl="0">
              <a:spcBef>
                <a:spcPts val="0"/>
              </a:spcBef>
              <a:spcAft>
                <a:spcPts val="0"/>
              </a:spcAft>
              <a:buSzPts val="1800"/>
              <a:buChar char="●"/>
            </a:pPr>
            <a:r>
              <a:rPr lang="en"/>
              <a:t>For each hour, assumed flow out [and arrivals] follow Poisson process with lambda equal to the average flow out of [and into] that zone</a:t>
            </a:r>
            <a:endParaRPr/>
          </a:p>
          <a:p>
            <a:pPr marL="457200" lvl="0" indent="-342900" algn="l" rtl="0">
              <a:spcBef>
                <a:spcPts val="0"/>
              </a:spcBef>
              <a:spcAft>
                <a:spcPts val="0"/>
              </a:spcAft>
              <a:buSzPts val="1800"/>
              <a:buChar char="●"/>
            </a:pPr>
            <a:r>
              <a:rPr lang="en"/>
              <a:t>Assumed number of scooters + (½) arrival of scooters is available each hour</a:t>
            </a:r>
            <a:endParaRPr/>
          </a:p>
          <a:p>
            <a:pPr marL="457200" lvl="0" indent="-342900" algn="l" rtl="0">
              <a:spcBef>
                <a:spcPts val="0"/>
              </a:spcBef>
              <a:spcAft>
                <a:spcPts val="0"/>
              </a:spcAft>
              <a:buSzPts val="1800"/>
              <a:buChar char="●"/>
            </a:pPr>
            <a:r>
              <a:rPr lang="en"/>
              <a:t>Used low average lost demand percentages for each hour</a:t>
            </a:r>
            <a:endParaRPr/>
          </a:p>
        </p:txBody>
      </p:sp>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Simulation Assumptions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Simulation</a:t>
            </a:r>
            <a:endParaRPr/>
          </a:p>
        </p:txBody>
      </p:sp>
      <p:sp>
        <p:nvSpPr>
          <p:cNvPr id="115" name="Google Shape;11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Simulated movement of scooters throughout day based on transition matrices</a:t>
            </a:r>
            <a:endParaRPr sz="1600"/>
          </a:p>
          <a:p>
            <a:pPr marL="457200" lvl="0" indent="-330200" algn="l" rtl="0">
              <a:spcBef>
                <a:spcPts val="0"/>
              </a:spcBef>
              <a:spcAft>
                <a:spcPts val="0"/>
              </a:spcAft>
              <a:buSzPts val="1600"/>
              <a:buChar char="●"/>
            </a:pPr>
            <a:r>
              <a:rPr lang="en" sz="1600"/>
              <a:t>Counted demand captured and lost</a:t>
            </a:r>
            <a:endParaRPr sz="1600"/>
          </a:p>
          <a:p>
            <a:pPr marL="914400" lvl="1" indent="-330200" algn="l" rtl="0">
              <a:spcBef>
                <a:spcPts val="0"/>
              </a:spcBef>
              <a:spcAft>
                <a:spcPts val="0"/>
              </a:spcAft>
              <a:buSzPts val="1600"/>
              <a:buChar char="○"/>
            </a:pPr>
            <a:r>
              <a:rPr lang="en" sz="1600"/>
              <a:t>Enough scooters → all demand captured</a:t>
            </a:r>
            <a:endParaRPr sz="1600"/>
          </a:p>
          <a:p>
            <a:pPr marL="914400" lvl="1" indent="-330200" algn="l" rtl="0">
              <a:spcBef>
                <a:spcPts val="0"/>
              </a:spcBef>
              <a:spcAft>
                <a:spcPts val="0"/>
              </a:spcAft>
              <a:buSzPts val="1600"/>
              <a:buChar char="○"/>
            </a:pPr>
            <a:r>
              <a:rPr lang="en" sz="1600"/>
              <a:t>Not enough scooters → does flow in help?</a:t>
            </a:r>
            <a:endParaRPr sz="1600"/>
          </a:p>
          <a:p>
            <a:pPr marL="457200" lvl="0" indent="-330200" algn="l" rtl="0">
              <a:spcBef>
                <a:spcPts val="0"/>
              </a:spcBef>
              <a:spcAft>
                <a:spcPts val="0"/>
              </a:spcAft>
              <a:buSzPts val="1600"/>
              <a:buChar char="●"/>
            </a:pPr>
            <a:r>
              <a:rPr lang="en" sz="1600"/>
              <a:t>Compared</a:t>
            </a:r>
            <a:endParaRPr sz="1600"/>
          </a:p>
          <a:p>
            <a:pPr marL="914400" lvl="1" indent="-330200" algn="l" rtl="0">
              <a:spcBef>
                <a:spcPts val="0"/>
              </a:spcBef>
              <a:spcAft>
                <a:spcPts val="0"/>
              </a:spcAft>
              <a:buSzPts val="1600"/>
              <a:buChar char="○"/>
            </a:pPr>
            <a:r>
              <a:rPr lang="en" sz="1600" i="1"/>
              <a:t>Naive setup</a:t>
            </a:r>
            <a:r>
              <a:rPr lang="en" sz="1600"/>
              <a:t>: equal scooters in each zone</a:t>
            </a:r>
            <a:endParaRPr sz="1600"/>
          </a:p>
          <a:p>
            <a:pPr marL="914400" lvl="1" indent="-330200" algn="l" rtl="0">
              <a:spcBef>
                <a:spcPts val="0"/>
              </a:spcBef>
              <a:spcAft>
                <a:spcPts val="0"/>
              </a:spcAft>
              <a:buSzPts val="1600"/>
              <a:buChar char="○"/>
            </a:pPr>
            <a:r>
              <a:rPr lang="en" sz="1600" i="1"/>
              <a:t>Demand percentage setup</a:t>
            </a:r>
            <a:r>
              <a:rPr lang="en" sz="1600"/>
              <a:t>: number of scooters in each zone proportional to flow out</a:t>
            </a:r>
            <a:endParaRPr sz="1600"/>
          </a:p>
          <a:p>
            <a:pPr marL="914400" lvl="1" indent="-330200" algn="l" rtl="0">
              <a:spcBef>
                <a:spcPts val="0"/>
              </a:spcBef>
              <a:spcAft>
                <a:spcPts val="0"/>
              </a:spcAft>
              <a:buSzPts val="1600"/>
              <a:buChar char="○"/>
            </a:pPr>
            <a:r>
              <a:rPr lang="en" sz="1600" i="1"/>
              <a:t>Morning demand percentage setup</a:t>
            </a:r>
            <a:r>
              <a:rPr lang="en" sz="1600"/>
              <a:t>: number of scooters in each zone proportional to flow out for morning hours 6-10AM</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Simulation Pseudocode</a:t>
            </a:r>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def function (morning setup, lost demands):</a:t>
            </a:r>
            <a:endParaRPr sz="1200" dirty="0">
              <a:solidFill>
                <a:srgbClr val="434343"/>
              </a:solidFill>
              <a:latin typeface="Courier New"/>
              <a:ea typeface="Courier New"/>
              <a:cs typeface="Courier New"/>
              <a:sym typeface="Courier New"/>
            </a:endParaRPr>
          </a:p>
          <a:p>
            <a:pPr marL="0" lvl="0" indent="45720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for each hour:</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for each zone:</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simulate demand = (~Poisson(lambda) + lost demand factor)</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if #scooters in zone &gt;= simulated demand:</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increment demand captured</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else:</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check flow in of scooters</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increment demand captured as necessary</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increment demand lost as necessary</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if scooters in zone:</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scooters moving = min(simulated demand, scooters in zone)</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for each scooters moving:</a:t>
            </a:r>
            <a:endParaRPr sz="1200" dirty="0">
              <a:solidFill>
                <a:srgbClr val="434343"/>
              </a:solidFill>
              <a:latin typeface="Courier New"/>
              <a:ea typeface="Courier New"/>
              <a:cs typeface="Courier New"/>
              <a:sym typeface="Courier New"/>
            </a:endParaRPr>
          </a:p>
          <a:p>
            <a:pPr marL="1828800" lvl="0" indent="45720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simulate random number</a:t>
            </a:r>
            <a:endParaRPr sz="1200" dirty="0">
              <a:solidFill>
                <a:srgbClr val="434343"/>
              </a:solidFill>
              <a:latin typeface="Courier New"/>
              <a:ea typeface="Courier New"/>
              <a:cs typeface="Courier New"/>
              <a:sym typeface="Courier New"/>
            </a:endParaRPr>
          </a:p>
          <a:p>
            <a:pPr marL="1828800" lvl="0" indent="45720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move according to transition matrix probability</a:t>
            </a:r>
            <a:endParaRPr sz="1200" dirty="0">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434343"/>
                </a:solidFill>
                <a:latin typeface="Courier New"/>
                <a:ea typeface="Courier New"/>
                <a:cs typeface="Courier New"/>
                <a:sym typeface="Courier New"/>
              </a:rPr>
              <a:t>			</a:t>
            </a:r>
            <a:endParaRPr sz="1200" dirty="0">
              <a:solidFill>
                <a:srgbClr val="434343"/>
              </a:solidFill>
              <a:latin typeface="Courier New"/>
              <a:ea typeface="Courier New"/>
              <a:cs typeface="Courier New"/>
              <a:sym typeface="Courier New"/>
            </a:endParaRPr>
          </a:p>
          <a:p>
            <a:pPr marL="0" lvl="0" indent="0" algn="l" rtl="0">
              <a:spcBef>
                <a:spcPts val="0"/>
              </a:spcBef>
              <a:spcAft>
                <a:spcPts val="1600"/>
              </a:spcAft>
              <a:buNone/>
            </a:pPr>
            <a:endParaRPr sz="1200" dirty="0">
              <a:solidFill>
                <a:srgbClr val="434343"/>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1960</Words>
  <Application>Microsoft Macintosh PowerPoint</Application>
  <PresentationFormat>On-screen Show (16:9)</PresentationFormat>
  <Paragraphs>153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Courier New</vt:lpstr>
      <vt:lpstr>Simple Light</vt:lpstr>
      <vt:lpstr>Louisville Electric Scooters:  Morning Setup</vt:lpstr>
      <vt:lpstr>Electric Scooters: A City Solution</vt:lpstr>
      <vt:lpstr>Louisville Scooter Data</vt:lpstr>
      <vt:lpstr>Problem</vt:lpstr>
      <vt:lpstr>Zones</vt:lpstr>
      <vt:lpstr>Daily Flow</vt:lpstr>
      <vt:lpstr>Simulation Assumptions</vt:lpstr>
      <vt:lpstr>Simulation</vt:lpstr>
      <vt:lpstr>Simulation Pseudocode</vt:lpstr>
      <vt:lpstr>Reasonable Morning Allocation of Scooters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Louisville Electric Scooters:  Morning Setup</dc:title>
  <cp:lastModifiedBy>Madeline Temares</cp:lastModifiedBy>
  <cp:revision>1</cp:revision>
  <dcterms:modified xsi:type="dcterms:W3CDTF">2019-05-06T00:21:20Z</dcterms:modified>
</cp:coreProperties>
</file>