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71993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69433F"/>
    <a:srgbClr val="73D797"/>
    <a:srgbClr val="EB5F87"/>
    <a:srgbClr val="48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3.292%" autoAdjust="0"/>
    <p:restoredTop sz="94.66%"/>
  </p:normalViewPr>
  <p:slideViewPr>
    <p:cSldViewPr snapToGrid="0">
      <p:cViewPr varScale="1">
        <p:scale>
          <a:sx n="70" d="100"/>
          <a:sy n="70" d="100"/>
        </p:scale>
        <p:origin x="204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72842"/>
            <a:ext cx="6119416" cy="313317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726842"/>
            <a:ext cx="5399485" cy="217280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128290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8375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79142"/>
            <a:ext cx="1552352" cy="7626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79142"/>
            <a:ext cx="4567064" cy="7626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0801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606271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243638"/>
            <a:ext cx="6209407" cy="374355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022610"/>
            <a:ext cx="6209407" cy="19686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%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%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722252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95710"/>
            <a:ext cx="3059708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95710"/>
            <a:ext cx="3059708" cy="57101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09015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144"/>
            <a:ext cx="6209407" cy="17394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06137"/>
            <a:ext cx="3045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287331"/>
            <a:ext cx="3045646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06137"/>
            <a:ext cx="3060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87331"/>
            <a:ext cx="3060646" cy="4835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517470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464218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474514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95769"/>
            <a:ext cx="3644652" cy="639550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636971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95769"/>
            <a:ext cx="3644652" cy="639550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91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79144"/>
            <a:ext cx="62094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95710"/>
            <a:ext cx="62094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6D991E3-C9DF-4FD2-81B4-CB4D1501D127}" type="datetimeFigureOut">
              <a:rPr lang="en-NZ" smtClean="0"/>
              <a:t>4/07/2019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341240"/>
            <a:ext cx="24297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61F7640-B997-46BA-980E-B5763388B54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%"/>
        </a:lnSpc>
        <a:spcBef>
          <a:spcPct val="0%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%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%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jpg"/><Relationship Id="rId2" Type="http://purl.oclc.org/ooxml/officeDocument/relationships/image" Target="../media/image1.jpg"/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3.jpg"/><Relationship Id="rId1" Type="http://purl.oclc.org/ooxml/officeDocument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919" y="101011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8919" y="193344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8919" y="285677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9677" y="378010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8919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677" y="562676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5751" y="655009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4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291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Agile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85614"/>
            <a:ext cx="3555998" cy="181588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Ice breakers. Looking at future technologies and discussion. Agile methodology -- Focus, Collaboration, Motivation - concrete, short range deadlines - Lower Risk - don’t spend months on things that don’t work – Flexibility- regular feedback from stakeholders- Outcome oriented</a:t>
            </a:r>
            <a:endParaRPr lang="en-NZ" sz="1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070" y="2034961"/>
            <a:ext cx="3269512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Definition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5998" y="2589710"/>
            <a:ext cx="3643315" cy="95410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Stable – platform independent. Secure. Resilient – backed up offshore. At Scale – if something is popular, can scale up quickly.  Cheaper</a:t>
            </a:r>
            <a:endParaRPr lang="en-NZ" sz="1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6000" y="900956"/>
            <a:ext cx="3643313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Cloud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5998" y="2032752"/>
            <a:ext cx="3269512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Definition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4579196"/>
            <a:ext cx="2626094" cy="2626094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556000" y="900113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16" y="3725290"/>
            <a:ext cx="3480000" cy="34800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11201" y="7408489"/>
            <a:ext cx="2073835" cy="54983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20" name="Rounded Rectangle 19"/>
          <p:cNvSpPr/>
          <p:nvPr/>
        </p:nvSpPr>
        <p:spPr>
          <a:xfrm>
            <a:off x="4340740" y="7345736"/>
            <a:ext cx="2073835" cy="54983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8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55998" y="3314413"/>
            <a:ext cx="3643316" cy="338058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03459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err="1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Chatbot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476160"/>
            <a:ext cx="3555998" cy="138499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Solving a problem around a restaurant.</a:t>
            </a:r>
          </a:p>
          <a:p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Human </a:t>
            </a:r>
            <a:r>
              <a:rPr lang="en-US" sz="1400" dirty="0" err="1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Centred</a:t>
            </a:r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Design (focused on the customer).</a:t>
            </a:r>
          </a:p>
          <a:p>
            <a:r>
              <a:rPr lang="en-US" sz="1400" u="sng" dirty="0">
                <a:solidFill>
                  <a:srgbClr val="FF0000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How might we </a:t>
            </a:r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enhance the restaurant experience using a </a:t>
            </a:r>
            <a:r>
              <a:rPr lang="en-US" sz="1400" dirty="0" err="1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chatbot</a:t>
            </a:r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______ </a:t>
            </a:r>
            <a:r>
              <a:rPr lang="en-US" sz="1400" u="sng" dirty="0">
                <a:solidFill>
                  <a:srgbClr val="FF0000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so that</a:t>
            </a:r>
            <a:r>
              <a:rPr lang="en-US" sz="1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our customers </a:t>
            </a:r>
            <a:endParaRPr lang="en-NZ" sz="1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5" y="2885711"/>
            <a:ext cx="3551762" cy="307818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Definition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56000" y="1790658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11201" y="8299034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" y="4990405"/>
            <a:ext cx="3105431" cy="310543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089329"/>
            <a:ext cx="7199313" cy="58044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3555998" y="179345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Theming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32737"/>
            <a:ext cx="7199313" cy="556592"/>
          </a:xfrm>
          <a:prstGeom prst="rect">
            <a:avLst/>
          </a:prstGeom>
          <a:solidFill>
            <a:srgbClr val="EB5F8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/>
          <p:cNvSpPr txBox="1"/>
          <p:nvPr/>
        </p:nvSpPr>
        <p:spPr>
          <a:xfrm>
            <a:off x="3647416" y="3476160"/>
            <a:ext cx="3555998" cy="255454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Hygiene – dirty cups, under cooked food  also bathrooms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Tables – where to sit and pre-ordering. Ordering food.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stage: Not the solution stage</a:t>
            </a:r>
          </a:p>
          <a:p>
            <a:endParaRPr lang="en-US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statement forming.</a:t>
            </a:r>
            <a:endParaRPr lang="en-NZ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5997" y="2895715"/>
            <a:ext cx="3643315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Collect ideas together and theme them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88497" y="8226466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27" name="TextBox 26"/>
          <p:cNvSpPr txBox="1"/>
          <p:nvPr/>
        </p:nvSpPr>
        <p:spPr>
          <a:xfrm>
            <a:off x="3555997" y="689709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 Problem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1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555998" y="3314413"/>
            <a:ext cx="3643316" cy="5685125"/>
          </a:xfrm>
          <a:prstGeom prst="rect">
            <a:avLst/>
          </a:prstGeom>
          <a:solidFill>
            <a:srgbClr val="EB5F8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56000" y="1790658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1089329"/>
            <a:ext cx="7199313" cy="58044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3555998" y="179345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Theming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32737"/>
            <a:ext cx="7199313" cy="556592"/>
          </a:xfrm>
          <a:prstGeom prst="rect">
            <a:avLst/>
          </a:prstGeom>
          <a:solidFill>
            <a:srgbClr val="EB5F8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3555997" y="2895715"/>
            <a:ext cx="3643315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Statement Themes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88497" y="8226466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28" name="Rectangle 27"/>
          <p:cNvSpPr/>
          <p:nvPr/>
        </p:nvSpPr>
        <p:spPr>
          <a:xfrm>
            <a:off x="-20534" y="3314413"/>
            <a:ext cx="3597072" cy="338058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-20534" y="179345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Theming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48" y="3564554"/>
            <a:ext cx="3344859" cy="2862322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Hygiene – dirty cups, under cooked food  also bathrooms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Tables – where to sit and pre-ordering. Ordering food.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stage: Not the solution stage</a:t>
            </a:r>
          </a:p>
          <a:p>
            <a:endParaRPr lang="en-US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statement forming.</a:t>
            </a:r>
            <a:endParaRPr lang="en-NZ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20535" y="2895715"/>
            <a:ext cx="3643315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Collect ideas together and theme them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1965" y="8226466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-20535" y="6897094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 Problem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9283" y="3574027"/>
            <a:ext cx="276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Communication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Ordering</a:t>
            </a:r>
            <a:endParaRPr lang="en-NZ" sz="2000" b="1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604" y="4677526"/>
            <a:ext cx="31201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How might </a:t>
            </a:r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we enhance the restaurant experience so that our customers :</a:t>
            </a:r>
          </a:p>
          <a:p>
            <a:endParaRPr lang="en-US" sz="2000" dirty="0" smtClean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Can easily alert staff of orders or concerns.</a:t>
            </a:r>
          </a:p>
          <a:p>
            <a:endParaRPr lang="en-US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Are catered to their food preferences with accuracy and efficiency.</a:t>
            </a:r>
            <a:endParaRPr lang="en-US" sz="20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2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" y="3314413"/>
            <a:ext cx="3555997" cy="5685125"/>
          </a:xfrm>
          <a:prstGeom prst="rect">
            <a:avLst/>
          </a:prstGeom>
          <a:solidFill>
            <a:srgbClr val="EB5F8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56000" y="1790658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1089329"/>
            <a:ext cx="7199313" cy="58044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0" y="1821079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Theming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32737"/>
            <a:ext cx="7199313" cy="556592"/>
          </a:xfrm>
          <a:prstGeom prst="rect">
            <a:avLst/>
          </a:prstGeom>
          <a:solidFill>
            <a:srgbClr val="EB5F8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-20427" y="2894044"/>
            <a:ext cx="3555998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Problem Statement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10696" y="8095187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254226" y="3771825"/>
            <a:ext cx="31201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How might we enhance the restaurant experience using a </a:t>
            </a:r>
            <a:r>
              <a:rPr lang="en-US" sz="2000" dirty="0" err="1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chatbot</a:t>
            </a:r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so that our customers can communicate with staff about their concerns and preferences with accuracy and efficiency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15742" y="1851500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Crazy 8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6859" y="2897771"/>
            <a:ext cx="3555998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Can be ridiculous</a:t>
            </a:r>
            <a:endParaRPr lang="en-NZ" sz="14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9278" y="3417882"/>
            <a:ext cx="30524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--&gt; 8 ideas 3 minutes</a:t>
            </a: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--&gt; Individual</a:t>
            </a: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--&gt; No talking.</a:t>
            </a:r>
          </a:p>
          <a:p>
            <a:r>
              <a:rPr lang="en-US" sz="2000" b="1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--&gt; </a:t>
            </a:r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Time-boxed. </a:t>
            </a: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--&gt; Must log the ideas</a:t>
            </a:r>
          </a:p>
          <a:p>
            <a:endParaRPr lang="en-US" sz="2000" b="1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Sketch ideas, make notes, no limits.</a:t>
            </a:r>
          </a:p>
          <a:p>
            <a:endParaRPr lang="en-US" sz="20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Playback with your best ideas. (10 </a:t>
            </a:r>
            <a:r>
              <a:rPr lang="en-US" sz="2000" b="1" dirty="0" err="1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mins</a:t>
            </a:r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)</a:t>
            </a:r>
          </a:p>
          <a:p>
            <a:endParaRPr lang="en-US" sz="20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Share 3 </a:t>
            </a:r>
            <a:r>
              <a:rPr lang="en-US" sz="2000" b="1" dirty="0" err="1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favourite</a:t>
            </a:r>
            <a:r>
              <a:rPr lang="en-US" sz="20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ideas.</a:t>
            </a:r>
            <a:endParaRPr lang="en-NZ" sz="2000" b="1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699395"/>
            <a:ext cx="3555999" cy="580445"/>
          </a:xfrm>
          <a:prstGeom prst="rect">
            <a:avLst/>
          </a:prstGeom>
          <a:solidFill>
            <a:srgbClr val="48D5E8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1288" y="6741607"/>
            <a:ext cx="353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Just start with customers</a:t>
            </a:r>
            <a:endParaRPr lang="en-NZ" sz="2000" b="1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37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" y="3314413"/>
            <a:ext cx="3555997" cy="5685125"/>
          </a:xfrm>
          <a:prstGeom prst="rect">
            <a:avLst/>
          </a:prstGeom>
          <a:solidFill>
            <a:srgbClr val="73D79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56000" y="1790658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1089329"/>
            <a:ext cx="7199313" cy="580445"/>
          </a:xfrm>
          <a:prstGeom prst="rect">
            <a:avLst/>
          </a:prstGeom>
          <a:solidFill>
            <a:srgbClr val="69433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0" y="1821079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Iteration 1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32737"/>
            <a:ext cx="7199313" cy="556592"/>
          </a:xfrm>
          <a:prstGeom prst="rect">
            <a:avLst/>
          </a:prstGeom>
          <a:solidFill>
            <a:srgbClr val="73D79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-20427" y="2894044"/>
            <a:ext cx="3555998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Paper plane activity: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10696" y="8095187"/>
            <a:ext cx="2073835" cy="549836"/>
          </a:xfrm>
          <a:prstGeom prst="roundRect">
            <a:avLst>
              <a:gd name="adj" fmla="val 50000"/>
            </a:avLst>
          </a:prstGeom>
          <a:solidFill>
            <a:srgbClr val="69433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287545" y="5096968"/>
            <a:ext cx="3120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Each Team: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2 Developers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2 Designers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 Business Analyst</a:t>
            </a:r>
            <a:endParaRPr lang="en-US" sz="2000" dirty="0" smtClean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699395"/>
            <a:ext cx="3555999" cy="580445"/>
          </a:xfrm>
          <a:prstGeom prst="rect">
            <a:avLst/>
          </a:prstGeom>
          <a:solidFill>
            <a:srgbClr val="69433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/>
          <p:cNvSpPr txBox="1"/>
          <p:nvPr/>
        </p:nvSpPr>
        <p:spPr>
          <a:xfrm>
            <a:off x="285308" y="3604665"/>
            <a:ext cx="3120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Standup: 5 minutes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Iteration: 60 minutes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Demo: 10 minutes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Retrospective: 15 minutes</a:t>
            </a:r>
            <a:endParaRPr lang="en-US" sz="2000" dirty="0" smtClean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9184" y="2946744"/>
            <a:ext cx="3555998" cy="30777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400" b="1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Paper plane activity: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9184" y="3333984"/>
            <a:ext cx="3620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Standup: 5 minutes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Iteration: 60 minutes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Demo: 10 minutes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Retrospective: 15 minutes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9656" y="4918731"/>
            <a:ext cx="362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6 minutes: 1.5 minutes designing , 3 minutes building, 1.5 minutes testing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957" y="6119099"/>
            <a:ext cx="362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Maximum of two folds before passing to next team member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55998" y="6811715"/>
            <a:ext cx="362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No one should ever have nothing to do: Productivity -&gt; Performance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2956" y="7800356"/>
            <a:ext cx="362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Plane must clear distance line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2867" y="8278351"/>
            <a:ext cx="362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Plane must be “liked” by customer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68711" y="3299170"/>
            <a:ext cx="36201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6 minutes: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Can design build test in any order, at any time.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(working on an approved design)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712" y="5018224"/>
            <a:ext cx="362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Estimate and tell customer how many they can build (can be multiples of same design )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8712" y="6191563"/>
            <a:ext cx="362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Can only work on planes in your inbox if there are none in your </a:t>
            </a:r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outbox.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12023" y="3326891"/>
            <a:ext cx="3620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6 minutes</a:t>
            </a: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Figure out how to maximize production of the best plane</a:t>
            </a:r>
          </a:p>
          <a:p>
            <a:endParaRPr lang="en-US" sz="20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Count </a:t>
            </a:r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up (by testing) </a:t>
            </a:r>
            <a:r>
              <a:rPr lang="en-US" sz="20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each team’s total number of approved products. </a:t>
            </a:r>
            <a:endParaRPr lang="en-US" sz="2000" dirty="0" smtClean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3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755458" y="658076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54303" y="1407131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854303" y="2505898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Bodoni MT" panose="02070603080606020203" pitchFamily="18" charset="0"/>
              <a:ea typeface="Adobe Ming Std L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32791" y="3604665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Century Gothic" panose="020B0502020202020204" pitchFamily="34" charset="0"/>
                <a:ea typeface="Adobe Ming Std L" panose="02020300000000000000" pitchFamily="18" charset="-128"/>
              </a:rPr>
              <a:t>Candle</a:t>
            </a:r>
            <a:endParaRPr lang="en-NZ" sz="5400" dirty="0"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68996" y="4703432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703675" y="5657434"/>
            <a:ext cx="3269512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>
                <a:latin typeface="Source Sans Pro Light" panose="020B0403030403020204" pitchFamily="34" charset="0"/>
                <a:ea typeface="Kozuka Gothic Pr6N EL" panose="020B0200000000000000" pitchFamily="34" charset="-128"/>
              </a:rPr>
              <a:t>Candle</a:t>
            </a:r>
            <a:endParaRPr lang="en-NZ" sz="5400" dirty="0">
              <a:latin typeface="Source Sans Pro Light" panose="020B0403030403020204" pitchFamily="34" charset="0"/>
              <a:ea typeface="Kozuka Gothic Pr6N EL" panose="020B0200000000000000" pitchFamily="34" charset="-12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56000" y="1790658"/>
            <a:ext cx="0" cy="705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1089329"/>
            <a:ext cx="7199313" cy="580445"/>
          </a:xfrm>
          <a:prstGeom prst="rect">
            <a:avLst/>
          </a:prstGeom>
          <a:solidFill>
            <a:srgbClr val="69433F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/>
          <p:cNvSpPr txBox="1"/>
          <p:nvPr/>
        </p:nvSpPr>
        <p:spPr>
          <a:xfrm>
            <a:off x="0" y="1821079"/>
            <a:ext cx="3555998" cy="92333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5400" dirty="0" err="1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Dialogflow</a:t>
            </a:r>
            <a:endParaRPr lang="en-NZ" sz="5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32737"/>
            <a:ext cx="7199313" cy="556592"/>
          </a:xfrm>
          <a:prstGeom prst="rect">
            <a:avLst/>
          </a:prstGeom>
          <a:solidFill>
            <a:srgbClr val="73D797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434339" y="3059896"/>
            <a:ext cx="29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Intents</a:t>
            </a:r>
            <a:endParaRPr lang="en-NZ" sz="2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55998" y="3059896"/>
            <a:ext cx="364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Planning – 30%</a:t>
            </a:r>
          </a:p>
          <a:p>
            <a:r>
              <a:rPr lang="en-US" sz="2400" dirty="0" smtClean="0"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Planning lets you work much faster.</a:t>
            </a:r>
            <a:endParaRPr lang="en-NZ" sz="2400" dirty="0"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120140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Office Theme</Template>
  <TotalTime>479</TotalTime>
  <Words>549</Words>
  <Application>Microsoft Office PowerPoint</Application>
  <PresentationFormat>Custom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Ming Std L</vt:lpstr>
      <vt:lpstr>Kozuka Gothic Pr6N EL</vt:lpstr>
      <vt:lpstr>Kozuka Gothic Pro M</vt:lpstr>
      <vt:lpstr>Arial</vt:lpstr>
      <vt:lpstr>Bodoni MT</vt:lpstr>
      <vt:lpstr>Calibri</vt:lpstr>
      <vt:lpstr>Calibri Light</vt:lpstr>
      <vt:lpstr>Century Gothic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Samuel Marsden Collegiate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Khouri, Paul</dc:creator>
  <cp:lastModifiedBy>Khouri, Paul</cp:lastModifiedBy>
  <cp:revision>20</cp:revision>
  <dcterms:created xsi:type="dcterms:W3CDTF">2019-07-03T00:58:22Z</dcterms:created>
  <dcterms:modified xsi:type="dcterms:W3CDTF">2019-07-04T03:12:02Z</dcterms:modified>
</cp:coreProperties>
</file>