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00" r:id="rId3"/>
    <p:sldId id="330" r:id="rId4"/>
    <p:sldId id="333" r:id="rId5"/>
    <p:sldId id="338" r:id="rId6"/>
    <p:sldId id="343" r:id="rId7"/>
    <p:sldId id="334" r:id="rId8"/>
    <p:sldId id="344" r:id="rId9"/>
    <p:sldId id="301" r:id="rId10"/>
    <p:sldId id="339" r:id="rId11"/>
    <p:sldId id="302" r:id="rId12"/>
    <p:sldId id="304" r:id="rId13"/>
    <p:sldId id="319" r:id="rId14"/>
    <p:sldId id="305" r:id="rId15"/>
    <p:sldId id="345" r:id="rId16"/>
    <p:sldId id="313" r:id="rId17"/>
    <p:sldId id="320" r:id="rId18"/>
    <p:sldId id="324" r:id="rId19"/>
    <p:sldId id="348" r:id="rId20"/>
    <p:sldId id="346" r:id="rId21"/>
    <p:sldId id="307" r:id="rId22"/>
    <p:sldId id="340" r:id="rId23"/>
    <p:sldId id="342" r:id="rId24"/>
    <p:sldId id="350" r:id="rId25"/>
    <p:sldId id="347" r:id="rId26"/>
    <p:sldId id="308" r:id="rId27"/>
    <p:sldId id="306" r:id="rId28"/>
    <p:sldId id="349" r:id="rId29"/>
    <p:sldId id="309" r:id="rId30"/>
    <p:sldId id="310" r:id="rId31"/>
    <p:sldId id="311" r:id="rId32"/>
    <p:sldId id="329" r:id="rId33"/>
    <p:sldId id="315" r:id="rId34"/>
    <p:sldId id="316" r:id="rId35"/>
    <p:sldId id="318" r:id="rId36"/>
    <p:sldId id="321" r:id="rId37"/>
    <p:sldId id="322" r:id="rId38"/>
    <p:sldId id="323" r:id="rId39"/>
    <p:sldId id="352" r:id="rId40"/>
    <p:sldId id="327" r:id="rId41"/>
    <p:sldId id="326" r:id="rId42"/>
    <p:sldId id="328" r:id="rId43"/>
    <p:sldId id="336" r:id="rId44"/>
    <p:sldId id="337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9106" autoAdjust="0"/>
  </p:normalViewPr>
  <p:slideViewPr>
    <p:cSldViewPr snapToGrid="0">
      <p:cViewPr varScale="1">
        <p:scale>
          <a:sx n="78" d="100"/>
          <a:sy n="78" d="100"/>
        </p:scale>
        <p:origin x="82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5662C-E451-4664-8EEA-B5CD3144F62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6846C-7754-4856-BE2E-A6AE93F08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以太坊系统在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年提出了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代币协议。简单来说，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代币标准就是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DApp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开发人员在项目代币中采用的一套标准，以确保自己的代币能兼容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协议，从而兼容上述的钱包、交易所、智能合约等平台，并且提高操作效率。</a:t>
            </a:r>
          </a:p>
          <a:p>
            <a:endParaRPr lang="zh-CN" alt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协议为以太坊网络做出了巨大贡献，但是也存在一个比较严重的问题。如果用户将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代币发送到代币自身（代币本质上是一种智能合约）或者不兼容智能合约时，会导致资金丢失，因为此类智能合约无法做出响应。为了解决这个问题，同时满足其他应用场景需求，市场上逐渐出现了其他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代币标准。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以太坊系统在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年提出了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代币协议。简单来说，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代币标准就是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DApp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开发人员在项目代币中采用的一套标准，以确保自己的代币能兼容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协议，从而兼容上述的钱包、交易所、智能合约等平台，并且提高操作效率。</a:t>
            </a:r>
          </a:p>
          <a:p>
            <a:endParaRPr lang="zh-CN" alt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846C-7754-4856-BE2E-A6AE93F083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8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ERC-223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的基础上引入了一个新功能，通过回退函数来防止代币被发送到不兼容合约中，从而避免代币丢失。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其次，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ERC-223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代币在转移的过程中只需触发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个交易步骤（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使用的是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函数，代币在转移的过程中需要触发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个交易步骤，第一步用于请求交易，第二步才是通过合约执行交易），所以，基于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ERC-223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的代币转移效率更高，花费的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Gas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更少。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ERC-223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代币向后兼容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代币。也就是说，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ERC-223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在解决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缺陷或者优化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的同时，继续保有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的其他功能。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846C-7754-4856-BE2E-A6AE93F083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5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代币在转移的过程中需要触发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个交易步骤，而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采用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函数，代币在转移的过程中只要触发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个交易步骤。和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ERC-223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一样，代币交易效率更高，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Gas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费用更低。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其次，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函数来调用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ERC-820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合约，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ERC-820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本质上是一个信息记录表，通过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ERC-820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合约，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可以判断与其交互的合约是否兼容，如果不兼容，就会取消交易，从而避免代币丢失。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第三，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的基础上增加了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hook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函数。通过这个函数，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合约能控制代币在特定交易环境中的行为，也允许交易双方干预交易过程。举个例子。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可以在交易发送前向代币发送方发出提醒，允许发送方取消交易。</a:t>
            </a:r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还能基于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hook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函数屏蔽特定地址或代币类型的交易。在实现这一功能时，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也会调用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ERC-820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协议。比如，代币持有者可以将某些不可信地址列入黑名单，屏蔽与这些地址间的交易，从而提升资金的安全性。</a:t>
            </a:r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第四，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添加了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。一个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就是一个地址，可以代表另一个地址发送并且销毁代币。代币持有者可以指定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operator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，也可以随时撤销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，代币持有者可以实现一系列不同的功能。比如，将代币自动支付到某合约或者可信地址，或者根据一定的规则帮助分配代币持有者的数字资产。比如，设定一定的条件，当条件满足时将代币从热钱包转移至冷钱包；进行代币捐赠或者再投资等等。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第五，在实现以上功能的同时，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也实现了对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的向后兼容。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846C-7754-4856-BE2E-A6AE93F083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27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代币在转移的过程中需要触发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个交易步骤，而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采用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函数，代币在转移的过程中只要触发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个交易步骤。和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ERC-223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一样，代币交易效率更高，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Gas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费用更低。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其次，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函数来调用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ERC-820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合约，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ERC-820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本质上是一个信息记录表，通过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ERC-820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合约，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可以判断与其交互的合约是否兼容，如果不兼容，就会取消交易，从而避免代币丢失。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第三，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的基础上增加了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hook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函数。通过这个函数，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合约能控制代币在特定交易环境中的行为，也允许交易双方干预交易过程。举个例子。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可以在交易发送前向代币发送方发出提醒，允许发送方取消交易。</a:t>
            </a:r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还能基于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hook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函数屏蔽特定地址或代币类型的交易。在实现这一功能时，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也会调用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ERC-820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协议。比如，代币持有者可以将某些不可信地址列入黑名单，屏蔽与这些地址间的交易，从而提升资金的安全性。</a:t>
            </a:r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第四，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添加了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。一个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就是一个地址，可以代表另一个地址发送并且销毁代币。代币持有者可以指定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operator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，也可以随时撤销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，代币持有者可以实现一系列不同的功能。比如，将代币自动支付到某合约或者可信地址，或者根据一定的规则帮助分配代币持有者的数字资产。比如，设定一定的条件，当条件满足时将代币从热钱包转移至冷钱包；进行代币捐赠或者再投资等等。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第五，在实现以上功能的同时，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ERC-777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也实现了对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ERC-20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的向后兼容。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846C-7754-4856-BE2E-A6AE93F083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5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ERC-721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代币可以有非常广泛的应用场景。现实生活中的很多物品都具备独特性，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ERC-721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代币的应用场景之一就是将现实生活中的实物资产映射到区块链上。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ERC-721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代币还可以用于认证场景。个人的身份信息、证书、档案等都是独一无二的，并且这些信息可以被数字化，在特定的场合下需要具备一定的隐私性，这些特征都与非同质代币以及区块链技术的属性天然契合。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846C-7754-4856-BE2E-A6AE93F083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50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ERC-721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代币可以有非常广泛的应用场景。现实生活中的很多物品都具备独特性，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ERC-721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代币的应用场景之一就是将现实生活中的实物资产映射到区块链上。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ERC-721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代币还可以用于认证场景。个人的身份信息、证书、档案等都是独一无二的，并且这些信息可以被数字化，在特定的场合下需要具备一定的隐私性，这些特征都与非同质代币以及区块链技术的属性天然契合。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846C-7754-4856-BE2E-A6AE93F083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28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846C-7754-4856-BE2E-A6AE93F0834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0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E50EA-98BD-49D7-9925-2648FA09D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AB41BE-897B-47B2-86C4-8714446F7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03063-CCC2-4E39-9283-9754C2FE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9C1C-578A-429E-863B-5B962E37DE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4BDB5-1F3B-4A19-A709-BD2863A2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FF425-FE80-4F31-B669-93E95C49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07FB-CB63-40DA-8324-0CA40F78B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65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10B22-EFAE-45C7-822E-FA998AED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BC7D8D-642D-4D32-9E4E-31CDB6928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B5145-9121-4931-BA65-A32857B2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9C1C-578A-429E-863B-5B962E37DE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71D8B-8CCA-4C35-B645-436546D4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988D2-32DD-46A7-89CE-4F337ABF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07FB-CB63-40DA-8324-0CA40F78B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C96334-BE49-4C1D-BB47-BA602DE78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86F970-BB98-4710-BD80-A62B4D8F3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A9AA4-3042-46CF-8475-805D417A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9C1C-578A-429E-863B-5B962E37DE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E3F4E-1ABB-481E-9BE4-46342D16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27350-7C7A-48E1-B51A-B2443030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07FB-CB63-40DA-8324-0CA40F78B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8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12A21-2207-4C81-9211-66591C20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B3374-1886-4F91-A786-7F5275CC3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9D5B3-8D14-49C4-911A-1B92F676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9C1C-578A-429E-863B-5B962E37DE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A47A6-BD95-4E50-8C3E-05858374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5A386-3AD6-46FF-9EC5-6A1105E6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07FB-CB63-40DA-8324-0CA40F78B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8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984E6-138E-4EF9-B82F-6D1E9145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55761-943D-4ABA-8939-C03532EAB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6A4E4-2B4F-490E-A5CC-5C1B0856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9C1C-578A-429E-863B-5B962E37DE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23F76-E710-43C9-9937-C186EB8A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BC36D-91B7-499F-9716-3609D607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07FB-CB63-40DA-8324-0CA40F78B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5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741C6-2B50-49C0-94B7-8E22ADAD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2E9CD-D502-418B-8810-18E79379A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12A93D-C034-4FF0-AA29-09305B3D1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966F9-E013-46F0-984C-4AF908D6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9C1C-578A-429E-863B-5B962E37DE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8BA13-11AF-4059-9F28-CFEA0AE1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95CAF-5394-4F5F-85F8-FF5F1AA9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07FB-CB63-40DA-8324-0CA40F78B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7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0A0AD-45BC-4BA9-B701-9087E8FF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7A9EF-E3A4-4B26-84E1-B97CF4DA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9C7800-014A-4343-BD61-525DF3FA7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A5CA6C-49DE-40CD-8984-4C4371178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41CC6C-62C7-4A03-84BD-FB8E157AF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D43638-1774-4774-AAE8-108A1E7F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9C1C-578A-429E-863B-5B962E37DE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E818F4-4FDB-448B-A72D-E7A04330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D81DDB-3DE2-4D69-B62F-CA427993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07FB-CB63-40DA-8324-0CA40F78B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7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29605-2F72-4745-A53B-6F81E68E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C258E0-6A6E-436D-A041-A9E42D82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9C1C-578A-429E-863B-5B962E37DE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D0CBE4-691E-4ED4-9CD3-093F6EF6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ED97B0-1969-40D9-8CDE-32438C07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07FB-CB63-40DA-8324-0CA40F78B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76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A90CD2-0EAC-4DAA-893B-50FA7319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9C1C-578A-429E-863B-5B962E37DE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6FD5FB-D378-45AA-B309-CA407411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33DC2A-7E81-4B5D-ACE2-504F597F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07FB-CB63-40DA-8324-0CA40F78B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1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DFD60-BBCB-41A3-B2C1-F082F36A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BDA2C-2DCF-4105-BFC5-19A3C2649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0BDB8-4A17-4626-A589-F81ECBA91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A7179-D357-45DE-A7C5-D4B12823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9C1C-578A-429E-863B-5B962E37DE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C7F72-6671-497E-83E6-5588E417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AB2122-D381-4DC8-88D9-1F7875B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07FB-CB63-40DA-8324-0CA40F78B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8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5F07E-0731-49EF-973B-2FBD4E8C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D3479A-B2DD-425E-8EEA-F90591DB9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19D74-7E31-4D1E-973E-3AA1C037D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30D4F0-E552-46CB-B18E-DB437424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9C1C-578A-429E-863B-5B962E37DE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2B20D0-D0EF-4E8C-BEAF-D993921A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F4968-8226-431F-A001-9DD02638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07FB-CB63-40DA-8324-0CA40F78B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3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r="-10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3EA37E-126F-473C-B8D9-6FC11839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573BE-2154-4AB4-87EB-CD416B790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38D3D-590C-4F24-A7DE-4B81146CA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9C1C-578A-429E-863B-5B962E37DE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738D2-154F-4157-B474-CFD314238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8E6FB-BC52-4A1F-9C54-B1830266F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07FB-CB63-40DA-8324-0CA40F78B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6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Zeppelin/openzeppelin-solidity/tree/master/contracts/token/ERC20" TargetMode="External"/><Relationship Id="rId2" Type="http://schemas.openxmlformats.org/officeDocument/2006/relationships/hyperlink" Target="https://blog.csdn.net/pony_maggie/article/details/79588259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2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7.xml"/><Relationship Id="rId3" Type="http://schemas.openxmlformats.org/officeDocument/2006/relationships/slide" Target="slide9.xml"/><Relationship Id="rId7" Type="http://schemas.openxmlformats.org/officeDocument/2006/relationships/slide" Target="slide30.xml"/><Relationship Id="rId12" Type="http://schemas.openxmlformats.org/officeDocument/2006/relationships/slide" Target="slide36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35.xml"/><Relationship Id="rId5" Type="http://schemas.openxmlformats.org/officeDocument/2006/relationships/slide" Target="slide29.xml"/><Relationship Id="rId15" Type="http://schemas.openxmlformats.org/officeDocument/2006/relationships/slide" Target="slide6.xml"/><Relationship Id="rId10" Type="http://schemas.openxmlformats.org/officeDocument/2006/relationships/slide" Target="slide34.xml"/><Relationship Id="rId4" Type="http://schemas.openxmlformats.org/officeDocument/2006/relationships/slide" Target="slide27.xml"/><Relationship Id="rId9" Type="http://schemas.openxmlformats.org/officeDocument/2006/relationships/slide" Target="slide33.xml"/><Relationship Id="rId14" Type="http://schemas.openxmlformats.org/officeDocument/2006/relationships/slide" Target="slide3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hyperlink" Target="http://www.cnblogs.com/wanghui-garcia/p/9507128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tianlongtc/article/details/8001320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hyperlink" Target="https://github.com/OpenZeppelin/openzeppelin-solidity/blob/master/contracts/token/ERC721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ianshu.com/p/7e1cebd85743" TargetMode="External"/><Relationship Id="rId3" Type="http://schemas.openxmlformats.org/officeDocument/2006/relationships/hyperlink" Target="https://github.com/ethereum/EIPs/tree/master/EIPS" TargetMode="External"/><Relationship Id="rId7" Type="http://schemas.openxmlformats.org/officeDocument/2006/relationships/hyperlink" Target="https://www.jinse.com/bitcoin/222519.html" TargetMode="External"/><Relationship Id="rId12" Type="http://schemas.openxmlformats.org/officeDocument/2006/relationships/hyperlink" Target="https://blog.csdn.net/tianlongtc/article/details/80013202" TargetMode="External"/><Relationship Id="rId2" Type="http://schemas.openxmlformats.org/officeDocument/2006/relationships/hyperlink" Target="https://github.com/ethereum/EIPs/blob/master/EIPS/eip-721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nblogs.com/wanghui-garcia/p/9507128.html" TargetMode="External"/><Relationship Id="rId11" Type="http://schemas.openxmlformats.org/officeDocument/2006/relationships/hyperlink" Target="http://www.cnblogs.com/coinbt/p/8325169.html" TargetMode="External"/><Relationship Id="rId5" Type="http://schemas.openxmlformats.org/officeDocument/2006/relationships/hyperlink" Target="http://www.sohu.com/a/233222711_489821" TargetMode="External"/><Relationship Id="rId10" Type="http://schemas.openxmlformats.org/officeDocument/2006/relationships/hyperlink" Target="https://www.imooc.com/article/67384" TargetMode="External"/><Relationship Id="rId4" Type="http://schemas.openxmlformats.org/officeDocument/2006/relationships/hyperlink" Target="https://github.com/ethereum/EIPs/issues" TargetMode="External"/><Relationship Id="rId9" Type="http://schemas.openxmlformats.org/officeDocument/2006/relationships/hyperlink" Target="http://www.qukuaiwang.com.cn/news/11088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5.xml"/><Relationship Id="rId18" Type="http://schemas.openxmlformats.org/officeDocument/2006/relationships/slide" Target="slide30.xml"/><Relationship Id="rId26" Type="http://schemas.openxmlformats.org/officeDocument/2006/relationships/slide" Target="slide39.xml"/><Relationship Id="rId3" Type="http://schemas.openxmlformats.org/officeDocument/2006/relationships/slide" Target="slide9.xml"/><Relationship Id="rId21" Type="http://schemas.openxmlformats.org/officeDocument/2006/relationships/slide" Target="slide34.xml"/><Relationship Id="rId7" Type="http://schemas.openxmlformats.org/officeDocument/2006/relationships/slide" Target="slide19.xml"/><Relationship Id="rId12" Type="http://schemas.openxmlformats.org/officeDocument/2006/relationships/slide" Target="slide17.xml"/><Relationship Id="rId17" Type="http://schemas.openxmlformats.org/officeDocument/2006/relationships/slide" Target="slide31.xml"/><Relationship Id="rId25" Type="http://schemas.openxmlformats.org/officeDocument/2006/relationships/slide" Target="slide38.xml"/><Relationship Id="rId2" Type="http://schemas.openxmlformats.org/officeDocument/2006/relationships/slide" Target="slide8.xml"/><Relationship Id="rId16" Type="http://schemas.openxmlformats.org/officeDocument/2006/relationships/slide" Target="slide29.xml"/><Relationship Id="rId20" Type="http://schemas.openxmlformats.org/officeDocument/2006/relationships/slide" Target="slide33.xml"/><Relationship Id="rId29" Type="http://schemas.openxmlformats.org/officeDocument/2006/relationships/slide" Target="slide4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18.xml"/><Relationship Id="rId24" Type="http://schemas.openxmlformats.org/officeDocument/2006/relationships/slide" Target="slide37.xml"/><Relationship Id="rId5" Type="http://schemas.openxmlformats.org/officeDocument/2006/relationships/slide" Target="slide14.xml"/><Relationship Id="rId15" Type="http://schemas.openxmlformats.org/officeDocument/2006/relationships/slide" Target="slide27.xml"/><Relationship Id="rId23" Type="http://schemas.openxmlformats.org/officeDocument/2006/relationships/slide" Target="slide36.xml"/><Relationship Id="rId28" Type="http://schemas.openxmlformats.org/officeDocument/2006/relationships/slide" Target="slide41.xml"/><Relationship Id="rId10" Type="http://schemas.openxmlformats.org/officeDocument/2006/relationships/slide" Target="slide13.xml"/><Relationship Id="rId19" Type="http://schemas.openxmlformats.org/officeDocument/2006/relationships/slide" Target="slide32.xml"/><Relationship Id="rId4" Type="http://schemas.openxmlformats.org/officeDocument/2006/relationships/slide" Target="slide11.xml"/><Relationship Id="rId9" Type="http://schemas.openxmlformats.org/officeDocument/2006/relationships/slide" Target="slide16.xml"/><Relationship Id="rId14" Type="http://schemas.openxmlformats.org/officeDocument/2006/relationships/slide" Target="slide26.xml"/><Relationship Id="rId22" Type="http://schemas.openxmlformats.org/officeDocument/2006/relationships/slide" Target="slide35.xml"/><Relationship Id="rId27" Type="http://schemas.openxmlformats.org/officeDocument/2006/relationships/slide" Target="slide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1.xml"/><Relationship Id="rId3" Type="http://schemas.openxmlformats.org/officeDocument/2006/relationships/slide" Target="slide11.xml"/><Relationship Id="rId7" Type="http://schemas.openxmlformats.org/officeDocument/2006/relationships/slide" Target="slide16.xml"/><Relationship Id="rId12" Type="http://schemas.openxmlformats.org/officeDocument/2006/relationships/slide" Target="slide2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19.xml"/><Relationship Id="rId5" Type="http://schemas.openxmlformats.org/officeDocument/2006/relationships/slide" Target="slide12.xml"/><Relationship Id="rId15" Type="http://schemas.openxmlformats.org/officeDocument/2006/relationships/slide" Target="slide6.xml"/><Relationship Id="rId10" Type="http://schemas.openxmlformats.org/officeDocument/2006/relationships/slide" Target="slide17.xml"/><Relationship Id="rId4" Type="http://schemas.openxmlformats.org/officeDocument/2006/relationships/slide" Target="slide14.xml"/><Relationship Id="rId9" Type="http://schemas.openxmlformats.org/officeDocument/2006/relationships/slide" Target="slide18.xml"/><Relationship Id="rId14" Type="http://schemas.openxmlformats.org/officeDocument/2006/relationships/slide" Target="slide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F28B-794D-4830-88EE-1E0E9353E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ERC</a:t>
            </a:r>
            <a:r>
              <a:rPr lang="zh-CN" altLang="en-US" sz="5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代币类相关标准总结</a:t>
            </a:r>
          </a:p>
        </p:txBody>
      </p:sp>
    </p:spTree>
    <p:extLst>
      <p:ext uri="{BB962C8B-B14F-4D97-AF65-F5344CB8AC3E}">
        <p14:creationId xmlns:p14="http://schemas.microsoft.com/office/powerpoint/2010/main" val="365426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73CE6FE-BC34-4256-8CCD-0BA555EB5D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0936" y="1255915"/>
            <a:ext cx="9088288" cy="1477328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approve、transferFrom及allowance解释：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账户A有1000个ETH，想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授权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允许B账户随意调用100个ETH。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A账户按照以下形式调用approve函数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Menlo"/>
              </a:rPr>
              <a:t>approve(B,100)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当B账户想用这100个ETH中的10个ETH给C账户时，则调用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Menlo"/>
              </a:rPr>
              <a:t>transferFrom(A, C, 10)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这时调用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Menlo"/>
              </a:rPr>
              <a:t>allowance(A, B)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可以查看B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帐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户还能够调用A账户多少个token。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7F82520-CF62-47E4-8CB9-86B89981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6" y="224145"/>
            <a:ext cx="5865520" cy="789121"/>
          </a:xfrm>
        </p:spPr>
        <p:txBody>
          <a:bodyPr/>
          <a:lstStyle/>
          <a:p>
            <a:r>
              <a:rPr lang="en-US" altLang="zh-CN" b="1" i="1" dirty="0"/>
              <a:t>ERC-20</a:t>
            </a:r>
            <a:r>
              <a:rPr lang="zh-CN" altLang="en-US" b="1" i="1" dirty="0"/>
              <a:t> </a:t>
            </a:r>
            <a:r>
              <a:rPr lang="en-US" altLang="zh-CN" sz="2600" b="1" i="1" dirty="0"/>
              <a:t>(Final</a:t>
            </a:r>
            <a:r>
              <a:rPr lang="zh-CN" altLang="en-US" sz="2600" b="1" i="1" dirty="0"/>
              <a:t>）</a:t>
            </a:r>
            <a:r>
              <a:rPr lang="zh-CN" altLang="en-US" b="1" i="1" dirty="0"/>
              <a:t>示例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62B653-B563-4973-B136-DD9D12CAA3AD}"/>
              </a:ext>
            </a:extLst>
          </p:cNvPr>
          <p:cNvSpPr txBox="1"/>
          <p:nvPr/>
        </p:nvSpPr>
        <p:spPr>
          <a:xfrm>
            <a:off x="316871" y="3141552"/>
            <a:ext cx="1012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给其他人的外部地址转帐的话，一般使用</a:t>
            </a:r>
            <a:r>
              <a:rPr lang="en-US" altLang="zh-CN" sz="2400" dirty="0"/>
              <a:t>transfer</a:t>
            </a:r>
            <a:r>
              <a:rPr lang="zh-CN" altLang="en-US" sz="2400" dirty="0"/>
              <a:t>就可以了。</a:t>
            </a:r>
            <a:endParaRPr lang="en-US" altLang="zh-CN" sz="2400" dirty="0"/>
          </a:p>
          <a:p>
            <a:r>
              <a:rPr lang="en-US" altLang="zh-CN" sz="2400" dirty="0"/>
              <a:t>approve</a:t>
            </a:r>
            <a:r>
              <a:rPr lang="zh-CN" altLang="en-US" sz="2400" dirty="0"/>
              <a:t>通常用在把代币付给另一个合约的时候。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0761DC-242D-436B-83AF-39568617F524}"/>
              </a:ext>
            </a:extLst>
          </p:cNvPr>
          <p:cNvSpPr txBox="1"/>
          <p:nvPr/>
        </p:nvSpPr>
        <p:spPr>
          <a:xfrm>
            <a:off x="316871" y="4380858"/>
            <a:ext cx="11027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智能合约代币编译、部署、调用实例，请参考：</a:t>
            </a:r>
            <a:r>
              <a:rPr lang="en-US" altLang="zh-CN" sz="2400" dirty="0">
                <a:hlinkClick r:id="rId2"/>
              </a:rPr>
              <a:t>https://blog.csdn.net/pony_maggie/article/details/79588259</a:t>
            </a:r>
            <a:endParaRPr lang="en-US" altLang="zh-CN" sz="2400" dirty="0"/>
          </a:p>
          <a:p>
            <a:r>
              <a:rPr lang="zh-CN" altLang="en-US" sz="2400" dirty="0"/>
              <a:t>官方推荐样例：</a:t>
            </a:r>
            <a:r>
              <a:rPr lang="en-US" altLang="zh-CN" sz="2400" dirty="0">
                <a:hlinkClick r:id="rId3"/>
              </a:rPr>
              <a:t>https://github.com/OpenZeppelin/openzeppelinsolidity/tree/master/contracts/token/ERC20</a:t>
            </a:r>
            <a:endParaRPr lang="en-US" altLang="zh-CN" sz="2400" dirty="0"/>
          </a:p>
        </p:txBody>
      </p:sp>
      <p:sp>
        <p:nvSpPr>
          <p:cNvPr id="6" name="动作按钮: 上一张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A9A82B5-5E6D-45AA-AC38-25769DFD198B}"/>
              </a:ext>
            </a:extLst>
          </p:cNvPr>
          <p:cNvSpPr/>
          <p:nvPr/>
        </p:nvSpPr>
        <p:spPr>
          <a:xfrm>
            <a:off x="10438646" y="156978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8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5" y="43798"/>
            <a:ext cx="11813647" cy="1325563"/>
          </a:xfrm>
        </p:spPr>
        <p:txBody>
          <a:bodyPr/>
          <a:lstStyle/>
          <a:p>
            <a:r>
              <a:rPr lang="en-US" altLang="zh-CN" b="1" i="1" dirty="0"/>
              <a:t>ERC-223</a:t>
            </a:r>
            <a:r>
              <a:rPr lang="zh-CN" altLang="en-US" b="1" i="1" dirty="0"/>
              <a:t> </a:t>
            </a:r>
            <a:r>
              <a:rPr lang="en-US" altLang="zh-CN" b="1" i="1" dirty="0"/>
              <a:t>—</a:t>
            </a:r>
            <a:r>
              <a:rPr lang="zh-CN" altLang="en-US" b="1" i="1" dirty="0"/>
              <a:t>保护投资者以防意外的合约转账 </a:t>
            </a:r>
            <a:r>
              <a:rPr lang="en-US" altLang="zh-CN" sz="2600" b="1" i="1" dirty="0"/>
              <a:t>(Draft)</a:t>
            </a:r>
            <a:endParaRPr lang="zh-CN" altLang="en-US" sz="2600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98179"/>
            <a:ext cx="11671572" cy="548146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b="1" i="1" dirty="0" err="1"/>
              <a:t>功能描述</a:t>
            </a:r>
            <a:r>
              <a:rPr lang="zh-CN" altLang="en-US" b="1" i="1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当错误地执行了将代币发送到钱包的指令（</a:t>
            </a:r>
            <a:r>
              <a:rPr lang="en-US" altLang="zh-CN" dirty="0"/>
              <a:t>transfer</a:t>
            </a:r>
            <a:r>
              <a:rPr lang="zh-CN" altLang="en-US" dirty="0"/>
              <a:t>函数）并将其发送到一个不是用来处理代币的智能合约时，他们发送的代币就会被困在该智能合约中。</a:t>
            </a:r>
            <a:r>
              <a:rPr lang="en-US" altLang="zh-CN" dirty="0"/>
              <a:t>ERC-223</a:t>
            </a:r>
            <a:r>
              <a:rPr lang="zh-CN" altLang="en-US" dirty="0"/>
              <a:t>解决了上述问题。 当代币转移到智能合约账户时，该合约的特殊函数</a:t>
            </a:r>
            <a:r>
              <a:rPr lang="en-US" altLang="zh-CN" dirty="0" err="1"/>
              <a:t>tokenFallback</a:t>
            </a:r>
            <a:r>
              <a:rPr lang="en-US" altLang="zh-CN" dirty="0"/>
              <a:t>() </a:t>
            </a:r>
            <a:r>
              <a:rPr lang="zh-CN" altLang="en-US" dirty="0"/>
              <a:t>允许接收方合约拒绝令牌或触发进一步的操作。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i="1" dirty="0"/>
              <a:t>接口：</a:t>
            </a:r>
            <a:endParaRPr lang="en-US" altLang="zh-CN" b="1" i="1" dirty="0"/>
          </a:p>
          <a:p>
            <a:r>
              <a:rPr lang="en-US" altLang="zh-CN" b="1" dirty="0"/>
              <a:t>transfer(address _to, </a:t>
            </a:r>
            <a:r>
              <a:rPr lang="en-US" altLang="zh-CN" b="1" dirty="0" err="1"/>
              <a:t>uint</a:t>
            </a:r>
            <a:r>
              <a:rPr lang="en-US" altLang="zh-CN" b="1" dirty="0"/>
              <a:t> _value)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会区分代币是发往外部账户地址还是发往智能合约地址。</a:t>
            </a:r>
          </a:p>
          <a:p>
            <a:r>
              <a:rPr lang="en-US" altLang="zh-CN" b="1" dirty="0"/>
              <a:t>transfer(address _to, </a:t>
            </a:r>
            <a:r>
              <a:rPr lang="en-US" altLang="zh-CN" b="1" dirty="0" err="1"/>
              <a:t>uint</a:t>
            </a:r>
            <a:r>
              <a:rPr lang="en-US" altLang="zh-CN" b="1" dirty="0"/>
              <a:t> _value, bytes _data)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会区分代币是发往外部账户地址还是发往智能合约地址，还可以传送数据。</a:t>
            </a:r>
            <a:endParaRPr lang="en-US" altLang="zh-CN" dirty="0"/>
          </a:p>
          <a:p>
            <a:r>
              <a:rPr lang="en-US" altLang="zh-CN" b="1" dirty="0" err="1"/>
              <a:t>tokenFallback</a:t>
            </a:r>
            <a:r>
              <a:rPr lang="en-US" altLang="zh-CN" b="1" dirty="0"/>
              <a:t>(address _from, </a:t>
            </a:r>
            <a:r>
              <a:rPr lang="en-US" altLang="zh-CN" b="1" dirty="0" err="1"/>
              <a:t>uint</a:t>
            </a:r>
            <a:r>
              <a:rPr lang="en-US" altLang="zh-CN" b="1" dirty="0"/>
              <a:t> _value, bytes _data)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from</a:t>
            </a:r>
            <a:r>
              <a:rPr lang="zh-CN" altLang="en-US" dirty="0"/>
              <a:t>是令牌发送者，</a:t>
            </a:r>
            <a:r>
              <a:rPr lang="en-US" altLang="zh-CN" dirty="0"/>
              <a:t>_value</a:t>
            </a:r>
            <a:r>
              <a:rPr lang="zh-CN" altLang="en-US" dirty="0"/>
              <a:t>是传入令牌的数量，</a:t>
            </a:r>
            <a:r>
              <a:rPr lang="en-US" altLang="zh-CN" dirty="0"/>
              <a:t>_data</a:t>
            </a:r>
            <a:r>
              <a:rPr lang="zh-CN" altLang="en-US" dirty="0"/>
              <a:t>是附加的数据。适用于以太交易的回退功能,并且不返回任何内容。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/>
              <a:t>特点：</a:t>
            </a:r>
            <a:r>
              <a:rPr lang="zh-CN" altLang="en-US" dirty="0"/>
              <a:t>向后兼容</a:t>
            </a:r>
            <a:r>
              <a:rPr lang="en-US" altLang="zh-CN" dirty="0"/>
              <a:t>ERC-20</a:t>
            </a:r>
            <a:r>
              <a:rPr lang="zh-CN" altLang="en-US" dirty="0"/>
              <a:t>， </a:t>
            </a:r>
            <a:r>
              <a:rPr lang="en-US" altLang="zh-CN" dirty="0"/>
              <a:t>ERC223</a:t>
            </a:r>
            <a:r>
              <a:rPr lang="zh-CN" altLang="en-US" dirty="0"/>
              <a:t>会检查代币转移接收方地址的字节码长度，如果地址是一个合约，它会去查找具有</a:t>
            </a:r>
            <a:r>
              <a:rPr lang="en-US" altLang="zh-CN" dirty="0" err="1"/>
              <a:t>tokenFallback</a:t>
            </a:r>
            <a:r>
              <a:rPr lang="zh-CN" altLang="en-US" dirty="0"/>
              <a:t>签名的函数，从而解决了代币被困在合约中的问题。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动作按钮: 上一张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95E16CB-918A-4BA7-94EE-AAA102C8BCCB}"/>
              </a:ext>
            </a:extLst>
          </p:cNvPr>
          <p:cNvSpPr/>
          <p:nvPr/>
        </p:nvSpPr>
        <p:spPr>
          <a:xfrm>
            <a:off x="11570328" y="0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47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ERC-667—</a:t>
            </a:r>
            <a:r>
              <a:rPr lang="en-US" altLang="zh-CN" b="1" i="1" dirty="0" err="1"/>
              <a:t>transferAndCall</a:t>
            </a:r>
            <a:r>
              <a:rPr lang="mr-IN" altLang="zh-CN" b="1" i="1" dirty="0"/>
              <a:t> </a:t>
            </a:r>
            <a:r>
              <a:rPr lang="zh-CN" altLang="mr-IN" b="1" i="1" dirty="0"/>
              <a:t>代币标准</a:t>
            </a:r>
            <a:r>
              <a:rPr lang="zh-CN" altLang="en-US" b="1" i="1" dirty="0"/>
              <a:t> </a:t>
            </a:r>
            <a:r>
              <a:rPr lang="en-US" altLang="zh-CN" sz="2600" b="1" i="1" dirty="0"/>
              <a:t>(Draft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98179"/>
            <a:ext cx="11094027" cy="49787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功能描述：</a:t>
            </a:r>
            <a:r>
              <a:rPr lang="en-US" altLang="zh-CN" dirty="0" err="1"/>
              <a:t>transferAndCall</a:t>
            </a:r>
            <a:r>
              <a:rPr lang="en-US" altLang="zh-CN" dirty="0"/>
              <a:t> </a:t>
            </a:r>
            <a:r>
              <a:rPr lang="zh-CN" altLang="en-US" dirty="0"/>
              <a:t>和 </a:t>
            </a:r>
            <a:r>
              <a:rPr lang="en-US" altLang="zh-CN" dirty="0"/>
              <a:t>transfer</a:t>
            </a:r>
            <a:r>
              <a:rPr lang="zh-CN" altLang="en-US" dirty="0"/>
              <a:t>的功能类似，但是前者却可以让操作者不会因为疏忽把代币锁定在非</a:t>
            </a:r>
            <a:r>
              <a:rPr lang="en-US" altLang="zh-CN" dirty="0"/>
              <a:t>ERC223</a:t>
            </a:r>
            <a:r>
              <a:rPr lang="zh-CN" altLang="en-US" dirty="0"/>
              <a:t>兼容的合约。它和 </a:t>
            </a:r>
            <a:r>
              <a:rPr lang="en-US" altLang="zh-CN" dirty="0"/>
              <a:t>ERC223 </a:t>
            </a:r>
            <a:r>
              <a:rPr lang="zh-CN" altLang="en-US" dirty="0"/>
              <a:t>的 </a:t>
            </a:r>
            <a:r>
              <a:rPr lang="en-US" altLang="zh-CN" dirty="0"/>
              <a:t>transfer</a:t>
            </a:r>
            <a:r>
              <a:rPr lang="zh-CN" altLang="en-US" dirty="0"/>
              <a:t>函数不同之处仅仅在于名称，但是这个区别也可以让大家很容易地分清楚 </a:t>
            </a:r>
            <a:r>
              <a:rPr lang="en-US" altLang="zh-CN" dirty="0"/>
              <a:t>ERC223 </a:t>
            </a:r>
            <a:r>
              <a:rPr lang="zh-CN" altLang="en-US" dirty="0"/>
              <a:t>代币和 </a:t>
            </a:r>
            <a:r>
              <a:rPr lang="en-US" altLang="zh-CN" dirty="0"/>
              <a:t>ERC20 + ERC667 </a:t>
            </a:r>
            <a:r>
              <a:rPr lang="zh-CN" altLang="en-US" dirty="0"/>
              <a:t>混合代币。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i="1" dirty="0"/>
              <a:t>接口：</a:t>
            </a:r>
            <a:endParaRPr lang="en-US" altLang="zh-CN" b="1" i="1" dirty="0"/>
          </a:p>
          <a:p>
            <a:r>
              <a:rPr lang="en-US" altLang="zh-CN" dirty="0" err="1"/>
              <a:t>transferAndCall</a:t>
            </a:r>
            <a:r>
              <a:rPr lang="en-US" altLang="zh-CN" dirty="0"/>
              <a:t>(address receiver, uint256 amount, bytes data) </a:t>
            </a:r>
          </a:p>
          <a:p>
            <a:r>
              <a:rPr lang="en-US" altLang="zh-CN" dirty="0" err="1"/>
              <a:t>tokenFallback</a:t>
            </a:r>
            <a:r>
              <a:rPr lang="en-US" altLang="zh-CN" dirty="0"/>
              <a:t>(address from, uint256 amount, bytes data) </a:t>
            </a:r>
          </a:p>
          <a:p>
            <a:pPr marL="0" indent="0">
              <a:buNone/>
            </a:pPr>
            <a:r>
              <a:rPr lang="zh-CN" altLang="en-US" sz="2900" b="1" i="1" dirty="0"/>
              <a:t>特点</a:t>
            </a:r>
            <a:r>
              <a:rPr lang="zh-CN" altLang="en-US" dirty="0"/>
              <a:t>：向后兼容</a:t>
            </a:r>
            <a:r>
              <a:rPr lang="en-US" altLang="zh-CN" dirty="0"/>
              <a:t>ERC-20</a:t>
            </a:r>
            <a:r>
              <a:rPr lang="zh-CN" altLang="en-US" dirty="0"/>
              <a:t>，但</a:t>
            </a:r>
            <a:r>
              <a:rPr lang="zh-CN" altLang="es-ES_tradnl" dirty="0"/>
              <a:t>只是一个</a:t>
            </a:r>
            <a:r>
              <a:rPr lang="es-ES_tradnl" altLang="zh-CN" dirty="0"/>
              <a:t> ERC-20 </a:t>
            </a:r>
            <a:r>
              <a:rPr lang="zh-CN" altLang="es-ES_tradnl" dirty="0"/>
              <a:t>和</a:t>
            </a:r>
            <a:r>
              <a:rPr lang="es-ES_tradnl" altLang="zh-CN" dirty="0"/>
              <a:t> ERC-223 </a:t>
            </a:r>
            <a:r>
              <a:rPr lang="zh-CN" altLang="es-ES_tradnl" dirty="0"/>
              <a:t>的折衷</a:t>
            </a:r>
            <a:r>
              <a:rPr lang="zh-CN" altLang="en-US" dirty="0"/>
              <a:t>方案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需要</a:t>
            </a:r>
            <a:r>
              <a:rPr lang="zh-CN" altLang="en-US" dirty="0"/>
              <a:t>：</a:t>
            </a:r>
            <a:r>
              <a:rPr lang="en-US" altLang="zh-CN" dirty="0"/>
              <a:t>ERC-20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动作按钮: 上一张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FE6698D-A2E7-421C-A85E-073310591E14}"/>
              </a:ext>
            </a:extLst>
          </p:cNvPr>
          <p:cNvSpPr/>
          <p:nvPr/>
        </p:nvSpPr>
        <p:spPr>
          <a:xfrm>
            <a:off x="10999960" y="475715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5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1</a:t>
            </a:r>
            <a:r>
              <a:rPr lang="en-US" altLang="zh-CN" b="1" i="1" dirty="0"/>
              <a:t>067</a:t>
            </a:r>
            <a:r>
              <a:rPr lang="zh-CN" altLang="en-US" b="1" i="1" dirty="0"/>
              <a:t> </a:t>
            </a:r>
            <a:r>
              <a:rPr lang="en-US" altLang="zh-CN" b="1" i="1" dirty="0"/>
              <a:t>—</a:t>
            </a:r>
            <a:r>
              <a:rPr lang="zh-CN" altLang="en-US" b="1" i="1" dirty="0"/>
              <a:t>可升级代币合约的标准</a:t>
            </a:r>
            <a:r>
              <a:rPr lang="en-US" altLang="zh-CN" sz="2600" b="1" i="1" dirty="0"/>
              <a:t>(Draft)</a:t>
            </a:r>
            <a:endParaRPr lang="zh-CN" altLang="en-US" sz="2600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98179"/>
            <a:ext cx="11745122" cy="565982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功能描述：</a:t>
            </a:r>
            <a:r>
              <a:rPr lang="zh-CN" altLang="en-US" sz="2400" dirty="0"/>
              <a:t>这个标准描述了更加分布式的代币合约架构，其中带有可以升级的协议，并且可以在协议部署后增加新的功能。</a:t>
            </a:r>
            <a:r>
              <a:rPr lang="en-US" altLang="zh-CN" sz="2400" dirty="0"/>
              <a:t>ERC-1067</a:t>
            </a:r>
            <a:r>
              <a:rPr lang="zh-CN" altLang="en-US" sz="2400" dirty="0"/>
              <a:t>允许将合约暂停并处理</a:t>
            </a:r>
            <a:r>
              <a:rPr lang="en-US" altLang="zh-CN" sz="2400" dirty="0"/>
              <a:t>bug</a:t>
            </a:r>
            <a:r>
              <a:rPr lang="zh-CN" altLang="en-US" sz="2400" dirty="0"/>
              <a:t>，并允许合约修复</a:t>
            </a:r>
            <a:r>
              <a:rPr lang="en-US" altLang="zh-CN" sz="2400" dirty="0"/>
              <a:t>bug</a:t>
            </a:r>
            <a:r>
              <a:rPr lang="zh-CN" altLang="en-US" sz="2400" dirty="0"/>
              <a:t>或将</a:t>
            </a:r>
            <a:r>
              <a:rPr lang="en-US" altLang="zh-CN" sz="2400" dirty="0"/>
              <a:t>ERC</a:t>
            </a:r>
            <a:r>
              <a:rPr lang="zh-CN" altLang="en-US" sz="2400" dirty="0"/>
              <a:t>标准升级到更新的合约中。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接口：</a:t>
            </a:r>
            <a:endParaRPr lang="en-US" altLang="zh-CN" b="1" i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(1)</a:t>
            </a:r>
            <a:r>
              <a:rPr lang="zh-CN" altLang="en-US" sz="2400" dirty="0"/>
              <a:t>接口与</a:t>
            </a:r>
            <a:r>
              <a:rPr lang="en-US" altLang="zh-CN" sz="2400" dirty="0"/>
              <a:t>ERC-20</a:t>
            </a:r>
            <a:r>
              <a:rPr lang="zh-CN" altLang="en-US" sz="2400" dirty="0"/>
              <a:t>接口保持一致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所有调用都从</a:t>
            </a:r>
            <a:r>
              <a:rPr lang="en-US" altLang="zh-CN" sz="2400" dirty="0" err="1"/>
              <a:t>DataCentre</a:t>
            </a:r>
            <a:r>
              <a:rPr lang="zh-CN" altLang="en-US" sz="2400" dirty="0"/>
              <a:t>中获取数据，支持</a:t>
            </a:r>
            <a:r>
              <a:rPr lang="en-US" altLang="zh-CN" sz="2400" dirty="0" err="1"/>
              <a:t>DataCentre</a:t>
            </a:r>
            <a:r>
              <a:rPr lang="zh-CN" altLang="en-US" sz="2400" dirty="0"/>
              <a:t>的函数有：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000" dirty="0" err="1"/>
              <a:t>totalSupply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2000" dirty="0" err="1"/>
              <a:t>balanceOf</a:t>
            </a:r>
            <a:r>
              <a:rPr lang="en-US" altLang="zh-CN" sz="2000" dirty="0"/>
              <a:t>(address)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transfer(address, </a:t>
            </a:r>
            <a:r>
              <a:rPr lang="en-US" altLang="zh-CN" sz="2000" dirty="0" err="1"/>
              <a:t>uint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(3)</a:t>
            </a:r>
            <a:r>
              <a:rPr lang="zh-CN" altLang="en-US" sz="2400" dirty="0"/>
              <a:t>可升级的协议，通过以下两步完成升级：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部署新合约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废除旧合约</a:t>
            </a:r>
            <a:endParaRPr lang="en-US" altLang="zh-CN" sz="2000" dirty="0"/>
          </a:p>
        </p:txBody>
      </p:sp>
      <p:sp>
        <p:nvSpPr>
          <p:cNvPr id="4" name="动作按钮: 上一张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30146C4-4096-4AE6-A8B7-A31789ED7D36}"/>
              </a:ext>
            </a:extLst>
          </p:cNvPr>
          <p:cNvSpPr/>
          <p:nvPr/>
        </p:nvSpPr>
        <p:spPr>
          <a:xfrm>
            <a:off x="11063335" y="475715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7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ERC-621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98179"/>
            <a:ext cx="11094027" cy="49787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功能描述：</a:t>
            </a:r>
            <a:r>
              <a:rPr lang="en-US" altLang="zh-CN" dirty="0"/>
              <a:t>ERC-621</a:t>
            </a:r>
            <a:r>
              <a:rPr lang="zh-CN" altLang="en-US" dirty="0"/>
              <a:t>是</a:t>
            </a:r>
            <a:r>
              <a:rPr lang="en-US" altLang="zh-CN" dirty="0"/>
              <a:t>ERC-20</a:t>
            </a:r>
            <a:r>
              <a:rPr lang="zh-CN" altLang="en-US" dirty="0"/>
              <a:t>标准的扩展。 它增加了两个额外的功能， </a:t>
            </a:r>
            <a:r>
              <a:rPr lang="en-US" altLang="zh-CN" dirty="0" err="1"/>
              <a:t>increaseSupply</a:t>
            </a:r>
            <a:r>
              <a:rPr lang="zh-CN" altLang="en-US" dirty="0"/>
              <a:t>和</a:t>
            </a:r>
            <a:r>
              <a:rPr lang="en-US" altLang="zh-CN" dirty="0" err="1"/>
              <a:t>decreaseSupply</a:t>
            </a:r>
            <a:r>
              <a:rPr lang="en-US" altLang="zh-CN" dirty="0"/>
              <a:t> </a:t>
            </a:r>
            <a:r>
              <a:rPr lang="zh-CN" altLang="en-US" dirty="0"/>
              <a:t>。 用于增加和减少供应。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接口：</a:t>
            </a:r>
            <a:endParaRPr lang="en-US" altLang="zh-CN" b="1" i="1" dirty="0"/>
          </a:p>
          <a:p>
            <a:pPr lvl="1"/>
            <a:r>
              <a:rPr lang="en-US" altLang="zh-CN" b="1" dirty="0" err="1"/>
              <a:t>increaseSupply</a:t>
            </a:r>
            <a:r>
              <a:rPr lang="en-US" altLang="zh-CN" b="1" dirty="0"/>
              <a:t>(</a:t>
            </a:r>
            <a:r>
              <a:rPr lang="en-US" altLang="zh-CN" b="1" dirty="0" err="1"/>
              <a:t>uint</a:t>
            </a:r>
            <a:r>
              <a:rPr lang="en-US" altLang="zh-CN" b="1" dirty="0"/>
              <a:t> value, address to) </a:t>
            </a:r>
            <a:r>
              <a:rPr lang="zh-CN" altLang="en-US" b="1" dirty="0"/>
              <a:t>：</a:t>
            </a:r>
            <a:r>
              <a:rPr lang="zh-CN" altLang="en-US" dirty="0"/>
              <a:t>给特定账户</a:t>
            </a:r>
            <a:r>
              <a:rPr lang="en-US" altLang="zh-CN" dirty="0"/>
              <a:t>to</a:t>
            </a:r>
            <a:r>
              <a:rPr lang="zh-CN" altLang="en-US" dirty="0"/>
              <a:t>增加</a:t>
            </a:r>
            <a:r>
              <a:rPr lang="en-US" altLang="zh-CN" dirty="0"/>
              <a:t>value</a:t>
            </a:r>
            <a:r>
              <a:rPr lang="zh-CN" altLang="en-US" dirty="0"/>
              <a:t>值的供应量，代币总量</a:t>
            </a:r>
            <a:r>
              <a:rPr lang="en-US" altLang="zh-CN" dirty="0" err="1"/>
              <a:t>totalSupply</a:t>
            </a:r>
            <a:r>
              <a:rPr lang="zh-CN" altLang="en-US" dirty="0"/>
              <a:t>也同步增加；</a:t>
            </a:r>
            <a:endParaRPr lang="en-US" altLang="zh-CN" dirty="0"/>
          </a:p>
          <a:p>
            <a:pPr lvl="1"/>
            <a:r>
              <a:rPr lang="en-US" altLang="zh-CN" b="1" dirty="0" err="1"/>
              <a:t>decreaseSupply</a:t>
            </a:r>
            <a:r>
              <a:rPr lang="en-US" altLang="zh-CN" b="1" dirty="0"/>
              <a:t>(</a:t>
            </a:r>
            <a:r>
              <a:rPr lang="en-US" altLang="zh-CN" b="1" dirty="0" err="1"/>
              <a:t>uint</a:t>
            </a:r>
            <a:r>
              <a:rPr lang="en-US" altLang="zh-CN" b="1" dirty="0"/>
              <a:t> value, address to) </a:t>
            </a:r>
            <a:r>
              <a:rPr lang="zh-CN" altLang="en-US" b="1" dirty="0"/>
              <a:t>：</a:t>
            </a:r>
            <a:r>
              <a:rPr lang="zh-CN" altLang="en-US" dirty="0"/>
              <a:t>给特定账户</a:t>
            </a:r>
            <a:r>
              <a:rPr lang="en-US" altLang="zh-CN" dirty="0"/>
              <a:t>to</a:t>
            </a:r>
            <a:r>
              <a:rPr lang="zh-CN" altLang="en-US" dirty="0"/>
              <a:t>减少</a:t>
            </a:r>
            <a:r>
              <a:rPr lang="en-US" altLang="zh-CN" dirty="0"/>
              <a:t>value</a:t>
            </a:r>
            <a:r>
              <a:rPr lang="zh-CN" altLang="en-US" dirty="0"/>
              <a:t>值的账户余额，代币总量</a:t>
            </a:r>
            <a:r>
              <a:rPr lang="en-US" altLang="zh-CN" dirty="0" err="1"/>
              <a:t>totalSupply</a:t>
            </a:r>
            <a:r>
              <a:rPr lang="zh-CN" altLang="en-US" dirty="0"/>
              <a:t>也同步减少；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/>
              <a:t>特点：</a:t>
            </a:r>
            <a:r>
              <a:rPr lang="en-US" altLang="zh-CN" dirty="0"/>
              <a:t>ERC-20</a:t>
            </a:r>
            <a:r>
              <a:rPr lang="zh-CN" altLang="en-US" dirty="0"/>
              <a:t>只允许单一的</a:t>
            </a:r>
            <a:r>
              <a:rPr lang="en-US" altLang="zh-CN" dirty="0"/>
              <a:t>token</a:t>
            </a:r>
            <a:r>
              <a:rPr lang="zh-CN" altLang="en-US" dirty="0"/>
              <a:t>发放事件。 这将供应量限制在 一个固定的不可改变的数目。 </a:t>
            </a:r>
            <a:r>
              <a:rPr lang="en-US" altLang="zh-CN" dirty="0"/>
              <a:t>ERC-621</a:t>
            </a:r>
            <a:r>
              <a:rPr lang="zh-CN" altLang="en-US" dirty="0"/>
              <a:t>建议</a:t>
            </a:r>
            <a:r>
              <a:rPr lang="en-US" altLang="zh-CN" dirty="0" err="1"/>
              <a:t>totalSupply</a:t>
            </a:r>
            <a:r>
              <a:rPr lang="zh-CN" altLang="en-US" dirty="0"/>
              <a:t>应当是可修改的。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动作按钮: 上一张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52A8B60-9934-443E-A197-ADD81666FFF6}"/>
              </a:ext>
            </a:extLst>
          </p:cNvPr>
          <p:cNvSpPr/>
          <p:nvPr/>
        </p:nvSpPr>
        <p:spPr>
          <a:xfrm>
            <a:off x="9723422" y="506994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1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ERC-865</a:t>
            </a:r>
            <a:r>
              <a:rPr lang="zh-CN" altLang="en-US" sz="2600" b="1" i="1" dirty="0"/>
              <a:t>（</a:t>
            </a:r>
            <a:r>
              <a:rPr lang="en-US" altLang="zh-CN" sz="2800" dirty="0"/>
              <a:t>pull request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233FA05-AA4E-4E41-B22F-E1A3D5672812}"/>
              </a:ext>
            </a:extLst>
          </p:cNvPr>
          <p:cNvSpPr txBox="1">
            <a:spLocks/>
          </p:cNvSpPr>
          <p:nvPr/>
        </p:nvSpPr>
        <p:spPr>
          <a:xfrm>
            <a:off x="199177" y="1258432"/>
            <a:ext cx="11829861" cy="3887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功能描述：</a:t>
            </a:r>
            <a:r>
              <a:rPr lang="zh-CN" altLang="en-US" sz="2000" dirty="0"/>
              <a:t>这项标准定义了代币合约可以使用的一种标准函数，用户可用于委托第三方转账。这个第三方会支付 </a:t>
            </a:r>
            <a:r>
              <a:rPr lang="en-US" altLang="zh-CN" sz="2000" dirty="0"/>
              <a:t>Gas</a:t>
            </a:r>
            <a:r>
              <a:rPr lang="zh-CN" altLang="en-US" sz="2000" dirty="0"/>
              <a:t>，然后以代币的形式向交易发起方收取费用。</a:t>
            </a:r>
            <a:endParaRPr lang="en-US" altLang="zh-CN" sz="2000" b="1" i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i="1" dirty="0"/>
              <a:t>接口：</a:t>
            </a:r>
            <a:endParaRPr lang="en-US" altLang="zh-CN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）兼容</a:t>
            </a:r>
            <a:r>
              <a:rPr lang="en-US" altLang="zh-CN" sz="2000" dirty="0"/>
              <a:t>ERC-20</a:t>
            </a:r>
            <a:r>
              <a:rPr lang="en-US" altLang="en-US" sz="2000" dirty="0"/>
              <a:t>。</a:t>
            </a:r>
          </a:p>
          <a:p>
            <a:pPr marL="0" indent="0">
              <a:buNone/>
            </a:pPr>
            <a:r>
              <a:rPr lang="zh-CN" altLang="en-US" sz="2100" dirty="0"/>
              <a:t>（</a:t>
            </a:r>
            <a:r>
              <a:rPr lang="en-US" altLang="zh-CN" sz="2100" dirty="0"/>
              <a:t>2</a:t>
            </a:r>
            <a:r>
              <a:rPr lang="zh-CN" altLang="en-US" sz="2100" dirty="0"/>
              <a:t>）</a:t>
            </a:r>
            <a:r>
              <a:rPr lang="en-US" altLang="zh-CN" sz="2000" dirty="0" err="1"/>
              <a:t>transferPreSigned</a:t>
            </a:r>
            <a:r>
              <a:rPr lang="en-US" altLang="zh-CN" sz="2000" dirty="0"/>
              <a:t>(bytes _signature,   address _to,</a:t>
            </a:r>
            <a:r>
              <a:rPr lang="mr-IN" altLang="zh-CN" sz="2000" dirty="0"/>
              <a:t>  uint256 _value,uint256 _fee,</a:t>
            </a:r>
            <a:r>
              <a:rPr lang="zh-CN" altLang="en-US" sz="2000" dirty="0"/>
              <a:t> </a:t>
            </a:r>
            <a:r>
              <a:rPr lang="de-DE" altLang="zh-CN" sz="2000" dirty="0"/>
              <a:t>uint256 _</a:t>
            </a:r>
            <a:r>
              <a:rPr lang="de-DE" altLang="zh-CN" sz="2000" dirty="0" err="1"/>
              <a:t>nonce</a:t>
            </a:r>
            <a:r>
              <a:rPr lang="mr-IN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    由第三方调用并进行转账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特点：</a:t>
            </a:r>
            <a:r>
              <a:rPr lang="en-US" altLang="zh-CN" sz="2000" dirty="0"/>
              <a:t>ERC-865</a:t>
            </a:r>
            <a:r>
              <a:rPr lang="zh-CN" altLang="en-US" sz="2000" dirty="0"/>
              <a:t>标准使用户在使用</a:t>
            </a:r>
            <a:r>
              <a:rPr lang="en-US" altLang="zh-CN" sz="2000" dirty="0" err="1"/>
              <a:t>DApp</a:t>
            </a:r>
            <a:r>
              <a:rPr lang="zh-CN" altLang="en-US" sz="2000" dirty="0"/>
              <a:t>时能够使用项目代币代替以太币来支付</a:t>
            </a:r>
            <a:r>
              <a:rPr lang="en-US" altLang="zh-CN" sz="2000" dirty="0"/>
              <a:t>Gas</a:t>
            </a:r>
            <a:r>
              <a:rPr lang="zh-CN" altLang="en-US" sz="2000" dirty="0"/>
              <a:t>费用。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动作按钮: 上一张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9E01A3B-C5C4-4871-9A47-33C643BE9A55}"/>
              </a:ext>
            </a:extLst>
          </p:cNvPr>
          <p:cNvSpPr/>
          <p:nvPr/>
        </p:nvSpPr>
        <p:spPr>
          <a:xfrm>
            <a:off x="9723422" y="506994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9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9</a:t>
            </a:r>
            <a:r>
              <a:rPr lang="en-US" altLang="zh-CN" b="1" i="1" dirty="0"/>
              <a:t>18—</a:t>
            </a:r>
            <a:r>
              <a:rPr lang="zh-CN" altLang="en-US" b="1" i="1" dirty="0"/>
              <a:t>可挖矿的代币标准</a:t>
            </a:r>
            <a:r>
              <a:rPr lang="en-US" altLang="zh-CN" b="1" i="1" dirty="0"/>
              <a:t> 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98180"/>
            <a:ext cx="12192000" cy="50577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功能描述：可开采性代币，允许加入挖矿算法。</a:t>
            </a:r>
            <a:r>
              <a:rPr lang="zh-CN" altLang="en-US" sz="2000" dirty="0"/>
              <a:t>标准化工作量证明算法的挖矿代币标准。最初将代币锁定，再使用</a:t>
            </a:r>
            <a:r>
              <a:rPr lang="en-US" altLang="zh-CN" sz="2000" dirty="0"/>
              <a:t>mint()</a:t>
            </a:r>
            <a:r>
              <a:rPr lang="zh-CN" altLang="en-US" sz="2000" dirty="0"/>
              <a:t>函数发行代币。</a:t>
            </a:r>
            <a:endParaRPr lang="en-US" altLang="zh-CN" sz="1900" b="1" i="1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接口：</a:t>
            </a:r>
            <a:endParaRPr lang="en-US" altLang="zh-CN" b="1" i="1" dirty="0"/>
          </a:p>
          <a:p>
            <a:pPr lvl="1"/>
            <a:r>
              <a:rPr lang="en-US" altLang="zh-CN" sz="2000" dirty="0"/>
              <a:t>mint(uint256 nonce) public returns (bool success)</a:t>
            </a:r>
            <a:r>
              <a:rPr lang="zh-CN" altLang="en-US" sz="2000" dirty="0"/>
              <a:t>：用于验证挑战摘要、计算奖励、填充统计信息、修改变量并根据需要调整解决方案的难度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getAdjustmentInterval</a:t>
            </a:r>
            <a:r>
              <a:rPr lang="en-US" altLang="zh-CN" sz="2000" dirty="0"/>
              <a:t>() public view returns (</a:t>
            </a:r>
            <a:r>
              <a:rPr lang="en-US" altLang="zh-CN" sz="2000" dirty="0" err="1"/>
              <a:t>uint</a:t>
            </a:r>
            <a:r>
              <a:rPr lang="en-US" altLang="zh-CN" sz="2000" dirty="0"/>
              <a:t>)</a:t>
            </a:r>
            <a:r>
              <a:rPr lang="zh-CN" altLang="en-US" sz="2000" dirty="0"/>
              <a:t>：调整操作难度之间的时间间隔，以秒为单位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getChallengeNumber</a:t>
            </a:r>
            <a:r>
              <a:rPr lang="en-US" altLang="zh-CN" sz="2000" dirty="0"/>
              <a:t>() public view returns (bytes32)</a:t>
            </a:r>
            <a:r>
              <a:rPr lang="zh-CN" altLang="en-US" sz="2000" dirty="0"/>
              <a:t>：获取最新区块散列，用来防止预采矿未来块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getMiningDifficulty</a:t>
            </a:r>
            <a:r>
              <a:rPr lang="en-US" altLang="zh-CN" sz="2000" dirty="0"/>
              <a:t>() public view returns (</a:t>
            </a:r>
            <a:r>
              <a:rPr lang="en-US" altLang="zh-CN" sz="2000" dirty="0" err="1"/>
              <a:t>uint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PoW</a:t>
            </a:r>
            <a:r>
              <a:rPr lang="zh-CN" altLang="en-US" sz="2000" dirty="0"/>
              <a:t>解决方案摘要所需的位数，通常在奖励生成期间自动调整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getMiningTarget</a:t>
            </a:r>
            <a:r>
              <a:rPr lang="en-US" altLang="zh-CN" sz="2000" dirty="0"/>
              <a:t>() public view returns (</a:t>
            </a:r>
            <a:r>
              <a:rPr lang="en-US" altLang="zh-CN" sz="2000" dirty="0" err="1"/>
              <a:t>uint</a:t>
            </a:r>
            <a:r>
              <a:rPr lang="en-US" altLang="zh-CN" sz="2000" dirty="0"/>
              <a:t>)</a:t>
            </a:r>
            <a:r>
              <a:rPr lang="zh-CN" altLang="en-US" sz="2000" dirty="0"/>
              <a:t>：返回挖矿目标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getMiningReward</a:t>
            </a:r>
            <a:r>
              <a:rPr lang="en-US" altLang="zh-CN" sz="2000" dirty="0"/>
              <a:t>() public view returns (</a:t>
            </a:r>
            <a:r>
              <a:rPr lang="en-US" altLang="zh-CN" sz="2000" dirty="0" err="1"/>
              <a:t>uint</a:t>
            </a:r>
            <a:r>
              <a:rPr lang="en-US" altLang="zh-CN" sz="2000" dirty="0"/>
              <a:t>)</a:t>
            </a:r>
            <a:r>
              <a:rPr lang="zh-CN" altLang="en-US" sz="2000" dirty="0"/>
              <a:t>：返回当前的奖励金额</a:t>
            </a:r>
            <a:endParaRPr lang="en-US" altLang="zh-CN" sz="2000" dirty="0"/>
          </a:p>
          <a:p>
            <a:endParaRPr lang="en-US" altLang="zh-CN" dirty="0"/>
          </a:p>
        </p:txBody>
      </p:sp>
      <p:sp>
        <p:nvSpPr>
          <p:cNvPr id="4" name="动作按钮: 上一张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BCB879D-E66D-430A-AC5F-AF67EBB3556E}"/>
              </a:ext>
            </a:extLst>
          </p:cNvPr>
          <p:cNvSpPr/>
          <p:nvPr/>
        </p:nvSpPr>
        <p:spPr>
          <a:xfrm>
            <a:off x="9723422" y="506994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44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798"/>
            <a:ext cx="12192000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1</a:t>
            </a:r>
            <a:r>
              <a:rPr lang="en-US" altLang="zh-CN" b="1" i="1" dirty="0"/>
              <a:t>132—</a:t>
            </a:r>
            <a:r>
              <a:rPr lang="zh-CN" altLang="en-US" b="1" i="1" dirty="0"/>
              <a:t>扩展</a:t>
            </a:r>
            <a:r>
              <a:rPr lang="en-US" altLang="zh-CN" b="1" i="1" dirty="0"/>
              <a:t>ERC-20</a:t>
            </a:r>
            <a:r>
              <a:rPr lang="en-US" altLang="en-US" b="1" i="1" dirty="0"/>
              <a:t>代币锁定能力的标准</a:t>
            </a:r>
            <a:r>
              <a:rPr lang="en-US" altLang="zh-CN" b="1" i="1" dirty="0"/>
              <a:t> </a:t>
            </a:r>
            <a:r>
              <a:rPr lang="en-US" altLang="zh-CN" sz="2600" b="1" i="1" dirty="0"/>
              <a:t>(Draft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98180"/>
            <a:ext cx="11932227" cy="532031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功能描述：</a:t>
            </a:r>
            <a:r>
              <a:rPr lang="zh-CN" altLang="en-US" sz="2000" dirty="0"/>
              <a:t>这个标准提供了代币在合约内多种用途的时间锁仓功能，而且还不需要转移代币。这个标准也可以获得锁定和非锁定代币（可以转账的代币）的余额。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接口：</a:t>
            </a:r>
            <a:endParaRPr lang="en-US" altLang="zh-CN" b="1" i="1" dirty="0"/>
          </a:p>
          <a:p>
            <a:pPr lvl="1"/>
            <a:r>
              <a:rPr lang="en-US" altLang="zh-CN" sz="2000" dirty="0"/>
              <a:t>lock(bytes32 _reason, uint256 _amount, uint256 _time)</a:t>
            </a:r>
            <a:r>
              <a:rPr lang="zh-CN" altLang="en-US" sz="2000" dirty="0"/>
              <a:t> ：锁定代币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tokensLocked</a:t>
            </a:r>
            <a:r>
              <a:rPr lang="en-US" altLang="zh-CN" sz="2000" dirty="0"/>
              <a:t>(address _of, bytes32 _reason)</a:t>
            </a:r>
            <a:r>
              <a:rPr lang="zh-CN" altLang="en-US" sz="2000" dirty="0"/>
              <a:t> ：获取锁定代币数量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tokensLockedAtTime</a:t>
            </a:r>
            <a:r>
              <a:rPr lang="en-US" altLang="zh-CN" sz="2000" dirty="0"/>
              <a:t>(address _of, bytes32 _reason, uint256 _time)</a:t>
            </a:r>
            <a:r>
              <a:rPr lang="zh-CN" altLang="en-US" sz="2000" dirty="0"/>
              <a:t>：</a:t>
            </a:r>
            <a:r>
              <a:rPr lang="en-US" altLang="zh-CN" sz="2000" dirty="0"/>
              <a:t> </a:t>
            </a:r>
            <a:r>
              <a:rPr lang="zh-CN" altLang="en-US" sz="2000" dirty="0"/>
              <a:t>获取规定时间内锁定的代币数量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extendLock</a:t>
            </a:r>
            <a:r>
              <a:rPr lang="en-US" altLang="zh-CN" sz="2000" dirty="0"/>
              <a:t>(bytes32 _reason, uint256 _time)</a:t>
            </a:r>
            <a:r>
              <a:rPr lang="zh-CN" altLang="en-US" sz="2000" dirty="0"/>
              <a:t>： 延长锁定期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increaseLockAmount</a:t>
            </a:r>
            <a:r>
              <a:rPr lang="en-US" altLang="zh-CN" sz="2000" dirty="0"/>
              <a:t>(bytes32 _reason, uint256 _amount)</a:t>
            </a:r>
            <a:r>
              <a:rPr lang="zh-CN" altLang="en-US" sz="2000" dirty="0"/>
              <a:t>：</a:t>
            </a:r>
            <a:r>
              <a:rPr lang="en-US" altLang="zh-CN" sz="2000" dirty="0"/>
              <a:t> </a:t>
            </a:r>
            <a:r>
              <a:rPr lang="zh-CN" altLang="en-US" sz="2000" dirty="0"/>
              <a:t>增加锁币数量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tokensUnlockable</a:t>
            </a:r>
            <a:r>
              <a:rPr lang="en-US" altLang="zh-CN" sz="2000" dirty="0"/>
              <a:t>(address _of, bytes32 _reason)</a:t>
            </a:r>
            <a:r>
              <a:rPr lang="zh-CN" altLang="en-US" sz="2000" dirty="0"/>
              <a:t>： 获取可解锁代币数量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getUnlockableTokens</a:t>
            </a:r>
            <a:r>
              <a:rPr lang="en-US" altLang="zh-CN" sz="2000" dirty="0"/>
              <a:t>(address _of)</a:t>
            </a:r>
            <a:r>
              <a:rPr lang="zh-CN" altLang="en-US" sz="2000" dirty="0"/>
              <a:t> ：获取可解锁代币种类</a:t>
            </a:r>
            <a:endParaRPr lang="en-US" altLang="zh-CN" sz="2000" dirty="0"/>
          </a:p>
          <a:p>
            <a:pPr lvl="1"/>
            <a:r>
              <a:rPr lang="en-US" altLang="zh-CN" sz="2000" dirty="0"/>
              <a:t>unlock(address _of)</a:t>
            </a:r>
            <a:r>
              <a:rPr lang="zh-CN" altLang="en-US" sz="2000" dirty="0"/>
              <a:t> ：解锁代币</a:t>
            </a:r>
            <a:endParaRPr lang="en-US" altLang="zh-CN" sz="2000" dirty="0"/>
          </a:p>
        </p:txBody>
      </p:sp>
      <p:sp>
        <p:nvSpPr>
          <p:cNvPr id="4" name="动作按钮: 上一张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0FC6120-0AF5-4712-82F7-A0D4FBA1EFBD}"/>
              </a:ext>
            </a:extLst>
          </p:cNvPr>
          <p:cNvSpPr/>
          <p:nvPr/>
        </p:nvSpPr>
        <p:spPr>
          <a:xfrm>
            <a:off x="11543168" y="43798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8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79511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12</a:t>
            </a:r>
            <a:r>
              <a:rPr lang="en-US" altLang="zh-CN" b="1" i="1" dirty="0"/>
              <a:t>03—</a:t>
            </a:r>
            <a:r>
              <a:rPr lang="zh-CN" altLang="en-US" b="1" i="1" dirty="0"/>
              <a:t>多层级代币标准 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98179"/>
            <a:ext cx="11514787" cy="510303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功能描述:  </a:t>
            </a:r>
            <a:r>
              <a:rPr lang="zh-CN" altLang="en-US" sz="2100" dirty="0"/>
              <a:t>提供多层级代币合约的标准接口。兼容</a:t>
            </a:r>
            <a:r>
              <a:rPr lang="en-US" altLang="zh-CN" sz="2100" dirty="0">
                <a:hlinkClick r:id="rId2" action="ppaction://hlinksldjump"/>
              </a:rPr>
              <a:t>ERC-20</a:t>
            </a:r>
            <a:r>
              <a:rPr lang="en-US" altLang="zh-CN" sz="2100" dirty="0"/>
              <a:t>.</a:t>
            </a:r>
            <a:endParaRPr lang="en-US" altLang="zh-TW" sz="21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接口：</a:t>
            </a:r>
            <a:endParaRPr lang="zh-CN" altLang="en-US" dirty="0"/>
          </a:p>
          <a:p>
            <a:pPr lvl="1"/>
            <a:r>
              <a:rPr lang="en-US" altLang="zh-CN" sz="2000" dirty="0" err="1"/>
              <a:t>totalSupply</a:t>
            </a:r>
            <a:r>
              <a:rPr lang="en-US" altLang="zh-CN" sz="2000" dirty="0"/>
              <a:t>(uint256 _class) </a:t>
            </a:r>
            <a:r>
              <a:rPr lang="zh-CN" altLang="en-US" sz="2000" dirty="0"/>
              <a:t>：返回</a:t>
            </a:r>
            <a:r>
              <a:rPr lang="en-US" altLang="zh-CN" sz="2000" dirty="0"/>
              <a:t>_class</a:t>
            </a:r>
            <a:r>
              <a:rPr lang="zh-CN" altLang="en-US" sz="2000" dirty="0"/>
              <a:t>中的</a:t>
            </a:r>
            <a:r>
              <a:rPr lang="en-US" altLang="zh-CN" sz="2000" dirty="0"/>
              <a:t>token</a:t>
            </a:r>
            <a:r>
              <a:rPr lang="zh-CN" altLang="en-US" sz="2000" dirty="0"/>
              <a:t>总数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balanceOf</a:t>
            </a:r>
            <a:r>
              <a:rPr lang="en-US" altLang="zh-CN" sz="2000" dirty="0"/>
              <a:t>(address _owner, uint256 _class) </a:t>
            </a:r>
            <a:r>
              <a:rPr lang="zh-CN" altLang="en-US" sz="2000" dirty="0"/>
              <a:t>：返回 </a:t>
            </a:r>
            <a:r>
              <a:rPr lang="en-US" altLang="zh-CN" sz="2000" dirty="0"/>
              <a:t>owner</a:t>
            </a:r>
            <a:r>
              <a:rPr lang="zh-CN" altLang="en-US" sz="2000" dirty="0"/>
              <a:t>账户中</a:t>
            </a:r>
            <a:r>
              <a:rPr lang="en-US" altLang="zh-CN" sz="2000" dirty="0"/>
              <a:t>class</a:t>
            </a:r>
            <a:r>
              <a:rPr lang="zh-CN" altLang="en-US" sz="2000" dirty="0"/>
              <a:t>的余额</a:t>
            </a:r>
            <a:endParaRPr lang="en-US" altLang="zh-CN" sz="2000" dirty="0"/>
          </a:p>
          <a:p>
            <a:pPr lvl="1"/>
            <a:r>
              <a:rPr lang="en-US" altLang="zh-CN" sz="2000" dirty="0"/>
              <a:t>transfer(address _to, uint256 _class, uint256 _value) </a:t>
            </a:r>
            <a:r>
              <a:rPr lang="zh-CN" altLang="en-US" sz="2000" dirty="0"/>
              <a:t>：发送</a:t>
            </a:r>
            <a:r>
              <a:rPr lang="en-US" altLang="zh-CN" sz="2000" dirty="0"/>
              <a:t>_value</a:t>
            </a:r>
            <a:r>
              <a:rPr lang="zh-CN" altLang="en-US" sz="2000" dirty="0"/>
              <a:t>个</a:t>
            </a:r>
            <a:r>
              <a:rPr lang="en-US" altLang="zh-CN" sz="2000" dirty="0"/>
              <a:t>_class</a:t>
            </a:r>
            <a:r>
              <a:rPr lang="zh-CN" altLang="en-US" sz="2000" dirty="0"/>
              <a:t>到</a:t>
            </a:r>
            <a:r>
              <a:rPr lang="en-US" altLang="zh-CN" sz="2000" dirty="0"/>
              <a:t>_to</a:t>
            </a:r>
            <a:r>
              <a:rPr lang="zh-CN" altLang="en-US" sz="2000" dirty="0"/>
              <a:t>账户</a:t>
            </a:r>
            <a:endParaRPr lang="en-US" altLang="zh-CN" sz="2000" dirty="0"/>
          </a:p>
          <a:p>
            <a:pPr lvl="1"/>
            <a:r>
              <a:rPr lang="en-US" altLang="zh-CN" sz="2000" dirty="0"/>
              <a:t>approve(address _spender, uint256 _class, uint256 _value) </a:t>
            </a:r>
            <a:r>
              <a:rPr lang="zh-CN" altLang="en-US" sz="2000" dirty="0"/>
              <a:t>：授予</a:t>
            </a:r>
            <a:r>
              <a:rPr lang="en-US" altLang="zh-CN" sz="2000" dirty="0"/>
              <a:t>_spender</a:t>
            </a:r>
            <a:r>
              <a:rPr lang="zh-CN" altLang="en-US" sz="2000" dirty="0"/>
              <a:t>传递</a:t>
            </a:r>
            <a:r>
              <a:rPr lang="en-US" altLang="zh-CN" sz="2000" dirty="0"/>
              <a:t>_class</a:t>
            </a:r>
            <a:r>
              <a:rPr lang="zh-CN" altLang="en-US" sz="2000" dirty="0"/>
              <a:t>的</a:t>
            </a:r>
            <a:r>
              <a:rPr lang="en-US" altLang="zh-CN" sz="2000" dirty="0"/>
              <a:t>_value</a:t>
            </a:r>
            <a:r>
              <a:rPr lang="zh-CN" altLang="en-US" sz="2000" dirty="0"/>
              <a:t>个</a:t>
            </a:r>
            <a:r>
              <a:rPr lang="en-US" altLang="zh-CN" sz="2000" dirty="0"/>
              <a:t>token</a:t>
            </a:r>
            <a:r>
              <a:rPr lang="zh-CN" altLang="en-US" sz="2000" dirty="0"/>
              <a:t>的权利</a:t>
            </a:r>
            <a:endParaRPr lang="en-US" altLang="zh-CN" sz="2000" dirty="0"/>
          </a:p>
          <a:p>
            <a:pPr lvl="1"/>
            <a:r>
              <a:rPr lang="en-US" altLang="zh-CN" sz="2000" dirty="0"/>
              <a:t>allowance(address _owner, address _spender, uint256 _class) </a:t>
            </a:r>
            <a:r>
              <a:rPr lang="zh-CN" altLang="en-US" sz="2000" dirty="0"/>
              <a:t>：返回</a:t>
            </a:r>
            <a:r>
              <a:rPr lang="en-US" altLang="zh-CN" sz="2000" dirty="0"/>
              <a:t>_spender</a:t>
            </a:r>
            <a:r>
              <a:rPr lang="zh-CN" altLang="en-US" sz="2000" dirty="0"/>
              <a:t>代表</a:t>
            </a:r>
            <a:r>
              <a:rPr lang="en-US" altLang="zh-CN" sz="2000" dirty="0"/>
              <a:t>_owner</a:t>
            </a:r>
            <a:r>
              <a:rPr lang="zh-CN" altLang="en-US" sz="2000" dirty="0"/>
              <a:t>授权传输的</a:t>
            </a:r>
            <a:r>
              <a:rPr lang="en-US" altLang="zh-CN" sz="2000" dirty="0"/>
              <a:t>_class</a:t>
            </a:r>
            <a:r>
              <a:rPr lang="zh-CN" altLang="en-US" sz="2000" dirty="0"/>
              <a:t>令牌的数量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transferFrom</a:t>
            </a:r>
            <a:r>
              <a:rPr lang="en-US" altLang="zh-CN" sz="2000" dirty="0"/>
              <a:t>(address _from, address _to, uint256 _class, uint256 _value)</a:t>
            </a:r>
            <a:r>
              <a:rPr lang="zh-CN" altLang="en-US" sz="2000" dirty="0"/>
              <a:t>：将</a:t>
            </a:r>
            <a:r>
              <a:rPr lang="en-US" altLang="zh-CN" sz="2000" dirty="0"/>
              <a:t>_class</a:t>
            </a:r>
            <a:r>
              <a:rPr lang="zh-CN" altLang="en-US" sz="2000" dirty="0"/>
              <a:t>的</a:t>
            </a:r>
            <a:r>
              <a:rPr lang="en-US" altLang="zh-CN" sz="2000" dirty="0"/>
              <a:t>_value</a:t>
            </a:r>
            <a:r>
              <a:rPr lang="zh-CN" altLang="en-US" sz="2000" dirty="0"/>
              <a:t>个</a:t>
            </a:r>
            <a:r>
              <a:rPr lang="en-US" altLang="zh-CN" sz="2000" dirty="0"/>
              <a:t>token</a:t>
            </a:r>
            <a:r>
              <a:rPr lang="zh-CN" altLang="en-US" sz="2000" dirty="0"/>
              <a:t>从</a:t>
            </a:r>
            <a:r>
              <a:rPr lang="en-US" altLang="zh-CN" sz="2000" dirty="0"/>
              <a:t>_from</a:t>
            </a:r>
            <a:r>
              <a:rPr lang="zh-CN" altLang="en-US" sz="2000" dirty="0"/>
              <a:t>地址转移到</a:t>
            </a:r>
            <a:r>
              <a:rPr lang="en-US" altLang="zh-CN" sz="2000" dirty="0"/>
              <a:t>_to</a:t>
            </a:r>
            <a:r>
              <a:rPr lang="zh-CN" altLang="en-US" sz="2000" dirty="0"/>
              <a:t>地址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fullyDilutedTotalSupply</a:t>
            </a:r>
            <a:r>
              <a:rPr lang="en-US" altLang="zh-CN" sz="2000" dirty="0"/>
              <a:t>() </a:t>
            </a:r>
            <a:r>
              <a:rPr lang="zh-CN" altLang="en-US" sz="2000" dirty="0"/>
              <a:t>：</a:t>
            </a:r>
            <a:r>
              <a:rPr lang="zh-CN" altLang="en-US" sz="2100" dirty="0"/>
              <a:t>返回总</a:t>
            </a:r>
            <a:r>
              <a:rPr lang="en-US" altLang="zh-CN" sz="2100" dirty="0"/>
              <a:t>token</a:t>
            </a:r>
            <a:r>
              <a:rPr lang="zh-CN" altLang="en-US" sz="2100" dirty="0"/>
              <a:t>供应量（转换为最低标准层）</a:t>
            </a:r>
            <a:endParaRPr lang="en-US" altLang="zh-CN" sz="2100" dirty="0"/>
          </a:p>
          <a:p>
            <a:pPr lvl="1"/>
            <a:r>
              <a:rPr lang="en-US" altLang="zh-CN" sz="2000" dirty="0" err="1"/>
              <a:t>fullyDilutedBalanceOf</a:t>
            </a:r>
            <a:r>
              <a:rPr lang="en-US" altLang="zh-CN" sz="2000" dirty="0"/>
              <a:t>(address _owner) :</a:t>
            </a:r>
            <a:r>
              <a:rPr lang="zh-CN" altLang="en-US" sz="2000" dirty="0"/>
              <a:t>返回</a:t>
            </a:r>
            <a:r>
              <a:rPr lang="en-US" altLang="zh-CN" sz="2000" dirty="0"/>
              <a:t>_owner</a:t>
            </a:r>
            <a:r>
              <a:rPr lang="zh-CN" altLang="en-US" sz="2000" dirty="0"/>
              <a:t>用户所拥有的</a:t>
            </a:r>
            <a:r>
              <a:rPr lang="en-US" altLang="zh-CN" sz="2000" dirty="0"/>
              <a:t>token</a:t>
            </a:r>
            <a:r>
              <a:rPr lang="zh-CN" altLang="en-US" sz="2000" dirty="0"/>
              <a:t>总量（转换为最低标准层）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fullyDilutedAllowance</a:t>
            </a:r>
            <a:r>
              <a:rPr lang="en-US" altLang="zh-CN" sz="2000" dirty="0"/>
              <a:t>(address _owner, address _spender) </a:t>
            </a:r>
            <a:r>
              <a:rPr lang="zh-CN" altLang="en-US" sz="2000" dirty="0"/>
              <a:t>：</a:t>
            </a:r>
            <a:r>
              <a:rPr lang="en-US" altLang="zh-CN" sz="2000" dirty="0"/>
              <a:t> _spender</a:t>
            </a:r>
            <a:r>
              <a:rPr lang="zh-CN" altLang="en-US" sz="2000" dirty="0"/>
              <a:t>代表</a:t>
            </a:r>
            <a:r>
              <a:rPr lang="en-US" altLang="zh-CN" sz="2000" dirty="0"/>
              <a:t>_owner</a:t>
            </a:r>
            <a:r>
              <a:rPr lang="zh-CN" altLang="en-US" sz="2000" dirty="0"/>
              <a:t>授权传输的</a:t>
            </a:r>
            <a:r>
              <a:rPr lang="en-US" altLang="zh-CN" sz="2000" dirty="0"/>
              <a:t>token</a:t>
            </a:r>
            <a:r>
              <a:rPr lang="zh-CN" altLang="en-US" sz="2000" dirty="0"/>
              <a:t>总量（转换为最低标准层）</a:t>
            </a:r>
            <a:endParaRPr lang="en-US" altLang="zh-CN" sz="2000" dirty="0"/>
          </a:p>
          <a:p>
            <a:pPr lvl="1"/>
            <a:r>
              <a:rPr lang="en-US" altLang="zh-CN" sz="2000" dirty="0"/>
              <a:t>convert(uint256 _</a:t>
            </a:r>
            <a:r>
              <a:rPr lang="en-US" altLang="zh-CN" sz="2000" dirty="0" err="1"/>
              <a:t>fromClass</a:t>
            </a:r>
            <a:r>
              <a:rPr lang="en-US" altLang="zh-CN" sz="2000" dirty="0"/>
              <a:t>, uint256 _</a:t>
            </a:r>
            <a:r>
              <a:rPr lang="en-US" altLang="zh-CN" sz="2000" dirty="0" err="1"/>
              <a:t>toClass</a:t>
            </a:r>
            <a:r>
              <a:rPr lang="en-US" altLang="zh-CN" sz="2000" dirty="0"/>
              <a:t>, uint256 _value</a:t>
            </a:r>
            <a:r>
              <a:rPr lang="zh-CN" altLang="en-US" sz="2000" dirty="0"/>
              <a:t>）：层级间转换</a:t>
            </a:r>
            <a:endParaRPr lang="en-US" altLang="zh-CN" sz="2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79FA4B-F05A-4143-B6E8-9F3880AF2E9C}"/>
              </a:ext>
            </a:extLst>
          </p:cNvPr>
          <p:cNvSpPr/>
          <p:nvPr/>
        </p:nvSpPr>
        <p:spPr>
          <a:xfrm>
            <a:off x="8283921" y="1"/>
            <a:ext cx="4101220" cy="252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rgbClr val="FFC000"/>
                </a:solidFill>
              </a:rPr>
              <a:t>多层级</a:t>
            </a:r>
            <a:endParaRPr lang="en-US" altLang="zh-CN" sz="1500" dirty="0">
              <a:solidFill>
                <a:srgbClr val="FFC000"/>
              </a:solidFill>
            </a:endParaRPr>
          </a:p>
          <a:p>
            <a:r>
              <a:rPr lang="zh-CN" altLang="en-US" sz="1500" dirty="0"/>
              <a:t>抽象概念</a:t>
            </a:r>
            <a:r>
              <a:rPr lang="en-US" altLang="zh-CN" sz="1500" dirty="0"/>
              <a:t>:</a:t>
            </a:r>
            <a:r>
              <a:rPr lang="zh-CN" altLang="en-US" sz="1500" dirty="0"/>
              <a:t>一个公司可能有不同类别的股票</a:t>
            </a:r>
            <a:r>
              <a:rPr lang="en-US" altLang="zh-CN" sz="1500" dirty="0"/>
              <a:t>(</a:t>
            </a:r>
            <a:r>
              <a:rPr lang="zh-CN" altLang="en-US" sz="1500" dirty="0"/>
              <a:t>如高级优先股、初级优先股、</a:t>
            </a:r>
            <a:r>
              <a:rPr lang="en-US" altLang="zh-CN" sz="1500" dirty="0"/>
              <a:t>A</a:t>
            </a:r>
            <a:r>
              <a:rPr lang="zh-CN" altLang="en-US" sz="1500" dirty="0"/>
              <a:t>类普通股、</a:t>
            </a:r>
            <a:r>
              <a:rPr lang="en-US" altLang="zh-CN" sz="1500" dirty="0"/>
              <a:t>B</a:t>
            </a:r>
            <a:r>
              <a:rPr lang="zh-CN" altLang="en-US" sz="1500" dirty="0"/>
              <a:t>类普通股</a:t>
            </a:r>
            <a:r>
              <a:rPr lang="en-US" altLang="zh-CN" sz="1500" dirty="0"/>
              <a:t>)</a:t>
            </a:r>
            <a:r>
              <a:rPr lang="zh-CN" altLang="en-US" sz="1500" dirty="0"/>
              <a:t>，共同构成其流通股。这种公司的股东地位由每种类别的零股或多股构成。</a:t>
            </a:r>
          </a:p>
          <a:p>
            <a:r>
              <a:rPr lang="zh-CN" altLang="en-US" sz="1500" dirty="0"/>
              <a:t>虚拟物品</a:t>
            </a:r>
            <a:r>
              <a:rPr lang="en-US" altLang="zh-CN" sz="1500" dirty="0"/>
              <a:t>:</a:t>
            </a:r>
            <a:r>
              <a:rPr lang="zh-CN" altLang="en-US" sz="1500" dirty="0"/>
              <a:t>沙盒电脑游戏可能有许多类型的资源</a:t>
            </a:r>
            <a:r>
              <a:rPr lang="en-US" altLang="zh-CN" sz="1500" dirty="0"/>
              <a:t>(</a:t>
            </a:r>
            <a:r>
              <a:rPr lang="zh-CN" altLang="en-US" sz="1500" dirty="0"/>
              <a:t>例如石头、木头、浆果、牛、肉、刀等</a:t>
            </a:r>
            <a:r>
              <a:rPr lang="en-US" altLang="zh-CN" sz="1500" dirty="0"/>
              <a:t>)</a:t>
            </a:r>
            <a:r>
              <a:rPr lang="zh-CN" altLang="en-US" sz="1500" dirty="0"/>
              <a:t>，这些资源共同构成了这个虚拟世界。玩家的库存拥有这些资源的任意组合和数量</a:t>
            </a:r>
          </a:p>
        </p:txBody>
      </p:sp>
      <p:sp>
        <p:nvSpPr>
          <p:cNvPr id="5" name="动作按钮: 上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62418E0-B15E-4F56-A364-8EE2D23FD6C9}"/>
              </a:ext>
            </a:extLst>
          </p:cNvPr>
          <p:cNvSpPr/>
          <p:nvPr/>
        </p:nvSpPr>
        <p:spPr>
          <a:xfrm>
            <a:off x="7586804" y="0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0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888</a:t>
            </a:r>
            <a:r>
              <a:rPr lang="zh-CN" altLang="en-US" b="1" i="1" dirty="0"/>
              <a:t> </a:t>
            </a:r>
            <a:r>
              <a:rPr lang="en-US" altLang="zh-CN" b="1" i="1" dirty="0"/>
              <a:t>—</a:t>
            </a:r>
            <a:r>
              <a:rPr lang="zh-CN" altLang="en-US" b="1" i="1" dirty="0"/>
              <a:t>多维代币体系的模型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98179"/>
            <a:ext cx="11932227" cy="565982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功能描述：</a:t>
            </a:r>
            <a:r>
              <a:rPr lang="zh-CN" altLang="en-US" sz="2000" dirty="0"/>
              <a:t>其使用标识符代表余额和数据。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接口：</a:t>
            </a:r>
            <a:r>
              <a:rPr lang="zh-CN" altLang="en-US" sz="2000" dirty="0"/>
              <a:t>待实施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b="1" i="1" dirty="0"/>
              <a:t>特点：</a:t>
            </a:r>
            <a:endParaRPr lang="en-US" altLang="zh-CN" b="1" i="1" dirty="0"/>
          </a:p>
          <a:p>
            <a:pPr marL="0" indent="0">
              <a:buNone/>
            </a:pPr>
            <a:r>
              <a:rPr lang="en-US" altLang="zh-CN" sz="2000" b="1" i="1" dirty="0"/>
              <a:t>	</a:t>
            </a:r>
            <a:r>
              <a:rPr lang="en-US" altLang="zh-CN" sz="2000" dirty="0"/>
              <a:t>ERC-888</a:t>
            </a:r>
            <a:r>
              <a:rPr lang="zh-CN" altLang="en-US" sz="2000" dirty="0"/>
              <a:t>是一种多维代币标准，可以一次性部署多个资产。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其次，</a:t>
            </a:r>
            <a:r>
              <a:rPr lang="en-US" altLang="zh-CN" sz="2000" dirty="0"/>
              <a:t>ERC-888</a:t>
            </a:r>
            <a:r>
              <a:rPr lang="zh-CN" altLang="en-US" sz="2000" dirty="0"/>
              <a:t>标准可以计算以及支付代币持有者股息。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第三，</a:t>
            </a:r>
            <a:r>
              <a:rPr lang="en-US" altLang="zh-CN" sz="2000" dirty="0"/>
              <a:t>ERC-888</a:t>
            </a:r>
            <a:r>
              <a:rPr lang="zh-CN" altLang="en-US" sz="2000" dirty="0"/>
              <a:t>标准因为与所有</a:t>
            </a:r>
            <a:r>
              <a:rPr lang="en-US" altLang="zh-CN" sz="2000" dirty="0"/>
              <a:t>web3</a:t>
            </a:r>
            <a:r>
              <a:rPr lang="zh-CN" altLang="en-US" sz="2000" dirty="0"/>
              <a:t>兼容，所以可以标记实际资产。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en-US" b="1" dirty="0"/>
              <a:t>兼容</a:t>
            </a:r>
            <a:r>
              <a:rPr lang="en-US" altLang="en-US" dirty="0"/>
              <a:t>：</a:t>
            </a:r>
            <a:r>
              <a:rPr lang="en-US" altLang="en-US" sz="2000" dirty="0"/>
              <a:t>ERC-20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动作按钮: 上一张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8B8EFF0-EFBF-4632-8BE7-AB09D9F24662}"/>
              </a:ext>
            </a:extLst>
          </p:cNvPr>
          <p:cNvSpPr/>
          <p:nvPr/>
        </p:nvSpPr>
        <p:spPr>
          <a:xfrm>
            <a:off x="10725147" y="475715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9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40839" cy="843442"/>
          </a:xfrm>
        </p:spPr>
        <p:txBody>
          <a:bodyPr/>
          <a:lstStyle/>
          <a:p>
            <a:r>
              <a:rPr lang="en-US" altLang="zh-CN" b="1" i="1" dirty="0"/>
              <a:t>ERC</a:t>
            </a:r>
            <a:r>
              <a:rPr lang="zh-CN" altLang="en-US" b="1" i="1" dirty="0"/>
              <a:t>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45" y="843441"/>
            <a:ext cx="11873839" cy="587422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500" dirty="0"/>
              <a:t>        </a:t>
            </a:r>
            <a:r>
              <a:rPr lang="en-US" altLang="zh-CN" sz="4000" dirty="0"/>
              <a:t>ERC(Ethereum Request for Comment)</a:t>
            </a:r>
            <a:r>
              <a:rPr lang="zh-CN" altLang="en-US" sz="4000" dirty="0"/>
              <a:t>是</a:t>
            </a:r>
            <a:r>
              <a:rPr lang="en-US" altLang="zh-CN" sz="4000" dirty="0" err="1"/>
              <a:t>Ethereum</a:t>
            </a:r>
            <a:r>
              <a:rPr lang="zh-CN" altLang="en-US" sz="4000" dirty="0"/>
              <a:t>版的意见征求稿 （</a:t>
            </a:r>
            <a:r>
              <a:rPr lang="en-US" altLang="zh-CN" sz="4000" dirty="0"/>
              <a:t>RFC</a:t>
            </a:r>
            <a:r>
              <a:rPr lang="zh-CN" altLang="en-US" sz="4000" dirty="0"/>
              <a:t>）。 </a:t>
            </a:r>
            <a:r>
              <a:rPr lang="en-US" altLang="zh-CN" sz="4000" dirty="0"/>
              <a:t>ERC</a:t>
            </a:r>
            <a:r>
              <a:rPr lang="zh-CN" altLang="en-US" sz="4000" dirty="0"/>
              <a:t>包括一些关于以太坊网络建设的技术指导。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/>
              <a:t>        </a:t>
            </a:r>
            <a:r>
              <a:rPr lang="en-US" altLang="zh-CN" sz="4000" dirty="0"/>
              <a:t>ERC</a:t>
            </a:r>
            <a:r>
              <a:rPr lang="zh-CN" altLang="en-US" sz="4000" dirty="0"/>
              <a:t>是</a:t>
            </a:r>
            <a:r>
              <a:rPr lang="en-US" altLang="zh-CN" sz="4000" dirty="0" err="1"/>
              <a:t>Ethereum</a:t>
            </a:r>
            <a:r>
              <a:rPr lang="zh-CN" altLang="en-US" sz="4000" dirty="0"/>
              <a:t>开发者为以太坊社区编写的。 为了创建一个以太坊平台的标准，开发人员提交一个以太坊改进方案（</a:t>
            </a:r>
            <a:r>
              <a:rPr lang="en-US" altLang="zh-CN" sz="4000" dirty="0"/>
              <a:t>EIP</a:t>
            </a:r>
            <a:r>
              <a:rPr lang="zh-CN" altLang="en-US" sz="4000" dirty="0"/>
              <a:t>）， 改进方案中包括协议规范和合约标准。 一旦</a:t>
            </a:r>
            <a:r>
              <a:rPr lang="en-US" altLang="zh-CN" sz="4000" dirty="0"/>
              <a:t>EIP</a:t>
            </a:r>
            <a:r>
              <a:rPr lang="zh-CN" altLang="en-US" sz="4000" dirty="0"/>
              <a:t>被委员会批准并最终确定，它就成为</a:t>
            </a:r>
            <a:r>
              <a:rPr lang="en-US" altLang="zh-CN" sz="4000" dirty="0"/>
              <a:t>ERC</a:t>
            </a:r>
            <a:r>
              <a:rPr lang="zh-CN" altLang="en-US" sz="4000" dirty="0"/>
              <a:t>。 </a:t>
            </a:r>
            <a:endParaRPr lang="en-US" altLang="zh-CN" sz="40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4000" dirty="0"/>
              <a:t>EIP</a:t>
            </a:r>
            <a:r>
              <a:rPr lang="zh-CN" altLang="en-US" sz="4000" dirty="0"/>
              <a:t>有</a:t>
            </a:r>
            <a:r>
              <a:rPr lang="en-US" altLang="zh-CN" sz="4000" dirty="0"/>
              <a:t>4</a:t>
            </a:r>
            <a:r>
              <a:rPr lang="zh-CN" altLang="en-US" sz="4000" dirty="0"/>
              <a:t>种状态：</a:t>
            </a:r>
            <a:br>
              <a:rPr lang="zh-CN" altLang="en-US" sz="3500" dirty="0"/>
            </a:br>
            <a:r>
              <a:rPr lang="en-US" altLang="zh-CN" dirty="0"/>
              <a:t>	</a:t>
            </a:r>
            <a:r>
              <a:rPr lang="zh-CN" altLang="en-US" sz="3300" b="1" dirty="0"/>
              <a:t>草稿</a:t>
            </a:r>
            <a:r>
              <a:rPr lang="en-US" altLang="zh-CN" sz="3300" b="1" dirty="0"/>
              <a:t>(Draft)</a:t>
            </a:r>
            <a:r>
              <a:rPr lang="zh-CN" altLang="en-US" sz="3300" b="1" dirty="0"/>
              <a:t> </a:t>
            </a:r>
            <a:r>
              <a:rPr lang="en-US" altLang="zh-CN" sz="3300" dirty="0"/>
              <a:t>- </a:t>
            </a:r>
            <a:r>
              <a:rPr lang="zh-CN" altLang="en-US" sz="3300" dirty="0"/>
              <a:t>处于打开状态，便于考察讨论；</a:t>
            </a:r>
            <a:br>
              <a:rPr lang="zh-CN" altLang="en-US" sz="3300" dirty="0"/>
            </a:br>
            <a:r>
              <a:rPr lang="en-US" altLang="zh-CN" sz="3300" dirty="0"/>
              <a:t>	</a:t>
            </a:r>
            <a:r>
              <a:rPr lang="zh-CN" altLang="en-US" sz="3300" b="1" dirty="0"/>
              <a:t>接受</a:t>
            </a:r>
            <a:r>
              <a:rPr lang="en-US" altLang="zh-CN" sz="3300" b="1" dirty="0"/>
              <a:t>(Accepted)</a:t>
            </a:r>
            <a:r>
              <a:rPr lang="zh-CN" altLang="en-US" sz="3300" b="1" dirty="0"/>
              <a:t> </a:t>
            </a:r>
            <a:r>
              <a:rPr lang="en-US" altLang="zh-CN" sz="3300" dirty="0"/>
              <a:t>- </a:t>
            </a:r>
            <a:r>
              <a:rPr lang="zh-CN" altLang="en-US" sz="3300" dirty="0"/>
              <a:t>即将被接受，例如将包含在下一个硬分叉中；</a:t>
            </a:r>
            <a:br>
              <a:rPr lang="zh-CN" altLang="en-US" sz="3300" dirty="0"/>
            </a:br>
            <a:r>
              <a:rPr lang="en-US" altLang="zh-CN" sz="3300" dirty="0"/>
              <a:t>	</a:t>
            </a:r>
            <a:r>
              <a:rPr lang="zh-CN" altLang="en-US" sz="3300" b="1" dirty="0"/>
              <a:t>定稿（</a:t>
            </a:r>
            <a:r>
              <a:rPr lang="en-US" altLang="zh-CN" sz="3300" b="1" dirty="0"/>
              <a:t>Final</a:t>
            </a:r>
            <a:r>
              <a:rPr lang="zh-CN" altLang="en-US" sz="3300" b="1" dirty="0"/>
              <a:t>）</a:t>
            </a:r>
            <a:r>
              <a:rPr lang="en-US" altLang="zh-CN" sz="3300" dirty="0"/>
              <a:t>- </a:t>
            </a:r>
            <a:r>
              <a:rPr lang="zh-CN" altLang="en-US" sz="3300" dirty="0"/>
              <a:t>在上一个硬分叉中被接受，已定稿；</a:t>
            </a:r>
            <a:br>
              <a:rPr lang="zh-CN" altLang="en-US" sz="3300" dirty="0"/>
            </a:br>
            <a:r>
              <a:rPr lang="en-US" altLang="zh-CN" sz="3300" dirty="0"/>
              <a:t>	</a:t>
            </a:r>
            <a:r>
              <a:rPr lang="zh-CN" altLang="en-US" sz="3300" b="1" dirty="0"/>
              <a:t>延期</a:t>
            </a:r>
            <a:r>
              <a:rPr lang="en-US" altLang="zh-CN" sz="3300" b="1" dirty="0"/>
              <a:t>(Deferred)- </a:t>
            </a:r>
            <a:r>
              <a:rPr lang="zh-CN" altLang="en-US" sz="3300" dirty="0"/>
              <a:t>不会马上被接受，但也许在将来的硬分叉版本会考虑。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4000" dirty="0"/>
              <a:t>        最终确定的</a:t>
            </a:r>
            <a:r>
              <a:rPr lang="en-US" altLang="zh-CN" sz="4000" dirty="0"/>
              <a:t>EIP</a:t>
            </a:r>
            <a:r>
              <a:rPr lang="zh-CN" altLang="en-US" sz="4000" dirty="0"/>
              <a:t>为以太坊开发者提供了一套可实施的标准。 这使得智能合约可以遵循这些通用的接口标准来构建。</a:t>
            </a:r>
          </a:p>
        </p:txBody>
      </p:sp>
    </p:spTree>
    <p:extLst>
      <p:ext uri="{BB962C8B-B14F-4D97-AF65-F5344CB8AC3E}">
        <p14:creationId xmlns:p14="http://schemas.microsoft.com/office/powerpoint/2010/main" val="3576917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0EAD7-02DF-4617-8DA5-8A1B299F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ERC-820—</a:t>
            </a:r>
            <a:r>
              <a:rPr lang="zh-CN" altLang="en-US" dirty="0"/>
              <a:t>通用登记表智能契约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Draft</a:t>
            </a:r>
            <a:r>
              <a:rPr lang="zh-CN" altLang="en-US" sz="2600" b="1" i="1" dirty="0"/>
              <a:t>）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A9E041F-B461-42F6-AC69-E7648400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i="1" dirty="0"/>
              <a:t>功能描述：为创建智能合约的统一登记表确定规则</a:t>
            </a:r>
            <a:r>
              <a:rPr lang="en-US" altLang="zh-CN" sz="2900" b="1" i="1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i="1" dirty="0"/>
              <a:t>ERC-820</a:t>
            </a:r>
            <a:r>
              <a:rPr lang="zh-CN" altLang="en-US" b="1" i="1" dirty="0"/>
              <a:t>运行：</a:t>
            </a:r>
            <a:endParaRPr lang="en-US" altLang="zh-CN" b="1" i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ERC-820</a:t>
            </a:r>
            <a:r>
              <a:rPr lang="zh-CN" altLang="en-US" dirty="0"/>
              <a:t>维护一个登记表（函数接口哈希），任何会描述其函数的智能合约都可以一次性进行登记，且执行交易时，区块链能够应用该登记表来确认操作是否可行。如果用户试图对代币执行一个无效的操作，那这些代币将依旧留存在账户中，而不会凭空消失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兼容</a:t>
            </a:r>
            <a:r>
              <a:rPr lang="en-US" altLang="zh-CN" dirty="0"/>
              <a:t>ERC-165	</a:t>
            </a:r>
          </a:p>
        </p:txBody>
      </p:sp>
      <p:sp>
        <p:nvSpPr>
          <p:cNvPr id="5" name="动作按钮: 上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EA104E6-33B5-4108-BAEB-5D72CF65C6F2}"/>
              </a:ext>
            </a:extLst>
          </p:cNvPr>
          <p:cNvSpPr/>
          <p:nvPr/>
        </p:nvSpPr>
        <p:spPr>
          <a:xfrm>
            <a:off x="10764571" y="797042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03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7</a:t>
            </a:r>
            <a:r>
              <a:rPr lang="en-US" altLang="zh-CN" b="1" i="1" dirty="0"/>
              <a:t>77—</a:t>
            </a:r>
            <a:r>
              <a:rPr lang="zh-CN" altLang="en-US" dirty="0"/>
              <a:t>全新的代币标准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76" y="1487890"/>
            <a:ext cx="11382983" cy="4795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i="1" dirty="0"/>
              <a:t>功能描述：</a:t>
            </a:r>
            <a:r>
              <a:rPr lang="zh-CN" altLang="en-US" sz="2900" b="1" i="1" dirty="0"/>
              <a:t>兼容</a:t>
            </a:r>
            <a:r>
              <a:rPr lang="en-US" altLang="zh-CN" sz="3200" dirty="0">
                <a:hlinkClick r:id="rId3"/>
              </a:rPr>
              <a:t>ERC-20</a:t>
            </a:r>
            <a:r>
              <a:rPr lang="zh-CN" altLang="en-US" sz="2900" b="1" i="1" dirty="0"/>
              <a:t>标准</a:t>
            </a:r>
            <a:r>
              <a:rPr lang="zh-CN" altLang="en-US" sz="3200" dirty="0"/>
              <a:t>，</a:t>
            </a:r>
            <a:r>
              <a:rPr lang="zh-CN" altLang="en-US" sz="2900" b="1" i="1" dirty="0"/>
              <a:t>全新的代币标准接口和行为，基于操作者的代币标准，具有高度可定制性</a:t>
            </a:r>
            <a:r>
              <a:rPr lang="en-US" altLang="zh-CN" sz="2900" b="1" i="1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ERC-777</a:t>
            </a:r>
            <a:r>
              <a:rPr lang="zh-CN" altLang="en-US" dirty="0"/>
              <a:t>结合</a:t>
            </a:r>
            <a:r>
              <a:rPr lang="en-US" altLang="zh-CN" dirty="0">
                <a:hlinkClick r:id="rId4" action="ppaction://hlinksldjump"/>
              </a:rPr>
              <a:t>ERC-820</a:t>
            </a:r>
            <a:r>
              <a:rPr lang="zh-CN" altLang="en-US" dirty="0"/>
              <a:t>，用于提升</a:t>
            </a:r>
            <a:r>
              <a:rPr lang="en-US" altLang="zh-CN" dirty="0">
                <a:hlinkClick r:id="rId3"/>
              </a:rPr>
              <a:t>ERC-20</a:t>
            </a:r>
            <a:r>
              <a:rPr lang="zh-CN" altLang="en-US" dirty="0"/>
              <a:t>标准的使用范围。</a:t>
            </a:r>
            <a:r>
              <a:rPr lang="en-US" altLang="zh-CN" dirty="0"/>
              <a:t>ERC-777</a:t>
            </a:r>
            <a:r>
              <a:rPr lang="zh-CN" altLang="en-US" dirty="0"/>
              <a:t>标准将允许代币持有者获得更多的控制权和更容易的交易。</a:t>
            </a:r>
            <a:endParaRPr lang="en-US" altLang="zh-CN" b="1" i="1" dirty="0"/>
          </a:p>
          <a:p>
            <a:pPr marL="0" indent="0">
              <a:buNone/>
            </a:pPr>
            <a:r>
              <a:rPr lang="en-US" altLang="zh-CN" b="1" i="1" dirty="0"/>
              <a:t>	</a:t>
            </a:r>
            <a:r>
              <a:rPr lang="zh-CN" altLang="en-US" dirty="0"/>
              <a:t>通过调用“</a:t>
            </a:r>
            <a:r>
              <a:rPr lang="en-US" altLang="zh-CN" dirty="0"/>
              <a:t>hook”</a:t>
            </a:r>
            <a:r>
              <a:rPr lang="zh-CN" altLang="en-US" dirty="0"/>
              <a:t>函数来通知和允许智能合约账户对代币借贷的控制。具体来说，</a:t>
            </a:r>
            <a:r>
              <a:rPr lang="en-US" altLang="zh-CN" dirty="0"/>
              <a:t>ERC-777</a:t>
            </a:r>
            <a:r>
              <a:rPr lang="zh-CN" altLang="en-US" dirty="0"/>
              <a:t>界定了两个</a:t>
            </a:r>
            <a:r>
              <a:rPr lang="en-US" altLang="zh-CN" dirty="0"/>
              <a:t>hook</a:t>
            </a:r>
            <a:r>
              <a:rPr lang="zh-CN" altLang="en-US" dirty="0"/>
              <a:t>函数：“</a:t>
            </a:r>
            <a:r>
              <a:rPr lang="en-US" altLang="zh-CN" b="1" dirty="0" err="1"/>
              <a:t>tokensToSend</a:t>
            </a:r>
            <a:r>
              <a:rPr lang="en-US" altLang="zh-CN" dirty="0"/>
              <a:t>”</a:t>
            </a:r>
            <a:r>
              <a:rPr lang="zh-CN" altLang="en-US" dirty="0"/>
              <a:t>（告知代币的发送）和“</a:t>
            </a:r>
            <a:r>
              <a:rPr lang="en-US" altLang="zh-CN" b="1" dirty="0" err="1"/>
              <a:t>tokensReceived</a:t>
            </a:r>
            <a:r>
              <a:rPr lang="en-US" altLang="zh-CN" dirty="0"/>
              <a:t>”</a:t>
            </a:r>
            <a:r>
              <a:rPr lang="zh-CN" altLang="en-US" dirty="0"/>
              <a:t>（告知代币的接收）。这些函数与</a:t>
            </a:r>
            <a:r>
              <a:rPr lang="en-US" altLang="zh-CN" dirty="0"/>
              <a:t>ERC-820</a:t>
            </a:r>
            <a:r>
              <a:rPr lang="zh-CN" altLang="en-US" dirty="0"/>
              <a:t>协同运行，从而提供</a:t>
            </a:r>
            <a:r>
              <a:rPr lang="en-US" altLang="zh-CN" dirty="0"/>
              <a:t>ERC-20</a:t>
            </a:r>
            <a:r>
              <a:rPr lang="zh-CN" altLang="en-US" dirty="0"/>
              <a:t>所不具备的自动识别功能。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	ERC-777</a:t>
            </a:r>
            <a:r>
              <a:rPr lang="zh-CN" altLang="en-US" b="1" dirty="0"/>
              <a:t>的创建者们首次创建了 “</a:t>
            </a:r>
            <a:r>
              <a:rPr lang="en-US" altLang="zh-CN" b="1" dirty="0"/>
              <a:t>trusted operator</a:t>
            </a:r>
            <a:r>
              <a:rPr lang="zh-CN" altLang="en-US" b="1" dirty="0"/>
              <a:t>（可信运算符）” 函数，</a:t>
            </a:r>
            <a:r>
              <a:rPr lang="zh-CN" altLang="en-US" dirty="0"/>
              <a:t>该函数可以代替持有者转移或者销毁代币。</a:t>
            </a:r>
          </a:p>
          <a:p>
            <a:pPr marL="0" indent="0">
              <a:buNone/>
            </a:pPr>
            <a:r>
              <a:rPr lang="en-US" altLang="zh-CN" b="1" i="1" dirty="0"/>
              <a:t>	</a:t>
            </a:r>
            <a:r>
              <a:rPr lang="en-US" altLang="zh-CN" dirty="0"/>
              <a:t>ERC-</a:t>
            </a:r>
            <a:r>
              <a:rPr lang="zh-CN" altLang="zh-CN" dirty="0"/>
              <a:t>7</a:t>
            </a:r>
            <a:r>
              <a:rPr lang="en-US" altLang="zh-CN" dirty="0"/>
              <a:t>77 </a:t>
            </a:r>
            <a:r>
              <a:rPr lang="zh-CN" altLang="en-US" dirty="0"/>
              <a:t>标准也包含数据传递的功能。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动作按钮: 上一张 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567D214-55AD-4CF0-9C16-D6C2B2010499}"/>
              </a:ext>
            </a:extLst>
          </p:cNvPr>
          <p:cNvSpPr/>
          <p:nvPr/>
        </p:nvSpPr>
        <p:spPr>
          <a:xfrm>
            <a:off x="10918480" y="475715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149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94614" cy="1024569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7</a:t>
            </a:r>
            <a:r>
              <a:rPr lang="en-US" altLang="zh-CN" b="1" i="1" dirty="0"/>
              <a:t>77 —</a:t>
            </a:r>
            <a:r>
              <a:rPr lang="zh-CN" altLang="en-US" dirty="0"/>
              <a:t>基于操作者的代币标准</a:t>
            </a:r>
            <a:r>
              <a:rPr lang="zh-CN" altLang="en-US" b="1" i="1" dirty="0"/>
              <a:t> 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1026"/>
            <a:ext cx="12448515" cy="590738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接口：</a:t>
            </a:r>
            <a:endParaRPr lang="en-US" altLang="zh-CN" b="1" i="1" dirty="0"/>
          </a:p>
          <a:p>
            <a:pPr lvl="1">
              <a:lnSpc>
                <a:spcPct val="80000"/>
              </a:lnSpc>
            </a:pPr>
            <a:r>
              <a:rPr lang="en-US" altLang="zh-CN" sz="1800" b="1" dirty="0"/>
              <a:t>name() : </a:t>
            </a:r>
            <a:r>
              <a:rPr lang="zh-CN" altLang="en-US" sz="1800" dirty="0"/>
              <a:t>返回</a:t>
            </a:r>
            <a:r>
              <a:rPr lang="en-US" altLang="zh-CN" sz="1800" dirty="0"/>
              <a:t>string</a:t>
            </a:r>
            <a:r>
              <a:rPr lang="zh-CN" altLang="en-US" sz="1800" dirty="0"/>
              <a:t>类型的代币的名字</a:t>
            </a:r>
            <a:endParaRPr lang="en-US" altLang="zh-CN" sz="1800" dirty="0"/>
          </a:p>
          <a:p>
            <a:pPr lvl="1">
              <a:lnSpc>
                <a:spcPct val="80000"/>
              </a:lnSpc>
            </a:pPr>
            <a:r>
              <a:rPr lang="en-US" altLang="zh-CN" sz="1800" b="1" dirty="0"/>
              <a:t>symbol() : </a:t>
            </a:r>
            <a:r>
              <a:rPr lang="zh-CN" altLang="en-US" sz="1800" dirty="0"/>
              <a:t>返回</a:t>
            </a:r>
            <a:r>
              <a:rPr lang="en-US" altLang="zh-CN" sz="1800" dirty="0"/>
              <a:t>string</a:t>
            </a:r>
            <a:r>
              <a:rPr lang="zh-CN" altLang="en-US" sz="1800" dirty="0"/>
              <a:t>类型的代币的符号</a:t>
            </a:r>
            <a:endParaRPr lang="en-US" altLang="zh-TW" sz="1800" b="1" dirty="0"/>
          </a:p>
          <a:p>
            <a:pPr lvl="1">
              <a:lnSpc>
                <a:spcPct val="80000"/>
              </a:lnSpc>
            </a:pPr>
            <a:r>
              <a:rPr lang="en-US" altLang="zh-TW" sz="1800" b="1" dirty="0" err="1"/>
              <a:t>totalSupply</a:t>
            </a:r>
            <a:r>
              <a:rPr lang="en-US" altLang="zh-TW" sz="1800" b="1" dirty="0"/>
              <a:t>()</a:t>
            </a:r>
            <a:r>
              <a:rPr lang="zh-TW" altLang="en-US" sz="1800" dirty="0"/>
              <a:t>：</a:t>
            </a:r>
            <a:r>
              <a:rPr lang="zh-CN" altLang="en-US" sz="1800" dirty="0"/>
              <a:t>返回代币供给总量</a:t>
            </a:r>
            <a:endParaRPr lang="en-US" altLang="zh-TW" sz="1800" dirty="0"/>
          </a:p>
          <a:p>
            <a:pPr lvl="1">
              <a:lnSpc>
                <a:spcPct val="80000"/>
              </a:lnSpc>
            </a:pPr>
            <a:r>
              <a:rPr lang="en-US" altLang="zh-CN" sz="1800" b="1" dirty="0" err="1"/>
              <a:t>balanceOf</a:t>
            </a:r>
            <a:r>
              <a:rPr lang="en-US" altLang="zh-CN" sz="1800" b="1" dirty="0"/>
              <a:t>(address _owner)</a:t>
            </a:r>
            <a:r>
              <a:rPr lang="zh-CN" altLang="en-US" sz="1800" dirty="0"/>
              <a:t>：返回</a:t>
            </a:r>
            <a:r>
              <a:rPr lang="en-US" altLang="zh-CN" sz="1800" dirty="0"/>
              <a:t>_owner</a:t>
            </a:r>
            <a:r>
              <a:rPr lang="zh-CN" altLang="en-US" sz="1800" dirty="0"/>
              <a:t>的帐户余额</a:t>
            </a:r>
            <a:endParaRPr lang="en-US" altLang="zh-CN" sz="1800" dirty="0"/>
          </a:p>
          <a:p>
            <a:pPr lvl="1"/>
            <a:r>
              <a:rPr lang="en-US" altLang="zh-CN" sz="1800" b="1" dirty="0"/>
              <a:t>granularity() </a:t>
            </a:r>
            <a:r>
              <a:rPr lang="zh-CN" altLang="en-US" sz="1800" dirty="0"/>
              <a:t>：返回代币的最小单位</a:t>
            </a:r>
            <a:endParaRPr lang="en-US" altLang="zh-CN" sz="1800" dirty="0"/>
          </a:p>
          <a:p>
            <a:pPr lvl="1"/>
            <a:r>
              <a:rPr lang="en-US" altLang="zh-CN" sz="1800" b="1" dirty="0"/>
              <a:t>send(address to, uint256 amount, bytes data)</a:t>
            </a:r>
            <a:r>
              <a:rPr lang="zh-CN" altLang="en-US" sz="1800" dirty="0"/>
              <a:t>：发送</a:t>
            </a:r>
            <a:r>
              <a:rPr lang="en-US" altLang="zh-CN" sz="1800" dirty="0"/>
              <a:t>amount</a:t>
            </a:r>
            <a:r>
              <a:rPr lang="zh-CN" altLang="en-US" sz="1800" dirty="0"/>
              <a:t>个</a:t>
            </a:r>
            <a:r>
              <a:rPr lang="en-US" altLang="zh-CN" sz="1800" dirty="0"/>
              <a:t>token</a:t>
            </a:r>
            <a:r>
              <a:rPr lang="zh-CN" altLang="en-US" sz="1800" dirty="0"/>
              <a:t>给地址</a:t>
            </a:r>
            <a:r>
              <a:rPr lang="en-US" altLang="zh-CN" sz="1800" dirty="0"/>
              <a:t>to</a:t>
            </a:r>
          </a:p>
          <a:p>
            <a:pPr lvl="1"/>
            <a:r>
              <a:rPr lang="en-US" altLang="zh-CN" sz="1800" b="1" dirty="0" err="1"/>
              <a:t>defaultOperators</a:t>
            </a:r>
            <a:r>
              <a:rPr lang="en-US" altLang="zh-CN" sz="1800" b="1" dirty="0"/>
              <a:t>() </a:t>
            </a:r>
            <a:r>
              <a:rPr lang="zh-CN" altLang="en-US" sz="1800" dirty="0"/>
              <a:t>：获取</a:t>
            </a:r>
            <a:r>
              <a:rPr lang="en-US" altLang="zh-CN" sz="1800" dirty="0"/>
              <a:t>token</a:t>
            </a:r>
            <a:r>
              <a:rPr lang="zh-CN" altLang="en-US" sz="1800" dirty="0"/>
              <a:t>合约定义的默认操作符列表</a:t>
            </a:r>
            <a:endParaRPr lang="en-US" altLang="zh-CN" sz="1800" dirty="0"/>
          </a:p>
          <a:p>
            <a:pPr lvl="1"/>
            <a:r>
              <a:rPr lang="en-US" altLang="zh-CN" sz="1800" b="1" dirty="0" err="1"/>
              <a:t>authorizeOperator</a:t>
            </a:r>
            <a:r>
              <a:rPr lang="en-US" altLang="zh-CN" sz="1800" b="1" dirty="0"/>
              <a:t>(address operator)</a:t>
            </a:r>
            <a:r>
              <a:rPr lang="zh-CN" altLang="en-US" sz="1800" dirty="0"/>
              <a:t>：授权操作，设置第三方运营商地址运营商。</a:t>
            </a:r>
            <a:endParaRPr lang="en-US" altLang="zh-CN" sz="1800" dirty="0"/>
          </a:p>
          <a:p>
            <a:pPr lvl="1"/>
            <a:r>
              <a:rPr lang="en-US" altLang="zh-CN" sz="1800" b="1" dirty="0" err="1"/>
              <a:t>isOperatorFor</a:t>
            </a:r>
            <a:r>
              <a:rPr lang="en-US" altLang="zh-CN" sz="1800" b="1" dirty="0"/>
              <a:t>(address operator, address </a:t>
            </a:r>
            <a:r>
              <a:rPr lang="en-US" altLang="zh-CN" sz="1800" b="1" dirty="0" err="1"/>
              <a:t>tokenHolder</a:t>
            </a:r>
            <a:r>
              <a:rPr lang="en-US" altLang="zh-CN" sz="1800" b="1" dirty="0"/>
              <a:t>)</a:t>
            </a:r>
            <a:r>
              <a:rPr lang="zh-CN" altLang="en-US" sz="1800" dirty="0"/>
              <a:t>：指示操作符地址是否是</a:t>
            </a:r>
            <a:r>
              <a:rPr lang="en-US" altLang="zh-CN" sz="1800" dirty="0"/>
              <a:t>token</a:t>
            </a:r>
            <a:r>
              <a:rPr lang="zh-CN" altLang="en-US" sz="1800" dirty="0"/>
              <a:t>持有者的操作符地址</a:t>
            </a:r>
            <a:endParaRPr lang="en-US" altLang="zh-CN" sz="1800" dirty="0"/>
          </a:p>
          <a:p>
            <a:pPr lvl="1"/>
            <a:r>
              <a:rPr lang="en-US" altLang="zh-CN" sz="1800" b="1" dirty="0" err="1"/>
              <a:t>revokeOperator</a:t>
            </a:r>
            <a:r>
              <a:rPr lang="en-US" altLang="zh-CN" sz="1800" b="1" dirty="0"/>
              <a:t>(address operator)</a:t>
            </a:r>
            <a:r>
              <a:rPr lang="zh-CN" altLang="en-US" sz="1800" dirty="0"/>
              <a:t>：删除操作符地址的权利</a:t>
            </a:r>
            <a:endParaRPr lang="en-US" altLang="zh-CN" sz="1800" dirty="0"/>
          </a:p>
          <a:p>
            <a:pPr lvl="1"/>
            <a:r>
              <a:rPr lang="en-US" altLang="zh-CN" sz="1800" b="1" dirty="0" err="1"/>
              <a:t>operatorSend</a:t>
            </a:r>
            <a:r>
              <a:rPr lang="en-US" altLang="zh-CN" sz="1800" b="1" dirty="0"/>
              <a:t>(address from, address to, uint256 amount, bytes data, bytes </a:t>
            </a:r>
            <a:r>
              <a:rPr lang="en-US" altLang="zh-CN" sz="1800" b="1" dirty="0" err="1"/>
              <a:t>operatorData</a:t>
            </a:r>
            <a:r>
              <a:rPr lang="en-US" altLang="zh-CN" sz="1800" b="1" dirty="0"/>
              <a:t>)</a:t>
            </a:r>
            <a:r>
              <a:rPr lang="zh-CN" altLang="en-US" sz="1800" dirty="0"/>
              <a:t>：从</a:t>
            </a:r>
            <a:r>
              <a:rPr lang="en-US" altLang="zh-CN" sz="1800" dirty="0"/>
              <a:t>from</a:t>
            </a:r>
            <a:r>
              <a:rPr lang="zh-CN" altLang="en-US" sz="1800" dirty="0"/>
              <a:t>地址发送</a:t>
            </a:r>
            <a:r>
              <a:rPr lang="en-US" altLang="zh-CN" sz="1800" dirty="0"/>
              <a:t>amount token</a:t>
            </a:r>
            <a:r>
              <a:rPr lang="zh-CN" altLang="en-US" sz="1800" dirty="0"/>
              <a:t>给地址</a:t>
            </a:r>
            <a:r>
              <a:rPr lang="en-US" altLang="zh-CN" sz="1800" dirty="0"/>
              <a:t>to</a:t>
            </a:r>
          </a:p>
          <a:p>
            <a:pPr lvl="1"/>
            <a:r>
              <a:rPr lang="en-US" altLang="zh-CN" sz="1800" b="1" dirty="0"/>
              <a:t>burn(uint256 amount)</a:t>
            </a:r>
            <a:r>
              <a:rPr lang="zh-CN" altLang="en-US" sz="1800" dirty="0"/>
              <a:t>：销毁地址中的</a:t>
            </a:r>
            <a:r>
              <a:rPr lang="en-US" altLang="zh-CN" sz="1800" dirty="0"/>
              <a:t>amount </a:t>
            </a:r>
            <a:r>
              <a:rPr lang="zh-CN" altLang="en-US" sz="1800" dirty="0"/>
              <a:t>个</a:t>
            </a:r>
            <a:r>
              <a:rPr lang="en-US" altLang="zh-CN" sz="1800" dirty="0"/>
              <a:t>token</a:t>
            </a:r>
          </a:p>
          <a:p>
            <a:pPr lvl="1"/>
            <a:r>
              <a:rPr lang="en-US" altLang="zh-CN" sz="1800" b="1" dirty="0" err="1"/>
              <a:t>operatorBurn</a:t>
            </a:r>
            <a:r>
              <a:rPr lang="en-US" altLang="zh-CN" sz="1800" b="1" dirty="0"/>
              <a:t>(address from, uint256 amount, bytes data, bytes </a:t>
            </a:r>
            <a:r>
              <a:rPr lang="en-US" altLang="zh-CN" sz="1800" b="1" dirty="0" err="1"/>
              <a:t>operatorData</a:t>
            </a:r>
            <a:r>
              <a:rPr lang="en-US" altLang="zh-CN" sz="1800" b="1" dirty="0"/>
              <a:t>)</a:t>
            </a:r>
            <a:r>
              <a:rPr lang="zh-CN" altLang="en-US" sz="1800" dirty="0"/>
              <a:t>：销毁</a:t>
            </a:r>
            <a:r>
              <a:rPr lang="en-US" altLang="zh-CN" sz="1800" dirty="0"/>
              <a:t>from</a:t>
            </a:r>
            <a:r>
              <a:rPr lang="zh-CN" altLang="en-US" sz="1800" dirty="0"/>
              <a:t>地址的</a:t>
            </a:r>
            <a:r>
              <a:rPr lang="en-US" altLang="zh-CN" sz="1800" dirty="0"/>
              <a:t>amount </a:t>
            </a:r>
            <a:r>
              <a:rPr lang="zh-CN" altLang="en-US" sz="1800" dirty="0"/>
              <a:t>个</a:t>
            </a:r>
            <a:r>
              <a:rPr lang="en-US" altLang="zh-CN" sz="1800" dirty="0"/>
              <a:t>token</a:t>
            </a:r>
          </a:p>
          <a:p>
            <a:pPr lvl="1"/>
            <a:r>
              <a:rPr lang="en-US" altLang="zh-CN" sz="1800" b="1" dirty="0" err="1"/>
              <a:t>tokensToSend</a:t>
            </a:r>
            <a:r>
              <a:rPr lang="en-US" altLang="zh-CN" sz="1800" b="1" dirty="0"/>
              <a:t>(address operator, address from, address to, uint256 amount, bytes data, bytes </a:t>
            </a:r>
            <a:r>
              <a:rPr lang="en-US" altLang="zh-CN" sz="1800" b="1" dirty="0" err="1"/>
              <a:t>operatorData</a:t>
            </a:r>
            <a:r>
              <a:rPr lang="en-US" altLang="zh-CN" sz="1800" b="1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/>
              <a:t>通过操作符地址通知将从</a:t>
            </a:r>
            <a:r>
              <a:rPr lang="en-US" altLang="zh-CN" sz="1800" dirty="0"/>
              <a:t>from</a:t>
            </a:r>
            <a:r>
              <a:rPr lang="zh-CN" altLang="en-US" sz="1800" dirty="0"/>
              <a:t>地址发送到</a:t>
            </a:r>
            <a:r>
              <a:rPr lang="en-US" altLang="zh-CN" sz="1800" dirty="0"/>
              <a:t>to</a:t>
            </a:r>
            <a:r>
              <a:rPr lang="zh-CN" altLang="en-US" sz="1800" dirty="0"/>
              <a:t>地址（如果</a:t>
            </a:r>
            <a:r>
              <a:rPr lang="en-US" altLang="zh-CN" sz="1800" dirty="0"/>
              <a:t>to</a:t>
            </a:r>
            <a:r>
              <a:rPr lang="zh-CN" altLang="en-US" sz="1800" dirty="0"/>
              <a:t>地址为</a:t>
            </a:r>
            <a:r>
              <a:rPr lang="en-US" altLang="zh-CN" sz="1800" dirty="0"/>
              <a:t>0</a:t>
            </a:r>
            <a:r>
              <a:rPr lang="zh-CN" altLang="en-US" sz="1800" dirty="0"/>
              <a:t>则销毁）</a:t>
            </a:r>
            <a:r>
              <a:rPr lang="en-US" altLang="zh-CN" sz="1800" dirty="0"/>
              <a:t>amount</a:t>
            </a:r>
            <a:r>
              <a:rPr lang="zh-CN" altLang="en-US" sz="1800" dirty="0"/>
              <a:t>个</a:t>
            </a:r>
            <a:r>
              <a:rPr lang="en-US" altLang="zh-CN" sz="1800" dirty="0"/>
              <a:t>token</a:t>
            </a:r>
          </a:p>
          <a:p>
            <a:pPr lvl="1"/>
            <a:r>
              <a:rPr lang="en-US" altLang="zh-CN" sz="1800" b="1" dirty="0" err="1"/>
              <a:t>tokensReceived</a:t>
            </a:r>
            <a:r>
              <a:rPr lang="en-US" altLang="zh-CN" sz="1800" b="1" dirty="0"/>
              <a:t>(address operator, address from, address to, uint256 amount, bytes data, bytes </a:t>
            </a:r>
            <a:r>
              <a:rPr lang="en-US" altLang="zh-CN" sz="1800" b="1" dirty="0" err="1"/>
              <a:t>operatorData</a:t>
            </a:r>
            <a:r>
              <a:rPr lang="en-US" altLang="zh-CN" sz="1800" b="1" dirty="0"/>
              <a:t>)</a:t>
            </a:r>
            <a:r>
              <a:rPr lang="zh-CN" altLang="en-US" dirty="0"/>
              <a:t>：</a:t>
            </a:r>
            <a:r>
              <a:rPr lang="zh-CN" altLang="en-US" sz="1800" dirty="0"/>
              <a:t>通过操作符地址通知将从</a:t>
            </a:r>
            <a:r>
              <a:rPr lang="en-US" altLang="zh-CN" sz="1800" dirty="0"/>
              <a:t>from</a:t>
            </a:r>
            <a:r>
              <a:rPr lang="zh-CN" altLang="en-US" sz="1800" dirty="0"/>
              <a:t>地址发送到</a:t>
            </a:r>
            <a:r>
              <a:rPr lang="en-US" altLang="zh-CN" sz="1800" dirty="0"/>
              <a:t>to</a:t>
            </a:r>
            <a:r>
              <a:rPr lang="zh-CN" altLang="en-US" sz="1800" dirty="0"/>
              <a:t>地址（如果</a:t>
            </a:r>
            <a:r>
              <a:rPr lang="en-US" altLang="zh-CN" sz="1800" dirty="0"/>
              <a:t>from</a:t>
            </a:r>
            <a:r>
              <a:rPr lang="zh-CN" altLang="en-US" sz="1800" dirty="0"/>
              <a:t>地址为</a:t>
            </a:r>
            <a:r>
              <a:rPr lang="en-US" altLang="zh-CN" sz="1800" dirty="0"/>
              <a:t>0</a:t>
            </a:r>
            <a:r>
              <a:rPr lang="zh-CN" altLang="en-US" sz="1800" dirty="0"/>
              <a:t>代表挖到）</a:t>
            </a:r>
            <a:r>
              <a:rPr lang="en-US" altLang="zh-CN" sz="1800" dirty="0"/>
              <a:t>amount</a:t>
            </a:r>
            <a:r>
              <a:rPr lang="zh-CN" altLang="en-US" sz="1800" dirty="0"/>
              <a:t>个</a:t>
            </a:r>
            <a:r>
              <a:rPr lang="en-US" altLang="zh-CN" sz="1800" dirty="0"/>
              <a:t>token</a:t>
            </a:r>
            <a:endParaRPr lang="en-US" altLang="zh-CN" b="1" i="1" dirty="0"/>
          </a:p>
        </p:txBody>
      </p:sp>
      <p:sp>
        <p:nvSpPr>
          <p:cNvPr id="4" name="动作按钮: 上一张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4077AD8-1D0B-421A-90F0-7C60BACAF005}"/>
              </a:ext>
            </a:extLst>
          </p:cNvPr>
          <p:cNvSpPr/>
          <p:nvPr/>
        </p:nvSpPr>
        <p:spPr>
          <a:xfrm>
            <a:off x="10918480" y="475715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057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664BC-AB84-41F2-BFB2-73D7BDB3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56" y="1024568"/>
            <a:ext cx="11158780" cy="4698499"/>
          </a:xfrm>
        </p:spPr>
        <p:txBody>
          <a:bodyPr/>
          <a:lstStyle/>
          <a:p>
            <a:r>
              <a:rPr lang="zh-CN" altLang="en-US" dirty="0"/>
              <a:t>事件：</a:t>
            </a:r>
            <a:endParaRPr lang="en-US" altLang="zh-CN" dirty="0"/>
          </a:p>
          <a:p>
            <a:pPr marL="0" indent="457200">
              <a:buNone/>
            </a:pPr>
            <a:r>
              <a:rPr lang="en-US" altLang="zh-CN" sz="2000" b="1" dirty="0"/>
              <a:t>AuthorizedOperator(address indexed operator, address indexed </a:t>
            </a:r>
            <a:r>
              <a:rPr lang="en-US" altLang="zh-CN" sz="2000" b="1" dirty="0" err="1"/>
              <a:t>tokenHolder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：</a:t>
            </a:r>
            <a:r>
              <a:rPr lang="zh-CN" altLang="en-US" sz="2000" dirty="0"/>
              <a:t>指示操作符作为</a:t>
            </a:r>
            <a:r>
              <a:rPr lang="en-US" altLang="zh-CN" sz="2000" dirty="0"/>
              <a:t>token</a:t>
            </a:r>
            <a:r>
              <a:rPr lang="zh-CN" altLang="en-US" sz="2000" dirty="0"/>
              <a:t>持有人的操作符的授权。</a:t>
            </a:r>
            <a:r>
              <a:rPr lang="en-US" altLang="zh-CN" sz="2000" dirty="0"/>
              <a:t>	</a:t>
            </a:r>
          </a:p>
          <a:p>
            <a:pPr marL="0" lvl="1" indent="457200">
              <a:buNone/>
            </a:pPr>
            <a:r>
              <a:rPr lang="en-US" altLang="zh-CN" sz="2000" b="1" dirty="0"/>
              <a:t>RevokedOperator(address indexed operator, address indexed </a:t>
            </a:r>
            <a:r>
              <a:rPr lang="en-US" altLang="zh-CN" sz="2000" b="1" dirty="0" err="1"/>
              <a:t>tokenHolder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：</a:t>
            </a:r>
            <a:r>
              <a:rPr lang="zh-CN" altLang="en-US" sz="2000" dirty="0"/>
              <a:t>指示撤销操作符作为令牌持有者的操作符。</a:t>
            </a:r>
            <a:endParaRPr lang="en-US" altLang="zh-CN" sz="2000" dirty="0"/>
          </a:p>
          <a:p>
            <a:pPr marL="0" lvl="1" indent="457200">
              <a:buNone/>
            </a:pPr>
            <a:r>
              <a:rPr lang="en-US" altLang="zh-CN" sz="2000" b="1" dirty="0"/>
              <a:t>Sent(address indexed operator, address indexed from, address indexed to, uint256 amount, bytes data, bytes </a:t>
            </a:r>
            <a:r>
              <a:rPr lang="en-US" altLang="zh-CN" sz="2000" b="1" dirty="0" err="1"/>
              <a:t>operatorData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：</a:t>
            </a:r>
            <a:r>
              <a:rPr lang="zh-CN" altLang="en-US" sz="2000" dirty="0"/>
              <a:t>指示操作符地址将令牌数量从一个地址发送到另一个地址。</a:t>
            </a:r>
            <a:endParaRPr lang="en-US" altLang="zh-CN" sz="2000" dirty="0"/>
          </a:p>
          <a:p>
            <a:pPr marL="0" lvl="1" indent="457200">
              <a:buNone/>
            </a:pPr>
            <a:r>
              <a:rPr lang="en-US" altLang="zh-CN" sz="2000" b="1" dirty="0"/>
              <a:t>Minted(address indexed operator, address indexed to, uint256 amount, bytes data, bytes </a:t>
            </a:r>
            <a:r>
              <a:rPr lang="en-US" altLang="zh-CN" sz="2000" b="1" dirty="0" err="1"/>
              <a:t>operatorData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：</a:t>
            </a:r>
            <a:r>
              <a:rPr lang="zh-CN" altLang="en-US" sz="2000" dirty="0"/>
              <a:t>指示由操作符地址将令牌的数量铸造到到的地址。</a:t>
            </a:r>
            <a:endParaRPr lang="en-US" altLang="zh-CN" sz="2000" dirty="0"/>
          </a:p>
          <a:p>
            <a:pPr marL="0" lvl="1" indent="457200">
              <a:buNone/>
            </a:pPr>
            <a:r>
              <a:rPr lang="en-US" altLang="zh-CN" sz="2000" b="1" dirty="0"/>
              <a:t>Burned(address indexed operator, address indexed from, uint256 amount, bytes </a:t>
            </a:r>
            <a:r>
              <a:rPr lang="en-US" altLang="zh-CN" sz="2000" b="1" dirty="0" err="1"/>
              <a:t>operatorData</a:t>
            </a:r>
            <a:r>
              <a:rPr lang="en-US" altLang="zh-CN" sz="2000" b="1" dirty="0"/>
              <a:t>) </a:t>
            </a:r>
            <a:r>
              <a:rPr lang="zh-CN" altLang="en-US" sz="2000" dirty="0"/>
              <a:t>：指示操作符地址从</a:t>
            </a:r>
            <a:r>
              <a:rPr lang="en-US" altLang="zh-CN" sz="2000" dirty="0"/>
              <a:t>from</a:t>
            </a:r>
            <a:r>
              <a:rPr lang="zh-CN" altLang="en-US" sz="2000" dirty="0"/>
              <a:t>地址燃烧令牌的数量。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19E25B1-1704-45E4-AA8A-B847C840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32887" cy="1024569"/>
          </a:xfrm>
        </p:spPr>
        <p:txBody>
          <a:bodyPr>
            <a:normAutofit fontScale="90000"/>
          </a:bodyPr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7</a:t>
            </a:r>
            <a:r>
              <a:rPr lang="en-US" altLang="zh-CN" b="1" i="1" dirty="0"/>
              <a:t>77 —</a:t>
            </a:r>
            <a:r>
              <a:rPr lang="zh-CN" altLang="en-US" dirty="0"/>
              <a:t>基于操作者的代币标准</a:t>
            </a:r>
            <a:r>
              <a:rPr lang="zh-CN" altLang="en-US" b="1" i="1" dirty="0"/>
              <a:t> 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5" name="动作按钮: 上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0490C4D-B3C0-4949-A060-8832FFA28CC7}"/>
              </a:ext>
            </a:extLst>
          </p:cNvPr>
          <p:cNvSpPr/>
          <p:nvPr/>
        </p:nvSpPr>
        <p:spPr>
          <a:xfrm>
            <a:off x="10918480" y="475715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92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96</a:t>
            </a:r>
            <a:r>
              <a:rPr lang="en-US" altLang="zh-CN" b="1" i="1" dirty="0"/>
              <a:t>5</a:t>
            </a:r>
            <a:r>
              <a:rPr lang="zh-CN" altLang="en-US" b="1" i="1" dirty="0"/>
              <a:t> 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98179"/>
            <a:ext cx="11932227" cy="565982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功能描述：</a:t>
            </a:r>
            <a:r>
              <a:rPr lang="zh-CN" altLang="en-US" sz="2000" dirty="0"/>
              <a:t>这个标准旨在让提前签署的信息可以批准第三方来执行代币转账，并且初始转账者无需首先进行链上转账。转账者只需要签署信息，那么第三方就会通过签名来调用 </a:t>
            </a:r>
            <a:r>
              <a:rPr lang="en-US" altLang="zh-CN" sz="2000" dirty="0" err="1"/>
              <a:t>sendByCheque</a:t>
            </a:r>
            <a:r>
              <a:rPr lang="en-US" altLang="zh-CN" sz="2000" dirty="0"/>
              <a:t>()</a:t>
            </a:r>
            <a:endParaRPr lang="en-US" altLang="zh-CN" sz="1900" b="1" i="1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接口：</a:t>
            </a:r>
            <a:endParaRPr lang="en-US" altLang="zh-CN" b="1" i="1" dirty="0"/>
          </a:p>
          <a:p>
            <a:r>
              <a:rPr lang="en-US" altLang="zh-CN" sz="2000" dirty="0" err="1"/>
              <a:t>signerOfSimpleCheque</a:t>
            </a:r>
            <a:r>
              <a:rPr lang="en-US" altLang="zh-CN" sz="2000" dirty="0"/>
              <a:t>(address _token, address _to, uint256 _amount, bytes _data, uint256 _nonce, bytes _sig)</a:t>
            </a:r>
          </a:p>
          <a:p>
            <a:r>
              <a:rPr lang="en-US" altLang="zh-CN" sz="2000" dirty="0" err="1"/>
              <a:t>sendByCheque</a:t>
            </a:r>
            <a:r>
              <a:rPr lang="en-US" altLang="zh-CN" sz="2000" dirty="0"/>
              <a:t>(address _token, address _to, uint256 _amount, bytes _data, uint256 _nonce, bytes _sig)</a:t>
            </a:r>
          </a:p>
          <a:p>
            <a:r>
              <a:rPr lang="en-US" altLang="zh-CN" sz="2000" dirty="0" err="1"/>
              <a:t>signerOfAgreementCheque</a:t>
            </a:r>
            <a:r>
              <a:rPr lang="en-US" altLang="zh-CN" sz="2000" dirty="0"/>
              <a:t>(bytes _</a:t>
            </a:r>
            <a:r>
              <a:rPr lang="en-US" altLang="zh-CN" sz="2000" dirty="0" err="1"/>
              <a:t>agreementId</a:t>
            </a:r>
            <a:r>
              <a:rPr lang="en-US" altLang="zh-CN" sz="2000" dirty="0"/>
              <a:t>, uint256 _amount, uint256 _fee, bytes _sig)</a:t>
            </a:r>
          </a:p>
          <a:p>
            <a:r>
              <a:rPr lang="en-US" altLang="zh-CN" sz="2000" dirty="0" err="1"/>
              <a:t>createAgreement</a:t>
            </a:r>
            <a:r>
              <a:rPr lang="en-US" altLang="zh-CN" sz="2000" dirty="0"/>
              <a:t>(bytes _id, address _token, address _payer, address _beneficiary, bytes _data)</a:t>
            </a:r>
          </a:p>
          <a:p>
            <a:r>
              <a:rPr lang="en-US" altLang="zh-CN" sz="2000" dirty="0" err="1"/>
              <a:t>sendByAgreement</a:t>
            </a:r>
            <a:r>
              <a:rPr lang="en-US" altLang="zh-CN" sz="2000" dirty="0"/>
              <a:t>(bytes _</a:t>
            </a:r>
            <a:r>
              <a:rPr lang="en-US" altLang="zh-CN" sz="2000" dirty="0" err="1"/>
              <a:t>agreementId</a:t>
            </a:r>
            <a:r>
              <a:rPr lang="en-US" altLang="zh-CN" sz="2000" dirty="0"/>
              <a:t>, uint256 _amount, uint256 _fee, bytes _sig)</a:t>
            </a:r>
          </a:p>
          <a:p>
            <a:pPr marL="0" indent="0">
              <a:buNone/>
            </a:pPr>
            <a:r>
              <a:rPr lang="zh-CN" altLang="en-US" b="1" i="1" dirty="0"/>
              <a:t>需要：</a:t>
            </a:r>
            <a:r>
              <a:rPr lang="en-US" altLang="zh-CN" sz="2000" dirty="0"/>
              <a:t>ERC-777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动作按钮: 上一张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D43C615-49DB-4AB9-8F57-A671DC459AEE}"/>
              </a:ext>
            </a:extLst>
          </p:cNvPr>
          <p:cNvSpPr/>
          <p:nvPr/>
        </p:nvSpPr>
        <p:spPr>
          <a:xfrm>
            <a:off x="10918480" y="475715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53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E341D-3A06-4151-B579-694C33B2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CN" b="1" i="1" dirty="0"/>
              <a:t>ERC721</a:t>
            </a:r>
            <a:r>
              <a:rPr lang="zh-CN" altLang="en-US" b="1" i="1" dirty="0"/>
              <a:t>系列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0E7C7-C405-4871-A53C-592F4BF8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39" y="1311213"/>
            <a:ext cx="10891318" cy="5221472"/>
          </a:xfrm>
        </p:spPr>
        <p:txBody>
          <a:bodyPr>
            <a:normAutofit/>
          </a:bodyPr>
          <a:lstStyle/>
          <a:p>
            <a:r>
              <a:rPr lang="en-US" altLang="zh-CN" dirty="0"/>
              <a:t>ERC721</a:t>
            </a:r>
            <a:r>
              <a:rPr lang="zh-CN" altLang="en-US" dirty="0"/>
              <a:t>系列</a:t>
            </a:r>
            <a:r>
              <a:rPr lang="en-US" altLang="zh-CN" dirty="0"/>
              <a:t>——</a:t>
            </a:r>
            <a:r>
              <a:rPr lang="zh-CN" altLang="en-US" b="1" i="1" dirty="0"/>
              <a:t>非同质代币（</a:t>
            </a:r>
            <a:r>
              <a:rPr lang="en-US" altLang="zh-CN" b="1" i="1" dirty="0"/>
              <a:t>NTFs</a:t>
            </a:r>
            <a:r>
              <a:rPr lang="zh-CN" altLang="en-US" b="1" i="1" dirty="0"/>
              <a:t>）标准</a:t>
            </a:r>
            <a:endParaRPr lang="en-US" altLang="zh-CN" b="1" dirty="0"/>
          </a:p>
          <a:p>
            <a:pPr lvl="1"/>
            <a:r>
              <a:rPr lang="en-US" altLang="zh-CN" dirty="0">
                <a:hlinkClick r:id="rId2" action="ppaction://hlinksldjump"/>
              </a:rPr>
              <a:t>ERC165</a:t>
            </a:r>
            <a:r>
              <a:rPr lang="zh-CN" altLang="en-US" dirty="0"/>
              <a:t>：创建标准方法以发布和检测智能合约实现的接口</a:t>
            </a:r>
            <a:endParaRPr lang="en-US" altLang="zh-CN" dirty="0">
              <a:hlinkClick r:id="rId3" action="ppaction://hlinksldjump"/>
            </a:endParaRPr>
          </a:p>
          <a:p>
            <a:pPr lvl="1"/>
            <a:r>
              <a:rPr lang="en-US" altLang="zh-CN" dirty="0">
                <a:hlinkClick r:id="rId4" action="ppaction://hlinksldjump"/>
              </a:rPr>
              <a:t>ERC721</a:t>
            </a:r>
            <a:r>
              <a:rPr lang="en-US" altLang="zh-CN" dirty="0"/>
              <a:t> </a:t>
            </a:r>
            <a:r>
              <a:rPr lang="zh-CN" altLang="en-US" dirty="0"/>
              <a:t>：非同质代币标准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sldjump"/>
              </a:rPr>
              <a:t>ERC809</a:t>
            </a:r>
            <a:r>
              <a:rPr lang="zh-CN" altLang="en-US" dirty="0"/>
              <a:t>：非同质代币租赁标准</a:t>
            </a:r>
            <a:endParaRPr lang="en-US" altLang="zh-CN" dirty="0"/>
          </a:p>
          <a:p>
            <a:pPr lvl="1"/>
            <a:r>
              <a:rPr lang="en-US" altLang="zh-CN" dirty="0">
                <a:hlinkClick r:id="rId6" action="ppaction://hlinksldjump"/>
              </a:rPr>
              <a:t>ERC874</a:t>
            </a:r>
            <a:r>
              <a:rPr lang="zh-CN" altLang="en-US" dirty="0"/>
              <a:t>：加权的不可替代代币标准</a:t>
            </a:r>
            <a:endParaRPr lang="en-US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ERC864</a:t>
            </a:r>
            <a:r>
              <a:rPr lang="zh-CN" altLang="en-US" dirty="0"/>
              <a:t>：</a:t>
            </a:r>
            <a:r>
              <a:rPr lang="en-US" altLang="zh-CN" dirty="0"/>
              <a:t>NTFs</a:t>
            </a:r>
            <a:r>
              <a:rPr lang="zh-CN" altLang="en-US" dirty="0"/>
              <a:t>共有产权</a:t>
            </a:r>
            <a:endParaRPr lang="en-US" altLang="zh-CN" dirty="0"/>
          </a:p>
          <a:p>
            <a:pPr lvl="1"/>
            <a:r>
              <a:rPr lang="en-US" altLang="zh-CN" dirty="0">
                <a:hlinkClick r:id="rId8" action="ppaction://hlinksldjump"/>
              </a:rPr>
              <a:t>ERC875</a:t>
            </a:r>
            <a:r>
              <a:rPr lang="zh-CN" altLang="en-US" dirty="0"/>
              <a:t>：非同质代币和原子交换</a:t>
            </a:r>
            <a:endParaRPr lang="en-US" altLang="zh-CN" dirty="0"/>
          </a:p>
          <a:p>
            <a:pPr lvl="1"/>
            <a:r>
              <a:rPr lang="en-US" altLang="zh-CN" dirty="0">
                <a:hlinkClick r:id="rId9" action="ppaction://hlinksldjump"/>
              </a:rPr>
              <a:t>ERC981</a:t>
            </a:r>
            <a:r>
              <a:rPr lang="zh-CN" altLang="en-US" dirty="0"/>
              <a:t>：部分所有权代币标准</a:t>
            </a:r>
            <a:endParaRPr lang="en-US" altLang="zh-CN" dirty="0"/>
          </a:p>
          <a:p>
            <a:pPr lvl="1"/>
            <a:r>
              <a:rPr lang="en-US" altLang="zh-CN" dirty="0">
                <a:hlinkClick r:id="rId10" action="ppaction://hlinksldjump"/>
              </a:rPr>
              <a:t>ERC994</a:t>
            </a:r>
            <a:r>
              <a:rPr lang="zh-CN" altLang="en-US" dirty="0"/>
              <a:t>：加权的不可替代代币标准</a:t>
            </a:r>
            <a:endParaRPr lang="en-US" altLang="zh-CN" dirty="0"/>
          </a:p>
          <a:p>
            <a:pPr lvl="1"/>
            <a:r>
              <a:rPr lang="en-US" altLang="zh-CN" dirty="0">
                <a:hlinkClick r:id="rId11" action="ppaction://hlinksldjump"/>
              </a:rPr>
              <a:t>ERC998</a:t>
            </a:r>
            <a:r>
              <a:rPr lang="zh-CN" altLang="en-US" dirty="0"/>
              <a:t>：加权的不可替代代币标准</a:t>
            </a:r>
            <a:endParaRPr lang="en-US" altLang="zh-CN" dirty="0"/>
          </a:p>
          <a:p>
            <a:pPr lvl="1"/>
            <a:r>
              <a:rPr lang="en-US" altLang="zh-CN" dirty="0">
                <a:hlinkClick r:id="rId12" action="ppaction://hlinksldjump"/>
              </a:rPr>
              <a:t>ERC1155</a:t>
            </a:r>
            <a:r>
              <a:rPr lang="zh-CN" altLang="en-US" dirty="0"/>
              <a:t>：多代币标准</a:t>
            </a:r>
            <a:endParaRPr lang="en-US" altLang="zh-CN" dirty="0"/>
          </a:p>
          <a:p>
            <a:pPr lvl="1"/>
            <a:r>
              <a:rPr lang="en-US" altLang="zh-CN" dirty="0">
                <a:hlinkClick r:id="rId13" action="ppaction://hlinksldjump"/>
              </a:rPr>
              <a:t>ERC1178</a:t>
            </a:r>
            <a:r>
              <a:rPr lang="zh-CN" altLang="en-US" dirty="0"/>
              <a:t>：多级别代币标准</a:t>
            </a:r>
            <a:endParaRPr lang="en-US" altLang="zh-CN" dirty="0"/>
          </a:p>
          <a:p>
            <a:pPr lvl="1"/>
            <a:r>
              <a:rPr lang="en-US" altLang="zh-CN" dirty="0">
                <a:hlinkClick r:id="rId14" action="ppaction://hlinksldjump"/>
              </a:rPr>
              <a:t>ERC1190</a:t>
            </a:r>
            <a:r>
              <a:rPr lang="zh-CN" altLang="en-US" dirty="0"/>
              <a:t>：非同质版税代币的标准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A006426-070B-406E-A39B-5516A90C2B43}"/>
              </a:ext>
            </a:extLst>
          </p:cNvPr>
          <p:cNvSpPr txBox="1">
            <a:spLocks/>
          </p:cNvSpPr>
          <p:nvPr/>
        </p:nvSpPr>
        <p:spPr>
          <a:xfrm>
            <a:off x="3911097" y="1325563"/>
            <a:ext cx="2958975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5" name="动作按钮: 转到主页 4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C2FF7C39-ABF1-47F4-85FB-F856BC595458}"/>
              </a:ext>
            </a:extLst>
          </p:cNvPr>
          <p:cNvSpPr/>
          <p:nvPr/>
        </p:nvSpPr>
        <p:spPr>
          <a:xfrm>
            <a:off x="9823010" y="470780"/>
            <a:ext cx="534154" cy="54320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05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1928324" cy="1325563"/>
          </a:xfrm>
        </p:spPr>
        <p:txBody>
          <a:bodyPr/>
          <a:lstStyle/>
          <a:p>
            <a:r>
              <a:rPr lang="en-US" altLang="zh-CN" b="1" i="1" dirty="0"/>
              <a:t>ERC-165—</a:t>
            </a:r>
            <a:r>
              <a:rPr lang="zh-CN" altLang="en-US" sz="2600" b="1" dirty="0"/>
              <a:t>创建一个标准方法来发布和检测智能合约实现的接口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Final)</a:t>
            </a:r>
            <a:endParaRPr lang="zh-CN" altLang="en-US" sz="2600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98179"/>
            <a:ext cx="11094027" cy="4978784"/>
          </a:xfrm>
        </p:spPr>
        <p:txBody>
          <a:bodyPr>
            <a:normAutofit/>
          </a:bodyPr>
          <a:lstStyle/>
          <a:p>
            <a:r>
              <a:rPr lang="en-US" altLang="en-US" b="1" i="1" dirty="0" err="1"/>
              <a:t>功能描述</a:t>
            </a:r>
            <a:r>
              <a:rPr lang="zh-CN" altLang="en-US" b="1" i="1" dirty="0"/>
              <a:t>：</a:t>
            </a:r>
            <a:r>
              <a:rPr lang="en-US" altLang="zh-CN" dirty="0"/>
              <a:t>ERC-165</a:t>
            </a:r>
            <a:r>
              <a:rPr lang="zh-CN" altLang="en-US" dirty="0"/>
              <a:t>标准要求合约提供其实现了哪些接口，这样再与合约进行交互的时候可以先调用。</a:t>
            </a:r>
            <a:endParaRPr lang="en-US" altLang="zh-CN" dirty="0"/>
          </a:p>
          <a:p>
            <a:r>
              <a:rPr lang="en-US" altLang="zh-CN" dirty="0"/>
              <a:t>ERC-165</a:t>
            </a:r>
            <a:r>
              <a:rPr lang="zh-CN" altLang="en-US" dirty="0"/>
              <a:t>标准规范功能如下：</a:t>
            </a:r>
            <a:endParaRPr lang="en-US" altLang="zh-CN" dirty="0"/>
          </a:p>
          <a:p>
            <a:pPr lvl="1"/>
            <a:r>
              <a:rPr lang="zh-CN" altLang="en-US" dirty="0"/>
              <a:t>如何识别接口</a:t>
            </a:r>
          </a:p>
          <a:p>
            <a:pPr lvl="1"/>
            <a:r>
              <a:rPr lang="zh-CN" altLang="en-US" dirty="0"/>
              <a:t>检测合约是否支持</a:t>
            </a:r>
            <a:r>
              <a:rPr lang="en-US" altLang="zh-CN" dirty="0"/>
              <a:t>ERC-165</a:t>
            </a:r>
            <a:r>
              <a:rPr lang="zh-CN" altLang="en-US" dirty="0"/>
              <a:t>（支持</a:t>
            </a:r>
            <a:r>
              <a:rPr lang="en-US" altLang="zh-CN" dirty="0"/>
              <a:t>ERC165</a:t>
            </a:r>
            <a:r>
              <a:rPr lang="zh-CN" altLang="en-US" dirty="0"/>
              <a:t>的合约需要提供</a:t>
            </a:r>
            <a:r>
              <a:rPr lang="en-US" altLang="zh-CN" dirty="0" err="1"/>
              <a:t>interfaceID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检测合约是否实现了给定的接口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接口：</a:t>
            </a:r>
            <a:endParaRPr lang="en-US" altLang="zh-CN" b="1" i="1" dirty="0"/>
          </a:p>
          <a:p>
            <a:r>
              <a:rPr lang="en-US" altLang="zh-CN" dirty="0" err="1"/>
              <a:t>supportsInterface</a:t>
            </a:r>
            <a:r>
              <a:rPr lang="en-US" altLang="zh-CN" dirty="0"/>
              <a:t>(bytes4 </a:t>
            </a:r>
            <a:r>
              <a:rPr lang="en-US" altLang="zh-CN" dirty="0" err="1"/>
              <a:t>interfaceID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TW" sz="2000" dirty="0"/>
              <a:t>  </a:t>
            </a:r>
            <a:r>
              <a:rPr lang="en-US" altLang="zh-TW" sz="2000" dirty="0" err="1"/>
              <a:t>interfaceID</a:t>
            </a:r>
            <a:r>
              <a:rPr lang="zh-CN" altLang="en-US" sz="2000" dirty="0"/>
              <a:t>为函数选择器，每个函数都有一个与之对应的</a:t>
            </a:r>
            <a:r>
              <a:rPr lang="en-US" altLang="zh-CN" sz="2000" dirty="0" err="1"/>
              <a:t>interfaceID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实例：</a:t>
            </a:r>
            <a:r>
              <a:rPr lang="en-US" altLang="zh-CN" sz="2000" dirty="0">
                <a:hlinkClick r:id="rId2"/>
              </a:rPr>
              <a:t>http://www.cnblogs.com/wanghui-garcia/p/9507128.html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endParaRPr lang="en-US" altLang="zh-CN" dirty="0"/>
          </a:p>
        </p:txBody>
      </p:sp>
      <p:sp>
        <p:nvSpPr>
          <p:cNvPr id="4" name="动作按钮: 上一张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B454918-80EA-475A-A9FA-D9484BBCB38F}"/>
              </a:ext>
            </a:extLst>
          </p:cNvPr>
          <p:cNvSpPr/>
          <p:nvPr/>
        </p:nvSpPr>
        <p:spPr>
          <a:xfrm>
            <a:off x="11597490" y="61382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64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ERC-721—</a:t>
            </a:r>
            <a:r>
              <a:rPr lang="zh-CN" altLang="en-US" b="1" dirty="0"/>
              <a:t>非同质代币</a:t>
            </a:r>
            <a:r>
              <a:rPr lang="en-US" altLang="zh-CN" b="1" dirty="0"/>
              <a:t>(NFTs)</a:t>
            </a:r>
            <a:r>
              <a:rPr lang="zh-CN" altLang="en-US" b="1" dirty="0"/>
              <a:t>标准</a:t>
            </a:r>
            <a:r>
              <a:rPr lang="zh-CN" altLang="en-US" b="1" i="1" dirty="0"/>
              <a:t> 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Final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3" y="1161964"/>
            <a:ext cx="11932227" cy="539274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3200" b="1" i="1" dirty="0"/>
              <a:t>功能描述：</a:t>
            </a:r>
            <a:r>
              <a:rPr lang="en-US" altLang="zh-CN" sz="3200" dirty="0"/>
              <a:t>ERC-721 </a:t>
            </a:r>
            <a:r>
              <a:rPr lang="zh-CN" altLang="en-US" sz="3200" dirty="0"/>
              <a:t>标准的 </a:t>
            </a:r>
            <a:r>
              <a:rPr lang="en-US" altLang="zh-CN" sz="3200" dirty="0"/>
              <a:t>Token </a:t>
            </a:r>
            <a:r>
              <a:rPr lang="zh-CN" altLang="en-US" sz="3200" dirty="0"/>
              <a:t>最小单位是</a:t>
            </a:r>
            <a:r>
              <a:rPr lang="en-US" altLang="zh-CN" sz="3200" dirty="0"/>
              <a:t>1</a:t>
            </a:r>
            <a:r>
              <a:rPr lang="zh-CN" altLang="en-US" sz="3200" dirty="0"/>
              <a:t>，每个 </a:t>
            </a:r>
            <a:r>
              <a:rPr lang="en-US" altLang="zh-CN" sz="3200" dirty="0"/>
              <a:t>Token </a:t>
            </a:r>
            <a:r>
              <a:rPr lang="zh-CN" altLang="en-US" sz="3200" dirty="0"/>
              <a:t>拥有唯一的 </a:t>
            </a:r>
            <a:r>
              <a:rPr lang="en-US" altLang="zh-CN" sz="3200" dirty="0"/>
              <a:t>Token ID</a:t>
            </a:r>
            <a:r>
              <a:rPr lang="zh-CN" altLang="en-US" sz="3200" dirty="0"/>
              <a:t>，这意味着每个 </a:t>
            </a:r>
            <a:r>
              <a:rPr lang="en-US" altLang="zh-CN" sz="3200" dirty="0"/>
              <a:t>token </a:t>
            </a:r>
            <a:r>
              <a:rPr lang="zh-CN" altLang="en-US" sz="3200" dirty="0"/>
              <a:t>都是独一无二，不可替代的，每个</a:t>
            </a:r>
            <a:r>
              <a:rPr lang="en-US" altLang="zh-CN" sz="3200" dirty="0"/>
              <a:t>token</a:t>
            </a:r>
            <a:r>
              <a:rPr lang="zh-CN" altLang="en-US" sz="3200" dirty="0"/>
              <a:t>可以代表不同的价值。可以用于虚拟藏品、贷款债权、物理物品估值等等，这使得加密数字资产变得具有现实等同价值。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b="1" i="1" dirty="0" err="1"/>
              <a:t>Metdata</a:t>
            </a:r>
            <a:r>
              <a:rPr lang="zh-CN" altLang="en-US" sz="3100" b="1" i="1" dirty="0"/>
              <a:t>：</a:t>
            </a:r>
            <a:endParaRPr lang="en-US" altLang="zh-CN" sz="3100" b="1" i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/>
              <a:t>	name():NFT</a:t>
            </a:r>
            <a:r>
              <a:rPr lang="zh-CN" altLang="en-US" sz="3200" dirty="0"/>
              <a:t>的名称；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/>
              <a:t>	symbol():NFT</a:t>
            </a:r>
            <a:r>
              <a:rPr lang="zh-CN" altLang="en-US" sz="3200" dirty="0"/>
              <a:t>的符号；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/>
              <a:t>	</a:t>
            </a:r>
            <a:r>
              <a:rPr lang="en-US" altLang="zh-CN" sz="3200" dirty="0" err="1"/>
              <a:t>tokenURI</a:t>
            </a:r>
            <a:r>
              <a:rPr lang="en-US" altLang="zh-CN" sz="3200" dirty="0"/>
              <a:t>(uint256 _</a:t>
            </a:r>
            <a:r>
              <a:rPr lang="en-US" altLang="zh-CN" sz="3200" dirty="0" err="1"/>
              <a:t>tokenId</a:t>
            </a:r>
            <a:r>
              <a:rPr lang="en-US" altLang="zh-CN" sz="3200" dirty="0"/>
              <a:t>):</a:t>
            </a:r>
            <a:r>
              <a:rPr lang="zh-CN" altLang="en-US" sz="3200" dirty="0"/>
              <a:t>根据</a:t>
            </a:r>
            <a:r>
              <a:rPr lang="en-US" altLang="zh-CN" sz="3200" dirty="0" err="1"/>
              <a:t>tokenID</a:t>
            </a:r>
            <a:r>
              <a:rPr lang="zh-CN" altLang="en-US" sz="3200" dirty="0"/>
              <a:t>查询其对应的</a:t>
            </a:r>
            <a:r>
              <a:rPr lang="en-US" altLang="zh-CN" sz="3200" dirty="0"/>
              <a:t>URI(Uniform Resource Identifier)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Enumeration extension: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/>
              <a:t>	</a:t>
            </a:r>
            <a:r>
              <a:rPr lang="en-US" altLang="zh-CN" sz="3200" dirty="0" err="1"/>
              <a:t>totalSupply</a:t>
            </a:r>
            <a:r>
              <a:rPr lang="en-US" altLang="zh-CN" sz="3200" dirty="0"/>
              <a:t>():</a:t>
            </a:r>
            <a:r>
              <a:rPr lang="zh-CN" altLang="en-US" dirty="0"/>
              <a:t>本合约跟踪的</a:t>
            </a:r>
            <a:r>
              <a:rPr lang="en-US" altLang="zh-CN" dirty="0"/>
              <a:t>NFT</a:t>
            </a:r>
            <a:r>
              <a:rPr lang="zh-CN" altLang="en-US" dirty="0"/>
              <a:t>数；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/>
              <a:t>	</a:t>
            </a:r>
            <a:r>
              <a:rPr lang="en-US" altLang="zh-CN" sz="3200" dirty="0" err="1"/>
              <a:t>tokenByInedx</a:t>
            </a:r>
            <a:r>
              <a:rPr lang="en-US" altLang="zh-CN" sz="3200" dirty="0"/>
              <a:t>(uint256 _index):</a:t>
            </a:r>
            <a:r>
              <a:rPr lang="zh-CN" altLang="en-US" sz="3200" dirty="0"/>
              <a:t>返回</a:t>
            </a:r>
            <a:r>
              <a:rPr lang="en-US" altLang="zh-CN" sz="3200" dirty="0"/>
              <a:t>_index</a:t>
            </a:r>
            <a:r>
              <a:rPr lang="zh-CN" altLang="en-US" sz="3200" dirty="0"/>
              <a:t>对应的</a:t>
            </a:r>
            <a:r>
              <a:rPr lang="en-US" altLang="zh-CN" sz="3200" dirty="0" err="1"/>
              <a:t>tokenID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/>
              <a:t>	</a:t>
            </a:r>
            <a:r>
              <a:rPr lang="en-US" altLang="zh-CN" sz="3200" dirty="0" err="1"/>
              <a:t>tokenOfOwnerByInedx</a:t>
            </a:r>
            <a:r>
              <a:rPr lang="en-US" altLang="zh-CN" sz="3200" dirty="0"/>
              <a:t>(address _owner, uint256 _index):</a:t>
            </a:r>
            <a:r>
              <a:rPr lang="zh-CN" altLang="en-US" sz="3200" dirty="0"/>
              <a:t>返回</a:t>
            </a:r>
            <a:r>
              <a:rPr lang="en-US" altLang="zh-CN" sz="3200" dirty="0"/>
              <a:t>_owner</a:t>
            </a:r>
            <a:r>
              <a:rPr lang="zh-CN" altLang="en-US" sz="3200" dirty="0"/>
              <a:t>拥有的</a:t>
            </a:r>
            <a:r>
              <a:rPr lang="en-US" altLang="zh-CN" dirty="0"/>
              <a:t>_index</a:t>
            </a:r>
            <a:r>
              <a:rPr lang="zh-CN" altLang="en-US" dirty="0"/>
              <a:t>对应的</a:t>
            </a:r>
            <a:r>
              <a:rPr lang="en-US" altLang="zh-CN" dirty="0" err="1"/>
              <a:t>tokenID</a:t>
            </a:r>
            <a:r>
              <a:rPr lang="zh-CN" altLang="en-US" dirty="0"/>
              <a:t>；</a:t>
            </a:r>
            <a:endParaRPr lang="en-US" altLang="zh-CN" sz="3100" b="1" i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 err="1"/>
              <a:t>CryptoKitty</a:t>
            </a:r>
            <a:r>
              <a:rPr lang="zh-CN" altLang="en-US" b="1" dirty="0"/>
              <a:t>示例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https://blog.csdn.net/tianlongtc/article/details/80013202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官方样例：</a:t>
            </a:r>
            <a:r>
              <a:rPr lang="en-US" altLang="zh-CN" dirty="0">
                <a:hlinkClick r:id="rId4"/>
              </a:rPr>
              <a:t>https://github.com/OpenZeppelin/openzeppelin-solidity/blob/master/contracts/token/ERC721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动作按钮: 上一张 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B3259C71-F685-4412-A3AC-508FBEC67E5E}"/>
              </a:ext>
            </a:extLst>
          </p:cNvPr>
          <p:cNvSpPr/>
          <p:nvPr/>
        </p:nvSpPr>
        <p:spPr>
          <a:xfrm>
            <a:off x="11597490" y="43798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84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ERC-721—</a:t>
            </a:r>
            <a:r>
              <a:rPr lang="zh-CN" altLang="en-US" b="1" dirty="0"/>
              <a:t>非同质代币</a:t>
            </a:r>
            <a:r>
              <a:rPr lang="en-US" altLang="zh-CN" b="1" dirty="0"/>
              <a:t>(NFTs)</a:t>
            </a:r>
            <a:r>
              <a:rPr lang="zh-CN" altLang="en-US" b="1" dirty="0"/>
              <a:t>标准</a:t>
            </a:r>
            <a:r>
              <a:rPr lang="zh-CN" altLang="en-US" b="1" i="1" dirty="0"/>
              <a:t> 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Final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68722"/>
            <a:ext cx="12192000" cy="562220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3200" b="1" i="1" dirty="0"/>
              <a:t>接口：</a:t>
            </a:r>
            <a:endParaRPr lang="en-US" altLang="zh-CN" sz="3200" b="1" i="1" dirty="0"/>
          </a:p>
          <a:p>
            <a:pPr lvl="1"/>
            <a:r>
              <a:rPr lang="en-US" altLang="zh-CN" sz="2000" dirty="0" err="1"/>
              <a:t>balanceOf</a:t>
            </a:r>
            <a:r>
              <a:rPr lang="en-US" altLang="zh-CN" sz="2000" dirty="0"/>
              <a:t>(address _owner) </a:t>
            </a:r>
            <a:r>
              <a:rPr lang="zh-CN" altLang="en-US" sz="2000" dirty="0"/>
              <a:t>：查看</a:t>
            </a:r>
            <a:r>
              <a:rPr lang="en-US" altLang="zh-CN" sz="2000" dirty="0"/>
              <a:t>_owner</a:t>
            </a:r>
            <a:r>
              <a:rPr lang="zh-CN" altLang="en-US" sz="2000" dirty="0"/>
              <a:t>拥有的</a:t>
            </a:r>
            <a:r>
              <a:rPr lang="en-US" altLang="zh-CN" sz="2000" dirty="0"/>
              <a:t>NFT</a:t>
            </a:r>
          </a:p>
          <a:p>
            <a:pPr lvl="1"/>
            <a:r>
              <a:rPr lang="en-US" altLang="zh-CN" sz="2000" dirty="0" err="1"/>
              <a:t>ownerOf</a:t>
            </a:r>
            <a:r>
              <a:rPr lang="en-US" altLang="zh-CN" sz="2000" dirty="0"/>
              <a:t>(uint256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) </a:t>
            </a:r>
            <a:r>
              <a:rPr lang="zh-CN" altLang="en-US" sz="2000" dirty="0"/>
              <a:t>：查找某</a:t>
            </a:r>
            <a:r>
              <a:rPr lang="en-US" altLang="zh-CN" sz="2000" dirty="0"/>
              <a:t>NFT</a:t>
            </a:r>
            <a:r>
              <a:rPr lang="zh-CN" altLang="en-US" sz="2000" dirty="0"/>
              <a:t>的所有者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safeTransferFrom</a:t>
            </a:r>
            <a:r>
              <a:rPr lang="en-US" altLang="zh-CN" sz="2000" dirty="0"/>
              <a:t>(address _from, address _to, uint256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, bytes data):</a:t>
            </a:r>
            <a:r>
              <a:rPr lang="zh-CN" altLang="en-US" sz="2000" dirty="0"/>
              <a:t>将某</a:t>
            </a:r>
            <a:r>
              <a:rPr lang="en-US" altLang="zh-CN" sz="2000" dirty="0"/>
              <a:t>NFT</a:t>
            </a:r>
            <a:r>
              <a:rPr lang="zh-CN" altLang="en-US" sz="2000" dirty="0"/>
              <a:t>的拥有权从</a:t>
            </a:r>
            <a:r>
              <a:rPr lang="en-US" altLang="zh-CN" sz="2000" dirty="0"/>
              <a:t>_from</a:t>
            </a:r>
            <a:r>
              <a:rPr lang="zh-CN" altLang="en-US" sz="2000" dirty="0"/>
              <a:t>转移给</a:t>
            </a:r>
            <a:r>
              <a:rPr lang="en-US" altLang="zh-CN" sz="2000" dirty="0"/>
              <a:t>_to</a:t>
            </a:r>
            <a:r>
              <a:rPr lang="zh-CN" altLang="en-US" sz="2000" dirty="0"/>
              <a:t>，并附带</a:t>
            </a:r>
            <a:r>
              <a:rPr lang="en-US" altLang="zh-CN" sz="2000" dirty="0"/>
              <a:t>data</a:t>
            </a:r>
            <a:r>
              <a:rPr lang="zh-CN" altLang="en-US" sz="2000" dirty="0"/>
              <a:t>数据。</a:t>
            </a:r>
            <a:r>
              <a:rPr lang="en-US" altLang="zh-CN" sz="2000" dirty="0">
                <a:solidFill>
                  <a:srgbClr val="FF0000"/>
                </a:solidFill>
              </a:rPr>
              <a:t>Safe</a:t>
            </a:r>
            <a:r>
              <a:rPr lang="zh-CN" altLang="en-US" sz="2000" dirty="0"/>
              <a:t>：如果</a:t>
            </a:r>
            <a:r>
              <a:rPr lang="en-US" altLang="zh-CN" sz="2000" dirty="0"/>
              <a:t>to</a:t>
            </a:r>
            <a:r>
              <a:rPr lang="zh-CN" altLang="en-US" sz="2000" dirty="0"/>
              <a:t>为合约地址，对调用接口做检测；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safeTransferFrom</a:t>
            </a:r>
            <a:r>
              <a:rPr lang="en-US" altLang="zh-CN" sz="2000" dirty="0"/>
              <a:t>(address _from, address _to, uint256 _tokenId</a:t>
            </a:r>
            <a:r>
              <a:rPr lang="zh-CN" altLang="en-US" sz="2000" dirty="0"/>
              <a:t>）：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transferFrom</a:t>
            </a:r>
            <a:r>
              <a:rPr lang="en-US" altLang="zh-CN" sz="2000" dirty="0"/>
              <a:t>(address _from, address _to, uint256 _tokenId)</a:t>
            </a:r>
            <a:r>
              <a:rPr lang="zh-CN" altLang="en-US" sz="2000" dirty="0"/>
              <a:t>：自己确认</a:t>
            </a:r>
            <a:r>
              <a:rPr lang="en-US" altLang="zh-CN" sz="2000" dirty="0"/>
              <a:t>_to</a:t>
            </a:r>
            <a:r>
              <a:rPr lang="zh-CN" altLang="en-US" sz="2000" dirty="0"/>
              <a:t>的有效性；</a:t>
            </a:r>
            <a:endParaRPr lang="en-US" altLang="zh-CN" sz="2000" dirty="0"/>
          </a:p>
          <a:p>
            <a:pPr lvl="1"/>
            <a:r>
              <a:rPr lang="en-US" altLang="zh-CN" sz="2000" dirty="0"/>
              <a:t>approve(address _approved, uint256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):</a:t>
            </a:r>
            <a:r>
              <a:rPr lang="zh-CN" altLang="en-US" sz="2000" dirty="0"/>
              <a:t>更改或重申已批准的</a:t>
            </a:r>
            <a:r>
              <a:rPr lang="en-US" altLang="zh-CN" sz="2000" dirty="0"/>
              <a:t>NFT</a:t>
            </a:r>
            <a:r>
              <a:rPr lang="zh-CN" altLang="en-US" sz="2000" dirty="0"/>
              <a:t>地址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setApprovalForAll</a:t>
            </a:r>
            <a:r>
              <a:rPr lang="en-US" altLang="zh-CN" sz="2000" dirty="0"/>
              <a:t>(address _operator, bool _approved):</a:t>
            </a:r>
            <a:r>
              <a:rPr lang="zh-CN" altLang="en-US" sz="2000" dirty="0"/>
              <a:t>启用或禁用</a:t>
            </a:r>
            <a:r>
              <a:rPr lang="en-US" altLang="zh-CN" sz="2000" dirty="0"/>
              <a:t>operator</a:t>
            </a:r>
            <a:r>
              <a:rPr lang="zh-CN" altLang="en-US" sz="2000" dirty="0"/>
              <a:t>管理所有资产的审批；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getApproved</a:t>
            </a:r>
            <a:r>
              <a:rPr lang="en-US" altLang="zh-CN" sz="2000" dirty="0"/>
              <a:t>(uint256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)</a:t>
            </a:r>
            <a:r>
              <a:rPr lang="zh-CN" altLang="en-US" sz="2000" dirty="0"/>
              <a:t>：获取某</a:t>
            </a:r>
            <a:r>
              <a:rPr lang="en-US" altLang="zh-CN" sz="2000" dirty="0"/>
              <a:t>NFT</a:t>
            </a:r>
            <a:r>
              <a:rPr lang="zh-CN" altLang="en-US" sz="2000" dirty="0"/>
              <a:t>的批准地址；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isApprovedForAll</a:t>
            </a:r>
            <a:r>
              <a:rPr lang="en-US" altLang="zh-CN" sz="2000" dirty="0"/>
              <a:t>(address _owner, address _operator):</a:t>
            </a:r>
            <a:r>
              <a:rPr lang="zh-CN" altLang="en-US" sz="2000" dirty="0"/>
              <a:t>查询</a:t>
            </a:r>
            <a:r>
              <a:rPr lang="en-US" altLang="zh-CN" sz="2000" dirty="0"/>
              <a:t>operator</a:t>
            </a:r>
            <a:r>
              <a:rPr lang="zh-CN" altLang="en-US" sz="2000" dirty="0"/>
              <a:t>是否是</a:t>
            </a:r>
            <a:r>
              <a:rPr lang="en-US" altLang="zh-CN" sz="2000" dirty="0"/>
              <a:t>_owner</a:t>
            </a:r>
            <a:r>
              <a:rPr lang="zh-CN" altLang="en-US" sz="2000" dirty="0"/>
              <a:t>的授权操作符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zh-CN" altLang="en-US" sz="3200" b="1" i="1" dirty="0"/>
              <a:t>事件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2000" dirty="0"/>
              <a:t>	Transfer (address index _from, address index _to, uint256 index 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Approval (address index _owner, address index _approved, uint256 index 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ApprovalForAll</a:t>
            </a:r>
            <a:r>
              <a:rPr lang="en-US" altLang="zh-CN" sz="2000" dirty="0"/>
              <a:t> (address index _owner, address index _operator, bool _approved)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动作按钮: 上一张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6653ABA-E0BA-4576-8290-22CD1A12B13B}"/>
              </a:ext>
            </a:extLst>
          </p:cNvPr>
          <p:cNvSpPr/>
          <p:nvPr/>
        </p:nvSpPr>
        <p:spPr>
          <a:xfrm>
            <a:off x="11597490" y="43798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67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8</a:t>
            </a:r>
            <a:r>
              <a:rPr lang="en-US" altLang="zh-CN" b="1" i="1" dirty="0"/>
              <a:t>09</a:t>
            </a:r>
            <a:r>
              <a:rPr lang="zh-CN" altLang="en-US" b="1" i="1" dirty="0"/>
              <a:t> </a:t>
            </a:r>
            <a:r>
              <a:rPr lang="en-US" altLang="zh-CN" b="1" i="1" dirty="0"/>
              <a:t>—</a:t>
            </a:r>
            <a:r>
              <a:rPr lang="zh-CN" altLang="en-US" b="1" i="1" dirty="0"/>
              <a:t>非同质代币的租赁标准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Draft</a:t>
            </a:r>
            <a:r>
              <a:rPr lang="zh-CN" altLang="zh-CN" sz="2600" b="1" i="1" dirty="0"/>
              <a:t>）</a:t>
            </a:r>
            <a:endParaRPr lang="zh-CN" altLang="en-US" sz="2600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8179"/>
            <a:ext cx="12294606" cy="488574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功能描述：</a:t>
            </a:r>
            <a:r>
              <a:rPr lang="en-US" altLang="zh-CN" sz="2000" dirty="0"/>
              <a:t>ERC-809 </a:t>
            </a:r>
            <a:r>
              <a:rPr lang="zh-CN" altLang="en-US" sz="2000" dirty="0"/>
              <a:t>标准可以让用户使用一系列指令来出租他们的非同质化代币（</a:t>
            </a:r>
            <a:r>
              <a:rPr lang="en-US" altLang="zh-CN" sz="2000" dirty="0"/>
              <a:t>NTFs</a:t>
            </a:r>
            <a:r>
              <a:rPr lang="zh-CN" altLang="en-US" sz="2000" dirty="0"/>
              <a:t>），因此，用户从单个的钱包界面就可以看到过去和现在的租赁协议。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接口：</a:t>
            </a:r>
            <a:endParaRPr lang="en-US" altLang="zh-CN" b="1" i="1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）兼容</a:t>
            </a:r>
            <a:r>
              <a:rPr lang="en-US" altLang="zh-CN" sz="2000" dirty="0"/>
              <a:t>ERC-721</a:t>
            </a:r>
            <a:r>
              <a:rPr lang="en-US" altLang="en-US" sz="2000" dirty="0"/>
              <a:t>。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）添加基础租赁接口</a:t>
            </a:r>
            <a:endParaRPr lang="en-US" altLang="zh-CN" sz="2000" dirty="0"/>
          </a:p>
          <a:p>
            <a:pPr lvl="1"/>
            <a:r>
              <a:rPr lang="en-US" altLang="zh-CN" sz="2000" dirty="0"/>
              <a:t>reserve(uint256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, uint256 _start, uint256 _stop)</a:t>
            </a:r>
            <a:r>
              <a:rPr lang="zh-CN" altLang="en-US" sz="2000" dirty="0"/>
              <a:t>：租赁</a:t>
            </a:r>
            <a:r>
              <a:rPr lang="en-US" altLang="zh-CN" sz="2000" dirty="0" err="1"/>
              <a:t>tokenId</a:t>
            </a:r>
            <a:r>
              <a:rPr lang="zh-CN" altLang="en-US" sz="2000" dirty="0"/>
              <a:t>，时间从</a:t>
            </a:r>
            <a:r>
              <a:rPr lang="en-US" altLang="zh-CN" sz="2000" dirty="0"/>
              <a:t>_start</a:t>
            </a:r>
            <a:r>
              <a:rPr lang="zh-CN" altLang="en-US" sz="2000" dirty="0"/>
              <a:t>到</a:t>
            </a:r>
            <a:r>
              <a:rPr lang="en-US" altLang="zh-CN" sz="2000" dirty="0"/>
              <a:t>_stop</a:t>
            </a:r>
          </a:p>
          <a:p>
            <a:pPr lvl="1"/>
            <a:r>
              <a:rPr lang="en-US" altLang="zh-CN" sz="2000" dirty="0"/>
              <a:t>access(uint256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)</a:t>
            </a:r>
            <a:r>
              <a:rPr lang="zh-CN" altLang="en-US" sz="2000" dirty="0"/>
              <a:t>：检测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 </a:t>
            </a:r>
            <a:r>
              <a:rPr lang="zh-CN" altLang="en-US" sz="2000" dirty="0"/>
              <a:t>现在是否有预留，有的话就允许存取</a:t>
            </a:r>
            <a:endParaRPr lang="en-US" altLang="zh-CN" sz="2000" dirty="0"/>
          </a:p>
          <a:p>
            <a:pPr lvl="1"/>
            <a:r>
              <a:rPr lang="en-US" altLang="zh-CN" sz="2000" dirty="0"/>
              <a:t>settle(uint256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, address _renter, uint256 _stop)</a:t>
            </a:r>
            <a:r>
              <a:rPr lang="zh-CN" altLang="en-US" sz="2000" dirty="0"/>
              <a:t>：移除租户对</a:t>
            </a:r>
            <a:r>
              <a:rPr lang="en-US" altLang="zh-CN" sz="2000" dirty="0" err="1"/>
              <a:t>tokenId</a:t>
            </a:r>
            <a:r>
              <a:rPr lang="zh-CN" altLang="en-US" sz="2000" dirty="0"/>
              <a:t>的访问，并转移商定的资金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checkAvailable</a:t>
            </a:r>
            <a:r>
              <a:rPr lang="en-US" altLang="zh-CN" sz="2000" dirty="0"/>
              <a:t>(uint256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, uint256 _time) </a:t>
            </a:r>
            <a:r>
              <a:rPr lang="zh-CN" altLang="en-US" sz="2000" dirty="0"/>
              <a:t>：检查是否可用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cancelReservation</a:t>
            </a:r>
            <a:r>
              <a:rPr lang="en-US" altLang="zh-CN" sz="2000" dirty="0"/>
              <a:t>(uint256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, uint256 _start, uint256 _stop)</a:t>
            </a:r>
            <a:r>
              <a:rPr lang="zh-CN" altLang="en-US" sz="2000" dirty="0"/>
              <a:t>：取消从</a:t>
            </a:r>
            <a:r>
              <a:rPr lang="en-US" altLang="zh-CN" sz="2000" dirty="0"/>
              <a:t>_start</a:t>
            </a:r>
            <a:r>
              <a:rPr lang="zh-CN" altLang="en-US" sz="2000" dirty="0"/>
              <a:t>到</a:t>
            </a:r>
            <a:r>
              <a:rPr lang="en-US" altLang="zh-CN" sz="2000" dirty="0"/>
              <a:t>_stop</a:t>
            </a:r>
            <a:r>
              <a:rPr lang="zh-CN" altLang="en-US" sz="2000" dirty="0"/>
              <a:t>时间的预订</a:t>
            </a:r>
            <a:endParaRPr lang="en-US" altLang="zh-CN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动作按钮: 上一张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A9EF2F7-DAE9-4624-8410-002A3699F53B}"/>
              </a:ext>
            </a:extLst>
          </p:cNvPr>
          <p:cNvSpPr/>
          <p:nvPr/>
        </p:nvSpPr>
        <p:spPr>
          <a:xfrm>
            <a:off x="11597490" y="43798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6" y="-301159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</a:t>
            </a:r>
            <a:r>
              <a:rPr lang="zh-CN" altLang="en-US" b="1" i="1" dirty="0"/>
              <a:t>代币类标准列表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04448"/>
              </p:ext>
            </p:extLst>
          </p:nvPr>
        </p:nvGraphicFramePr>
        <p:xfrm>
          <a:off x="1332672" y="845107"/>
          <a:ext cx="9516855" cy="585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3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6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编号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/>
                        <a:t>功能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800000"/>
                          </a:solidFill>
                        </a:rPr>
                        <a:t>ERC-20</a:t>
                      </a:r>
                      <a:endParaRPr lang="zh-CN" altLang="en-US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1" dirty="0">
                          <a:solidFill>
                            <a:srgbClr val="800000"/>
                          </a:solidFill>
                        </a:rPr>
                        <a:t>标准的同质</a:t>
                      </a:r>
                      <a:r>
                        <a:rPr lang="zh-CN" altLang="en-US" sz="1800" b="0" i="1" kern="1200" dirty="0">
                          <a:solidFill>
                            <a:srgbClr val="800000"/>
                          </a:solidFill>
                          <a:latin typeface="+mn-lt"/>
                          <a:ea typeface="+mn-ea"/>
                          <a:cs typeface="+mn-cs"/>
                        </a:rPr>
                        <a:t>代币</a:t>
                      </a:r>
                      <a:endParaRPr lang="en-US" altLang="zh-CN" sz="1800" b="0" i="1" kern="1200" dirty="0">
                        <a:solidFill>
                          <a:srgbClr val="8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kern="1200" dirty="0">
                          <a:solidFill>
                            <a:srgbClr val="800000"/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800000"/>
                          </a:solidFill>
                        </a:rPr>
                        <a:t>ERC-165</a:t>
                      </a:r>
                      <a:endParaRPr lang="zh-CN" altLang="en-US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rgbClr val="800000"/>
                          </a:solidFill>
                        </a:rPr>
                        <a:t>标准接口发现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kern="1200" dirty="0">
                          <a:solidFill>
                            <a:srgbClr val="800000"/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ERC-223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/>
                        <a:t>保护投资者以防意外的合约转账 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ERC-621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ERC-20</a:t>
                      </a:r>
                      <a:r>
                        <a:rPr lang="zh-CN" altLang="en-US" b="0" dirty="0"/>
                        <a:t>拓展，减少或增加代币供应量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ERC-667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1" dirty="0" err="1"/>
                        <a:t>transferAndCall</a:t>
                      </a:r>
                      <a:r>
                        <a:rPr lang="mr-IN" altLang="zh-CN" b="0" i="1" dirty="0"/>
                        <a:t> </a:t>
                      </a:r>
                      <a:r>
                        <a:rPr lang="zh-CN" altLang="mr-IN" b="0" i="1" dirty="0"/>
                        <a:t>代币标准</a:t>
                      </a:r>
                      <a:endParaRPr lang="en-US" altLang="zh-CN" b="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800000"/>
                          </a:solidFill>
                        </a:rPr>
                        <a:t>ERC-721</a:t>
                      </a:r>
                      <a:endParaRPr lang="zh-CN" altLang="en-US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800000"/>
                          </a:solidFill>
                        </a:rPr>
                        <a:t>非同质代币标准</a:t>
                      </a:r>
                      <a:endParaRPr lang="en-US" altLang="zh-CN" sz="1800" b="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solidFill>
                            <a:srgbClr val="800000"/>
                          </a:solidFill>
                        </a:rPr>
                        <a:t>Final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ERC-777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1" dirty="0"/>
                        <a:t>全新的代币标准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ERC-809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/>
                        <a:t>非同质代币的租赁标准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ERC-864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/>
                        <a:t>非同质代币共有产权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ERC-865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委托三方用代币替代以太坊转账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ERC-874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/>
                        <a:t>加权的非同质代币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ERC-875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/>
                        <a:t>非同质代币和原子互换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ERC-888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/>
                        <a:t>多维代币体系的模型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ERC-918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/>
                        <a:t>可挖矿的代币标准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ERC-965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ERC-777</a:t>
                      </a:r>
                      <a:r>
                        <a:rPr lang="zh-CN" altLang="en-US" b="0" dirty="0"/>
                        <a:t>拓展，</a:t>
                      </a:r>
                      <a:r>
                        <a:rPr lang="zh-CN" altLang="en-US" sz="1800" b="0" dirty="0"/>
                        <a:t>通过</a:t>
                      </a:r>
                      <a:r>
                        <a:rPr lang="zh-CN" altLang="en-US" sz="1800" dirty="0"/>
                        <a:t>提前签署的信息批准三方转账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484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8</a:t>
            </a:r>
            <a:r>
              <a:rPr lang="en-US" altLang="zh-CN" b="1" i="1" dirty="0"/>
              <a:t>64</a:t>
            </a:r>
            <a:r>
              <a:rPr lang="zh-CN" altLang="en-US" b="1" i="1" dirty="0"/>
              <a:t> </a:t>
            </a:r>
            <a:r>
              <a:rPr lang="en-US" altLang="zh-CN" b="1" i="1" dirty="0"/>
              <a:t>—</a:t>
            </a:r>
            <a:r>
              <a:rPr lang="zh-CN" altLang="en-US" b="1" i="1" dirty="0"/>
              <a:t>非同质代币共有产权</a:t>
            </a:r>
            <a:r>
              <a:rPr lang="en-US" altLang="zh-CN" sz="2600" b="1" i="1" dirty="0"/>
              <a:t>(</a:t>
            </a:r>
            <a:r>
              <a:rPr lang="zh-CN" altLang="en-US" sz="2600" b="1" i="1" dirty="0"/>
              <a:t> </a:t>
            </a:r>
            <a:r>
              <a:rPr lang="en-US" altLang="zh-CN" sz="2600" b="1" i="1" dirty="0"/>
              <a:t>Draft 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51140"/>
            <a:ext cx="11932227" cy="211028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功能描述：</a:t>
            </a:r>
            <a:r>
              <a:rPr lang="zh-CN" altLang="en-US" sz="2000" dirty="0"/>
              <a:t>这项标准提议旨在 </a:t>
            </a:r>
            <a:r>
              <a:rPr lang="en-US" altLang="zh-CN" sz="2000" dirty="0"/>
              <a:t>NFT </a:t>
            </a:r>
            <a:r>
              <a:rPr lang="zh-CN" altLang="en-US" sz="2000" dirty="0"/>
              <a:t>合约中分享 </a:t>
            </a:r>
            <a:r>
              <a:rPr lang="en-US" altLang="zh-CN" sz="2000" dirty="0"/>
              <a:t>NTF </a:t>
            </a:r>
            <a:r>
              <a:rPr lang="zh-CN" altLang="en-US" sz="2000" dirty="0"/>
              <a:t>的所有权。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接口：</a:t>
            </a:r>
            <a:endParaRPr lang="en-US" altLang="zh-CN" b="1" i="1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）兼容</a:t>
            </a:r>
            <a:r>
              <a:rPr lang="en-US" altLang="zh-CN" sz="2000" dirty="0"/>
              <a:t>ERC-721</a:t>
            </a:r>
            <a:r>
              <a:rPr lang="en-US" altLang="en-US" sz="2000" dirty="0"/>
              <a:t>。</a:t>
            </a:r>
          </a:p>
          <a:p>
            <a:pPr marL="0" indent="0">
              <a:buNone/>
            </a:pPr>
            <a:r>
              <a:rPr lang="zh-CN" altLang="en-US" sz="2000" dirty="0"/>
              <a:t>其他接口未完成。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动作按钮: 上一张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C615219-8DE0-423C-9566-6405DFBFC74E}"/>
              </a:ext>
            </a:extLst>
          </p:cNvPr>
          <p:cNvSpPr/>
          <p:nvPr/>
        </p:nvSpPr>
        <p:spPr>
          <a:xfrm>
            <a:off x="11597490" y="43798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87</a:t>
            </a:r>
            <a:r>
              <a:rPr lang="en-US" altLang="zh-CN" b="1" i="1" dirty="0"/>
              <a:t>4</a:t>
            </a:r>
            <a:r>
              <a:rPr lang="zh-CN" altLang="en-US" b="1" i="1" dirty="0"/>
              <a:t> </a:t>
            </a:r>
            <a:r>
              <a:rPr lang="en-US" altLang="zh-CN" b="1" i="1" dirty="0"/>
              <a:t>—</a:t>
            </a:r>
            <a:r>
              <a:rPr lang="zh-CN" altLang="en-US" b="1" i="1" dirty="0"/>
              <a:t>加权的非同质代币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98179"/>
            <a:ext cx="11932227" cy="565982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功能描述：</a:t>
            </a:r>
            <a:r>
              <a:rPr lang="zh-CN" altLang="en-US" sz="1900" dirty="0"/>
              <a:t>不是所有的 </a:t>
            </a:r>
            <a:r>
              <a:rPr lang="en-US" altLang="zh-CN" sz="1900" dirty="0"/>
              <a:t>NFT </a:t>
            </a:r>
            <a:r>
              <a:rPr lang="zh-CN" altLang="en-US" sz="1900" dirty="0"/>
              <a:t>都是同等条件下创造的，但是又没有东西可以分辨 </a:t>
            </a:r>
            <a:r>
              <a:rPr lang="en-US" altLang="zh-CN" sz="1900" dirty="0"/>
              <a:t>NFT</a:t>
            </a:r>
            <a:r>
              <a:rPr lang="zh-CN" altLang="en-US" sz="1900" dirty="0"/>
              <a:t>。加权的方法可以让去中心化自治组织（</a:t>
            </a:r>
            <a:r>
              <a:rPr lang="en-US" altLang="zh-CN" sz="1900" dirty="0"/>
              <a:t>DAO</a:t>
            </a:r>
            <a:r>
              <a:rPr lang="zh-CN" altLang="en-US" sz="1900" dirty="0"/>
              <a:t>）或者其他外部机构了解到独特资产拥有的价值。</a:t>
            </a:r>
            <a:endParaRPr lang="en-US" altLang="zh-CN" sz="1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900" dirty="0"/>
              <a:t>	</a:t>
            </a:r>
            <a:r>
              <a:rPr lang="zh-CN" altLang="en-US" sz="1900" dirty="0"/>
              <a:t>加权数字资产注册表是</a:t>
            </a:r>
            <a:r>
              <a:rPr lang="en-US" altLang="zh-CN" sz="1900" dirty="0"/>
              <a:t>ERC-821</a:t>
            </a:r>
            <a:r>
              <a:rPr lang="zh-CN" altLang="en-US" sz="1900" dirty="0"/>
              <a:t>的扩展，用于跟踪资产权重。</a:t>
            </a:r>
            <a:endParaRPr lang="en-US" altLang="zh-CN" sz="19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接口：</a:t>
            </a:r>
            <a:endParaRPr lang="en-US" altLang="zh-CN" b="1" i="1" dirty="0"/>
          </a:p>
          <a:p>
            <a:pPr lvl="1"/>
            <a:r>
              <a:rPr lang="en-US" altLang="zh-CN" sz="2000" dirty="0" err="1"/>
              <a:t>totalWeight</a:t>
            </a:r>
            <a:r>
              <a:rPr lang="en-US" altLang="zh-CN" sz="2000" dirty="0"/>
              <a:t>()</a:t>
            </a:r>
            <a:r>
              <a:rPr lang="zh-CN" altLang="en-US" sz="2000" dirty="0"/>
              <a:t>：返回数字资产注册表的总权重；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isWeighted</a:t>
            </a:r>
            <a:r>
              <a:rPr lang="en-US" altLang="zh-CN" sz="2000" dirty="0"/>
              <a:t>() </a:t>
            </a:r>
            <a:r>
              <a:rPr lang="zh-CN" altLang="en-US" sz="2000" dirty="0"/>
              <a:t>：检测是否授权；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weightOfAsset</a:t>
            </a:r>
            <a:r>
              <a:rPr lang="en-US" altLang="zh-CN" sz="2000" dirty="0"/>
              <a:t>(uint256 </a:t>
            </a:r>
            <a:r>
              <a:rPr lang="en-US" altLang="zh-CN" sz="2000" dirty="0" err="1"/>
              <a:t>assetId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assetId</a:t>
            </a:r>
            <a:r>
              <a:rPr lang="zh-CN" altLang="en-US" sz="2000" dirty="0"/>
              <a:t>的权重；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weightOfHolder</a:t>
            </a:r>
            <a:r>
              <a:rPr lang="en-US" altLang="zh-CN" sz="2000" dirty="0"/>
              <a:t>(address holder)</a:t>
            </a:r>
            <a:r>
              <a:rPr lang="zh-CN" altLang="en-US" sz="2000" dirty="0"/>
              <a:t>：持股人拥有资产的总权重；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changeWeight</a:t>
            </a:r>
            <a:r>
              <a:rPr lang="en-US" altLang="zh-CN" sz="2000" dirty="0"/>
              <a:t>(uint256 </a:t>
            </a:r>
            <a:r>
              <a:rPr lang="en-US" altLang="zh-CN" sz="2000" dirty="0" err="1"/>
              <a:t>assetId</a:t>
            </a:r>
            <a:r>
              <a:rPr lang="en-US" altLang="zh-CN" sz="2000" dirty="0"/>
              <a:t>, uint64 weight)</a:t>
            </a:r>
            <a:r>
              <a:rPr lang="zh-CN" altLang="en-US" sz="2000" dirty="0"/>
              <a:t>：将资产的权重更改为给定的值；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voteWeightAddress</a:t>
            </a:r>
            <a:r>
              <a:rPr lang="en-US" altLang="zh-CN" sz="2000" dirty="0"/>
              <a:t>()</a:t>
            </a:r>
            <a:r>
              <a:rPr lang="zh-CN" altLang="en-US" sz="2000" dirty="0"/>
              <a:t>：返回加权数字资产注册表的地址；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balanceOf</a:t>
            </a:r>
            <a:r>
              <a:rPr lang="en-US" altLang="zh-CN" sz="2000" dirty="0"/>
              <a:t>(address holder)</a:t>
            </a:r>
            <a:r>
              <a:rPr lang="zh-CN" altLang="en-US" sz="2000" dirty="0"/>
              <a:t>：</a:t>
            </a:r>
            <a:r>
              <a:rPr lang="en-US" altLang="zh-CN" sz="2000" dirty="0"/>
              <a:t>holder</a:t>
            </a:r>
            <a:r>
              <a:rPr lang="zh-CN" altLang="en-US" sz="2000" dirty="0"/>
              <a:t>的总权重；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动作按钮: 上一张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B61852E-7020-43A0-871C-CABFD391C561}"/>
              </a:ext>
            </a:extLst>
          </p:cNvPr>
          <p:cNvSpPr/>
          <p:nvPr/>
        </p:nvSpPr>
        <p:spPr>
          <a:xfrm>
            <a:off x="11597490" y="43798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609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875</a:t>
            </a:r>
            <a:r>
              <a:rPr lang="zh-CN" altLang="en-US" b="1" i="1" dirty="0"/>
              <a:t> </a:t>
            </a:r>
            <a:r>
              <a:rPr lang="en-US" altLang="zh-CN" b="1" i="1" dirty="0"/>
              <a:t>—NFTs</a:t>
            </a:r>
            <a:r>
              <a:rPr lang="zh-CN" altLang="en-US" b="1" i="1" dirty="0"/>
              <a:t>成批处理和原子互换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4" y="1206399"/>
            <a:ext cx="12128625" cy="565160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功能描述：</a:t>
            </a:r>
            <a:r>
              <a:rPr lang="en-US" altLang="zh-CN" sz="2900" dirty="0"/>
              <a:t>ERC-875</a:t>
            </a:r>
            <a:r>
              <a:rPr lang="zh-CN" altLang="en-US" sz="2900" dirty="0"/>
              <a:t>也是一种非同质代币，具备不可置换性，可以被应用到很多场景。</a:t>
            </a:r>
            <a:endParaRPr lang="en-US" altLang="zh-CN" sz="2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/>
              <a:t>	ERC-875</a:t>
            </a:r>
            <a:r>
              <a:rPr lang="zh-CN" altLang="en-US" sz="2900" dirty="0"/>
              <a:t>实现了批量交易功能。</a:t>
            </a:r>
            <a:r>
              <a:rPr lang="en-US" altLang="zh-CN" sz="2900" dirty="0"/>
              <a:t>ERC-721</a:t>
            </a:r>
            <a:r>
              <a:rPr lang="zh-CN" altLang="en-US" sz="2900" dirty="0"/>
              <a:t>虽然支持非同质代币间的交易，但是一笔交易只能实现一对一交换。</a:t>
            </a:r>
            <a:r>
              <a:rPr lang="en-US" altLang="zh-CN" sz="2900" dirty="0"/>
              <a:t>ERC-875</a:t>
            </a:r>
            <a:r>
              <a:rPr lang="zh-CN" altLang="en-US" sz="2900" dirty="0"/>
              <a:t>可以对代币进行分组批量交易，提升了交易效率，降低了交易成本。</a:t>
            </a:r>
            <a:endParaRPr lang="en-US" altLang="zh-CN" sz="2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/>
              <a:t>	ERC-875</a:t>
            </a:r>
            <a:r>
              <a:rPr lang="zh-CN" altLang="en-US" sz="2900" dirty="0"/>
              <a:t>标准实现了简单的原子交易。所谓原子交易，就是指不通过中间方，直接将一种代币兑换为另一种代币这样一种交易方式。</a:t>
            </a:r>
            <a:r>
              <a:rPr lang="en-US" altLang="zh-CN" sz="2900" dirty="0"/>
              <a:t>ERC-875</a:t>
            </a:r>
            <a:r>
              <a:rPr lang="zh-CN" altLang="en-US" sz="2900" dirty="0"/>
              <a:t>标准搭建了去中心化交易平台，买卖双方可以直接在该平台上交易，并且由买家支付一次</a:t>
            </a:r>
            <a:r>
              <a:rPr lang="en-US" altLang="zh-CN" sz="2900" dirty="0"/>
              <a:t>Gas</a:t>
            </a:r>
            <a:r>
              <a:rPr lang="zh-CN" altLang="en-US" sz="2900" dirty="0"/>
              <a:t>即可，卖家无需持有以太币。</a:t>
            </a:r>
            <a:endParaRPr lang="en-US" altLang="zh-CN" sz="2900" dirty="0"/>
          </a:p>
          <a:p>
            <a:pPr marL="0" indent="0">
              <a:buNone/>
            </a:pPr>
            <a:r>
              <a:rPr lang="zh-CN" altLang="en-US" b="1" i="1" dirty="0"/>
              <a:t>接口：</a:t>
            </a:r>
            <a:endParaRPr lang="en-US" altLang="zh-CN" b="1" i="1" dirty="0"/>
          </a:p>
          <a:p>
            <a:pPr lvl="1"/>
            <a:r>
              <a:rPr lang="mr-IN" altLang="zh-CN" dirty="0"/>
              <a:t>name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r>
              <a:rPr lang="en-US" altLang="zh-CN" dirty="0"/>
              <a:t>NFT</a:t>
            </a:r>
            <a:r>
              <a:rPr lang="zh-CN" altLang="en-US" dirty="0"/>
              <a:t>的名称</a:t>
            </a:r>
            <a:endParaRPr lang="mr-IN" altLang="zh-CN" dirty="0"/>
          </a:p>
          <a:p>
            <a:pPr lvl="1"/>
            <a:r>
              <a:rPr lang="en-US" altLang="zh-CN" dirty="0"/>
              <a:t>symbol()</a:t>
            </a:r>
            <a:r>
              <a:rPr lang="zh-CN" altLang="en-US" dirty="0"/>
              <a:t>：</a:t>
            </a:r>
            <a:r>
              <a:rPr lang="en-US" altLang="zh-CN" dirty="0"/>
              <a:t>NFT</a:t>
            </a:r>
            <a:r>
              <a:rPr lang="zh-CN" altLang="en-US" dirty="0"/>
              <a:t>的符号</a:t>
            </a:r>
            <a:endParaRPr lang="en-US" altLang="zh-CN" dirty="0"/>
          </a:p>
          <a:p>
            <a:pPr lvl="1"/>
            <a:r>
              <a:rPr lang="en-US" altLang="zh-CN" dirty="0" err="1"/>
              <a:t>balanceOf</a:t>
            </a:r>
            <a:r>
              <a:rPr lang="en-US" altLang="zh-CN" dirty="0"/>
              <a:t>(address _owner)</a:t>
            </a:r>
            <a:r>
              <a:rPr lang="zh-CN" altLang="en-US" dirty="0"/>
              <a:t>：查看</a:t>
            </a:r>
            <a:r>
              <a:rPr lang="en-US" altLang="zh-CN" dirty="0"/>
              <a:t>_owner</a:t>
            </a:r>
            <a:r>
              <a:rPr lang="zh-CN" altLang="en-US" dirty="0"/>
              <a:t>拥有的</a:t>
            </a:r>
            <a:r>
              <a:rPr lang="en-US" altLang="zh-CN" dirty="0"/>
              <a:t>NFT</a:t>
            </a:r>
          </a:p>
          <a:p>
            <a:pPr lvl="1"/>
            <a:r>
              <a:rPr lang="en-US" altLang="zh-CN" dirty="0"/>
              <a:t>transfer(address _to, uint256 _tokens)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将自己的</a:t>
            </a:r>
            <a:r>
              <a:rPr lang="en-US" altLang="zh-CN" dirty="0"/>
              <a:t>_tokens</a:t>
            </a:r>
            <a:r>
              <a:rPr lang="zh-CN" altLang="en-US" dirty="0"/>
              <a:t>传输给</a:t>
            </a:r>
            <a:r>
              <a:rPr lang="en-US" altLang="zh-CN" dirty="0"/>
              <a:t>_to</a:t>
            </a:r>
          </a:p>
          <a:p>
            <a:pPr lvl="1"/>
            <a:r>
              <a:rPr lang="en-US" altLang="zh-CN" dirty="0" err="1"/>
              <a:t>transferFrom</a:t>
            </a:r>
            <a:r>
              <a:rPr lang="en-US" altLang="zh-CN" dirty="0"/>
              <a:t>(address _from, address _to, uint256 _tokens)</a:t>
            </a:r>
            <a:r>
              <a:rPr lang="zh-CN" altLang="en-US" dirty="0"/>
              <a:t>：将</a:t>
            </a:r>
            <a:r>
              <a:rPr lang="en-US" altLang="zh-CN" dirty="0"/>
              <a:t>_tokens</a:t>
            </a:r>
            <a:r>
              <a:rPr lang="zh-CN" altLang="en-US" dirty="0"/>
              <a:t>从</a:t>
            </a:r>
            <a:r>
              <a:rPr lang="en-US" altLang="zh-CN" dirty="0"/>
              <a:t>_from</a:t>
            </a:r>
            <a:r>
              <a:rPr lang="zh-CN" altLang="en-US" dirty="0"/>
              <a:t>传输给</a:t>
            </a:r>
            <a:r>
              <a:rPr lang="en-US" altLang="zh-CN" dirty="0"/>
              <a:t>_to</a:t>
            </a:r>
          </a:p>
          <a:p>
            <a:pPr lvl="1"/>
            <a:r>
              <a:rPr lang="en-US" altLang="zh-CN" dirty="0" err="1"/>
              <a:t>totalSupply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返回总</a:t>
            </a:r>
            <a:r>
              <a:rPr lang="en-US" altLang="zh-CN" dirty="0"/>
              <a:t>token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en-US" altLang="zh-CN" dirty="0" err="1"/>
              <a:t>ownerOf</a:t>
            </a:r>
            <a:r>
              <a:rPr lang="en-US" altLang="zh-CN" dirty="0"/>
              <a:t>(uint256 _</a:t>
            </a:r>
            <a:r>
              <a:rPr lang="en-US" altLang="zh-CN" dirty="0" err="1"/>
              <a:t>tokenId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查询</a:t>
            </a:r>
            <a:r>
              <a:rPr lang="en-US" altLang="zh-CN" dirty="0" err="1"/>
              <a:t>tokenId</a:t>
            </a:r>
            <a:r>
              <a:rPr lang="zh-CN" altLang="en-US" dirty="0"/>
              <a:t>的拥有者</a:t>
            </a:r>
            <a:endParaRPr lang="en-US" altLang="zh-CN" dirty="0"/>
          </a:p>
          <a:p>
            <a:pPr lvl="1"/>
            <a:r>
              <a:rPr lang="en-US" altLang="zh-CN" dirty="0"/>
              <a:t>trade(uint256 </a:t>
            </a:r>
            <a:r>
              <a:rPr lang="en-US" altLang="zh-CN" dirty="0" err="1"/>
              <a:t>expiryTimeStamp</a:t>
            </a:r>
            <a:r>
              <a:rPr lang="en-US" altLang="zh-CN" dirty="0"/>
              <a:t>, uint256 </a:t>
            </a:r>
            <a:r>
              <a:rPr lang="en-US" altLang="zh-CN" dirty="0" err="1"/>
              <a:t>tokenIndices</a:t>
            </a:r>
            <a:r>
              <a:rPr lang="en-US" altLang="zh-CN" dirty="0"/>
              <a:t>, uint8 v, bytes32 r, bytes32 s)</a:t>
            </a:r>
            <a:r>
              <a:rPr lang="zh-CN" altLang="en-US" dirty="0"/>
              <a:t>：</a:t>
            </a:r>
            <a:r>
              <a:rPr lang="zh-CN" altLang="en-US" sz="2500" dirty="0"/>
              <a:t>通过签署认证包含</a:t>
            </a:r>
            <a:endParaRPr lang="en-US" altLang="zh-CN" sz="2500" dirty="0"/>
          </a:p>
          <a:p>
            <a:pPr marL="457200" lvl="1" indent="0">
              <a:buNone/>
            </a:pPr>
            <a:r>
              <a:rPr lang="en-US" altLang="zh-CN" sz="2500" dirty="0"/>
              <a:t>token</a:t>
            </a:r>
            <a:r>
              <a:rPr lang="zh-CN" altLang="en-US" sz="2500" dirty="0"/>
              <a:t>出售的数量</a:t>
            </a:r>
            <a:r>
              <a:rPr lang="en-US" altLang="zh-CN" sz="2500" dirty="0"/>
              <a:t>,</a:t>
            </a:r>
            <a:r>
              <a:rPr lang="zh-CN" altLang="en-US" sz="2500" dirty="0"/>
              <a:t>地址</a:t>
            </a:r>
            <a:r>
              <a:rPr lang="en-US" altLang="zh-CN" sz="2500" dirty="0"/>
              <a:t>,</a:t>
            </a:r>
            <a:r>
              <a:rPr lang="zh-CN" altLang="en-US" sz="2500" dirty="0"/>
              <a:t>合同到期时间戳</a:t>
            </a:r>
            <a:r>
              <a:rPr lang="en-US" altLang="zh-CN" sz="2500" dirty="0"/>
              <a:t>,</a:t>
            </a:r>
            <a:r>
              <a:rPr lang="zh-CN" altLang="en-US" sz="2500" dirty="0"/>
              <a:t>价格和规范包含</a:t>
            </a:r>
            <a:r>
              <a:rPr lang="en-US" altLang="zh-CN" sz="2500" dirty="0"/>
              <a:t>ERC</a:t>
            </a:r>
            <a:r>
              <a:rPr lang="zh-CN" altLang="en-US" sz="2500" dirty="0"/>
              <a:t>的前缀名称和链</a:t>
            </a:r>
            <a:r>
              <a:rPr lang="en-US" altLang="zh-CN" sz="2500" dirty="0"/>
              <a:t>id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动作按钮: 上一张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7EA5871-321C-4262-8401-80DE9375F4D4}"/>
              </a:ext>
            </a:extLst>
          </p:cNvPr>
          <p:cNvSpPr/>
          <p:nvPr/>
        </p:nvSpPr>
        <p:spPr>
          <a:xfrm>
            <a:off x="11597490" y="43798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05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9</a:t>
            </a:r>
            <a:r>
              <a:rPr lang="en-US" altLang="zh-CN" b="1" i="1" dirty="0"/>
              <a:t>81—</a:t>
            </a:r>
            <a:r>
              <a:rPr lang="zh-CN" altLang="en-US" b="1" i="1" dirty="0"/>
              <a:t>部分所有权代币</a:t>
            </a:r>
            <a:r>
              <a:rPr lang="en-US" altLang="zh-CN" b="1" i="1" dirty="0"/>
              <a:t>(POT)</a:t>
            </a:r>
            <a:r>
              <a:rPr lang="zh-CN" altLang="en-US" b="1" i="1" dirty="0"/>
              <a:t>标准 </a:t>
            </a:r>
            <a:r>
              <a:rPr lang="en-US" altLang="zh-CN" sz="2600" b="1" i="1" dirty="0"/>
              <a:t>(Draft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98179"/>
            <a:ext cx="12192000" cy="565982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功能描述：</a:t>
            </a:r>
            <a:r>
              <a:rPr lang="zh-CN" altLang="en-US" sz="2000" dirty="0"/>
              <a:t>这个标准描述了发行代币的全新以太坊接口，其代币资产的拥有者会有固定的代币在市场上进行交易，并且代表了 </a:t>
            </a:r>
            <a:r>
              <a:rPr lang="en-US" altLang="zh-CN" sz="2000" dirty="0"/>
              <a:t>100% </a:t>
            </a:r>
            <a:r>
              <a:rPr lang="zh-CN" altLang="en-US" sz="2000" dirty="0"/>
              <a:t>的拥有权。然后他们可以选择将代币进行分解，从而提高数字资产的可互换性。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接口：</a:t>
            </a:r>
            <a:endParaRPr lang="en-US" altLang="zh-CN" b="1" i="1" dirty="0"/>
          </a:p>
          <a:p>
            <a:pPr lvl="1"/>
            <a:r>
              <a:rPr lang="en-US" altLang="zh-CN" sz="2000" dirty="0"/>
              <a:t>divide(uint256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, address _owners, uint256 amounts, string types, string metadata, bytes sigs) </a:t>
            </a:r>
            <a:r>
              <a:rPr lang="zh-CN" altLang="en-US" sz="2000" dirty="0"/>
              <a:t>：将</a:t>
            </a:r>
            <a:r>
              <a:rPr lang="en-US" altLang="zh-CN" sz="2000" dirty="0" err="1"/>
              <a:t>tokenId</a:t>
            </a:r>
            <a:r>
              <a:rPr lang="zh-CN" altLang="en-US" sz="2000" dirty="0"/>
              <a:t>分成具有指定数量、类型和元数据的多个</a:t>
            </a:r>
            <a:r>
              <a:rPr lang="en-US" altLang="zh-CN" sz="2000" dirty="0"/>
              <a:t>token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/>
            <a:r>
              <a:rPr lang="en-US" altLang="zh-CN" sz="2000" dirty="0"/>
              <a:t>merge(uint256 _</a:t>
            </a:r>
            <a:r>
              <a:rPr lang="en-US" altLang="zh-CN" sz="2000" dirty="0" err="1"/>
              <a:t>tokenIds</a:t>
            </a:r>
            <a:r>
              <a:rPr lang="en-US" altLang="zh-CN" sz="2000" dirty="0"/>
              <a:t>, uint256 amount, string type, string metadata, bytes sigs) </a:t>
            </a:r>
            <a:r>
              <a:rPr lang="zh-CN" altLang="en-US" sz="2000" dirty="0"/>
              <a:t>：将</a:t>
            </a:r>
            <a:r>
              <a:rPr lang="en-US" altLang="zh-CN" sz="2000" dirty="0"/>
              <a:t>token(</a:t>
            </a:r>
            <a:r>
              <a:rPr lang="zh-CN" altLang="en-US" sz="2000" dirty="0"/>
              <a:t>基础资产</a:t>
            </a:r>
            <a:r>
              <a:rPr lang="en-US" altLang="zh-CN" sz="2000" dirty="0"/>
              <a:t>)</a:t>
            </a:r>
            <a:r>
              <a:rPr lang="zh-CN" altLang="en-US" sz="2000" dirty="0"/>
              <a:t>与元数据合并到单个令牌；</a:t>
            </a:r>
            <a:endParaRPr lang="en-US" altLang="zh-CN" sz="2000" dirty="0"/>
          </a:p>
          <a:p>
            <a:pPr lvl="1"/>
            <a:r>
              <a:rPr lang="en-US" altLang="zh-CN" sz="2000" dirty="0"/>
              <a:t>transfer(address _to, uint256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, bytes sigs) </a:t>
            </a:r>
            <a:r>
              <a:rPr lang="zh-CN" altLang="en-US" sz="2000" dirty="0"/>
              <a:t>：将</a:t>
            </a:r>
            <a:r>
              <a:rPr lang="en-US" altLang="zh-CN" sz="2000" dirty="0" err="1"/>
              <a:t>tokenId</a:t>
            </a:r>
            <a:r>
              <a:rPr lang="zh-CN" altLang="en-US" sz="2000" dirty="0"/>
              <a:t>转给地址</a:t>
            </a:r>
            <a:r>
              <a:rPr lang="en-US" altLang="zh-CN" sz="2000" dirty="0"/>
              <a:t>to</a:t>
            </a:r>
            <a:r>
              <a:rPr lang="zh-CN" altLang="en-US" sz="2000" dirty="0"/>
              <a:t>；</a:t>
            </a:r>
            <a:endParaRPr lang="mr-IN" altLang="zh-CN" sz="2000" dirty="0"/>
          </a:p>
          <a:p>
            <a:pPr lvl="1"/>
            <a:r>
              <a:rPr lang="en-US" altLang="zh-CN" sz="2000" dirty="0" err="1"/>
              <a:t>balanceOf</a:t>
            </a:r>
            <a:r>
              <a:rPr lang="en-US" altLang="zh-CN" sz="2000" dirty="0"/>
              <a:t>(address _owner) </a:t>
            </a:r>
            <a:r>
              <a:rPr lang="zh-CN" altLang="en-US" sz="2000" dirty="0"/>
              <a:t>：</a:t>
            </a:r>
            <a:r>
              <a:rPr lang="en-US" altLang="zh-CN" sz="2000" dirty="0"/>
              <a:t>owner</a:t>
            </a:r>
            <a:r>
              <a:rPr lang="zh-CN" altLang="en-US" sz="2000" dirty="0"/>
              <a:t>拥有的</a:t>
            </a:r>
            <a:r>
              <a:rPr lang="en-US" altLang="zh-CN" sz="2000" dirty="0"/>
              <a:t> POTs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/>
            <a:r>
              <a:rPr lang="en-US" altLang="zh-CN" sz="2000" dirty="0"/>
              <a:t>owners() </a:t>
            </a:r>
            <a:r>
              <a:rPr lang="zh-CN" altLang="en-US" sz="2000" dirty="0"/>
              <a:t>：查询所有拥有</a:t>
            </a:r>
            <a:r>
              <a:rPr lang="en-US" altLang="zh-CN" sz="2000" dirty="0"/>
              <a:t>POT</a:t>
            </a:r>
            <a:r>
              <a:rPr lang="zh-CN" altLang="en-US" sz="2000" dirty="0"/>
              <a:t>的账户地址；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ownerOf</a:t>
            </a:r>
            <a:r>
              <a:rPr lang="en-US" altLang="zh-CN" sz="2000" dirty="0"/>
              <a:t>(uint256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)</a:t>
            </a:r>
            <a:r>
              <a:rPr lang="zh-CN" altLang="en-US" sz="2000" dirty="0"/>
              <a:t>：查询拥有</a:t>
            </a:r>
            <a:r>
              <a:rPr lang="en-US" altLang="zh-CN" sz="2000" dirty="0" err="1"/>
              <a:t>tokenId</a:t>
            </a:r>
            <a:r>
              <a:rPr lang="zh-CN" altLang="en-US" sz="2000" dirty="0"/>
              <a:t>的账户地址；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getToken</a:t>
            </a:r>
            <a:r>
              <a:rPr lang="en-US" altLang="zh-CN" sz="2000" dirty="0"/>
              <a:t>(uint256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)</a:t>
            </a:r>
            <a:r>
              <a:rPr lang="zh-CN" altLang="en-US" sz="2000" dirty="0"/>
              <a:t>：返回</a:t>
            </a:r>
            <a:r>
              <a:rPr lang="en-US" altLang="zh-CN" sz="2000" dirty="0" err="1"/>
              <a:t>tokenId</a:t>
            </a:r>
            <a:r>
              <a:rPr lang="zh-CN" altLang="en-US" sz="2000" dirty="0"/>
              <a:t>的数据；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totalTokens</a:t>
            </a:r>
            <a:r>
              <a:rPr lang="en-US" altLang="zh-CN" sz="2000" dirty="0"/>
              <a:t>(address _owner) </a:t>
            </a:r>
            <a:r>
              <a:rPr lang="zh-CN" altLang="en-US" sz="2000" dirty="0"/>
              <a:t>：</a:t>
            </a:r>
            <a:r>
              <a:rPr lang="en-US" altLang="zh-CN" sz="2000" dirty="0"/>
              <a:t> owner</a:t>
            </a:r>
            <a:r>
              <a:rPr lang="zh-CN" altLang="en-US" sz="2000" dirty="0"/>
              <a:t>拥有的</a:t>
            </a:r>
            <a:r>
              <a:rPr lang="en-US" altLang="zh-CN" sz="2000" dirty="0"/>
              <a:t>token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getIdentity</a:t>
            </a:r>
            <a:r>
              <a:rPr lang="en-US" altLang="zh-CN" sz="2000" dirty="0"/>
              <a:t>(address _owner)</a:t>
            </a:r>
            <a:r>
              <a:rPr lang="zh-CN" altLang="en-US" sz="2000" dirty="0"/>
              <a:t>：如果</a:t>
            </a:r>
            <a:r>
              <a:rPr lang="en-US" altLang="zh-CN" sz="2000" dirty="0"/>
              <a:t>owner</a:t>
            </a:r>
            <a:r>
              <a:rPr lang="zh-CN" altLang="en-US" sz="2000" dirty="0"/>
              <a:t>是任何子资产的有效所有者，则返回标识散列。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动作按钮: 上一张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347D8BC-707C-4F6C-8207-11146F5D7A5B}"/>
              </a:ext>
            </a:extLst>
          </p:cNvPr>
          <p:cNvSpPr/>
          <p:nvPr/>
        </p:nvSpPr>
        <p:spPr>
          <a:xfrm>
            <a:off x="11597490" y="43798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71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798"/>
            <a:ext cx="11307778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99</a:t>
            </a:r>
            <a:r>
              <a:rPr lang="en-US" altLang="zh-CN" b="1" i="1" dirty="0"/>
              <a:t>4—</a:t>
            </a:r>
            <a:r>
              <a:rPr lang="zh-CN" altLang="en-US" b="1" i="1" dirty="0"/>
              <a:t>委托非同质代币标准</a:t>
            </a:r>
            <a:r>
              <a:rPr lang="zh-CN" altLang="en-US" sz="3600" dirty="0"/>
              <a:t>（</a:t>
            </a:r>
            <a:r>
              <a:rPr lang="en-US" altLang="zh-CN" sz="3600" dirty="0"/>
              <a:t>DNFTs</a:t>
            </a:r>
            <a:r>
              <a:rPr lang="zh-CN" altLang="en-US" sz="3600" dirty="0"/>
              <a:t>）</a:t>
            </a:r>
            <a:r>
              <a:rPr lang="zh-CN" altLang="en-US" b="1" i="1" dirty="0"/>
              <a:t> 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58845"/>
            <a:ext cx="12192000" cy="569915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功能描述：</a:t>
            </a:r>
            <a:r>
              <a:rPr lang="zh-CN" altLang="en-US" sz="2000" dirty="0"/>
              <a:t>是 </a:t>
            </a:r>
            <a:r>
              <a:rPr lang="en-US" altLang="zh-CN" sz="2000" dirty="0"/>
              <a:t>ERC721 </a:t>
            </a:r>
            <a:r>
              <a:rPr lang="zh-CN" altLang="en-US" sz="2000" dirty="0"/>
              <a:t>的延伸，该标准可以用来在以太坊注册土地和实物产权。</a:t>
            </a:r>
            <a:r>
              <a:rPr lang="en-US" altLang="zh-CN" sz="2000" dirty="0"/>
              <a:t>NFTs </a:t>
            </a:r>
            <a:r>
              <a:rPr lang="zh-CN" altLang="en-US" sz="2000" dirty="0"/>
              <a:t>是类似树一样的联盟型结构（和 </a:t>
            </a:r>
            <a:r>
              <a:rPr lang="en-US" altLang="zh-CN" sz="2000" dirty="0"/>
              <a:t>DNS </a:t>
            </a:r>
            <a:r>
              <a:rPr lang="zh-CN" altLang="en-US" sz="2000" dirty="0"/>
              <a:t>类似），其中 </a:t>
            </a:r>
            <a:r>
              <a:rPr lang="en-US" altLang="zh-CN" sz="2000" dirty="0"/>
              <a:t>NFTs </a:t>
            </a:r>
            <a:r>
              <a:rPr lang="zh-CN" altLang="en-US" sz="2000" dirty="0"/>
              <a:t>可以委托并且在某个空间内对其进行分解和数字资产（例如以太猫）不同 ，实物资产不仅需要数据库中有个准确的身份，同时还需要现实管辖权范围内的法律效力。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接口：</a:t>
            </a:r>
            <a:endParaRPr lang="en-US" altLang="zh-CN" b="1" i="1" dirty="0"/>
          </a:p>
          <a:p>
            <a:pPr lvl="1"/>
            <a:r>
              <a:rPr lang="en-US" altLang="zh-CN" sz="2000" dirty="0"/>
              <a:t>origin(uint256 _from, uint256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) </a:t>
            </a:r>
            <a:r>
              <a:rPr lang="zh-CN" altLang="en-US" sz="2000" dirty="0"/>
              <a:t>：检查“</a:t>
            </a:r>
            <a:r>
              <a:rPr lang="en-US" altLang="zh-CN" sz="2000" dirty="0"/>
              <a:t>from”</a:t>
            </a:r>
            <a:r>
              <a:rPr lang="zh-CN" altLang="en-US" sz="2000" dirty="0"/>
              <a:t>是否记号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;</a:t>
            </a:r>
          </a:p>
          <a:p>
            <a:pPr lvl="1"/>
            <a:r>
              <a:rPr lang="en-US" altLang="zh-CN" sz="2000" dirty="0" err="1"/>
              <a:t>getHeight</a:t>
            </a:r>
            <a:r>
              <a:rPr lang="en-US" altLang="zh-CN" sz="2000" dirty="0"/>
              <a:t>(uint256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)</a:t>
            </a:r>
            <a:r>
              <a:rPr lang="zh-CN" altLang="en-US" sz="2000" dirty="0"/>
              <a:t>：返回</a:t>
            </a:r>
            <a:r>
              <a:rPr lang="en-US" altLang="zh-CN" sz="2000" dirty="0" err="1"/>
              <a:t>tokenId</a:t>
            </a:r>
            <a:r>
              <a:rPr lang="zh-CN" altLang="en-US" sz="2000" dirty="0"/>
              <a:t>的分布式高度；</a:t>
            </a:r>
            <a:endParaRPr lang="en-US" altLang="zh-CN" sz="2000" dirty="0"/>
          </a:p>
          <a:p>
            <a:pPr lvl="1"/>
            <a:r>
              <a:rPr lang="en-US" altLang="zh-CN" sz="2000" dirty="0"/>
              <a:t>quantity(uint256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)</a:t>
            </a:r>
            <a:r>
              <a:rPr lang="zh-CN" altLang="en-US" sz="2000" dirty="0"/>
              <a:t>：返回留给代表的可替换单元的数量。</a:t>
            </a:r>
            <a:endParaRPr lang="en-US" altLang="zh-CN" sz="2000" dirty="0"/>
          </a:p>
          <a:p>
            <a:pPr lvl="1"/>
            <a:r>
              <a:rPr lang="en-US" altLang="zh-CN" sz="2000" dirty="0"/>
              <a:t>delegate(uint256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, uint256 _quantity, address _to)</a:t>
            </a:r>
            <a:r>
              <a:rPr lang="zh-CN" altLang="en-US" sz="2000" dirty="0"/>
              <a:t>：委托</a:t>
            </a:r>
            <a:r>
              <a:rPr lang="en-US" altLang="zh-CN" sz="2000" dirty="0"/>
              <a:t>quantity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tokenId</a:t>
            </a:r>
            <a:r>
              <a:rPr lang="zh-CN" altLang="en-US" sz="2000" dirty="0"/>
              <a:t>给地址</a:t>
            </a:r>
            <a:r>
              <a:rPr lang="en-US" altLang="zh-CN" sz="2000" dirty="0"/>
              <a:t>to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/>
            <a:r>
              <a:rPr lang="en-US" altLang="zh-CN" sz="2000" dirty="0"/>
              <a:t>revoke(uint256 _</a:t>
            </a:r>
            <a:r>
              <a:rPr lang="en-US" altLang="zh-CN" sz="2000" dirty="0" err="1"/>
              <a:t>tokenId</a:t>
            </a:r>
            <a:r>
              <a:rPr lang="en-US" altLang="zh-CN" sz="2000" dirty="0"/>
              <a:t>, uint256 _delegate)</a:t>
            </a:r>
            <a:r>
              <a:rPr lang="zh-CN" altLang="en-US" sz="2000" dirty="0"/>
              <a:t>：撤销</a:t>
            </a:r>
            <a:r>
              <a:rPr lang="en-US" altLang="zh-CN" sz="2000" dirty="0" err="1"/>
              <a:t>tokenId</a:t>
            </a:r>
            <a:r>
              <a:rPr lang="zh-CN" altLang="en-US" sz="2000" dirty="0"/>
              <a:t>的授权；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动作按钮: 上一张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9C0C1E-8583-4309-BCBD-80250BADF9EC}"/>
              </a:ext>
            </a:extLst>
          </p:cNvPr>
          <p:cNvSpPr/>
          <p:nvPr/>
        </p:nvSpPr>
        <p:spPr>
          <a:xfrm>
            <a:off x="11597490" y="43798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08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99</a:t>
            </a:r>
            <a:r>
              <a:rPr lang="en-US" altLang="zh-CN" b="1" i="1" dirty="0"/>
              <a:t>8</a:t>
            </a:r>
            <a:r>
              <a:rPr lang="zh-CN" altLang="en-US" b="1" i="1" dirty="0"/>
              <a:t> </a:t>
            </a:r>
            <a:r>
              <a:rPr lang="en-US" altLang="zh-CN" b="1" i="1" dirty="0"/>
              <a:t>—</a:t>
            </a:r>
            <a:r>
              <a:rPr lang="zh-CN" altLang="en-US" b="1" i="1" dirty="0"/>
              <a:t>可组合非同质代币标准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Draft)</a:t>
            </a:r>
            <a:endParaRPr lang="zh-CN" altLang="en-US" sz="2600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98180"/>
            <a:ext cx="11514787" cy="528175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功能描述：</a:t>
            </a:r>
            <a:endParaRPr lang="en-US" altLang="zh-CN" sz="2000" dirty="0"/>
          </a:p>
          <a:p>
            <a:pPr lvl="1"/>
            <a:r>
              <a:rPr lang="en-US" altLang="zh-CN" sz="2000" dirty="0"/>
              <a:t>ERC721</a:t>
            </a:r>
            <a:r>
              <a:rPr lang="zh-CN" altLang="en-US" sz="2000" dirty="0"/>
              <a:t>标准的扩展，使</a:t>
            </a:r>
            <a:r>
              <a:rPr lang="en-US" altLang="zh-CN" sz="2000" dirty="0"/>
              <a:t>ERC721</a:t>
            </a:r>
            <a:r>
              <a:rPr lang="zh-CN" altLang="en-US" sz="2000" dirty="0"/>
              <a:t>令牌能够拥有其他</a:t>
            </a:r>
            <a:r>
              <a:rPr lang="en-US" altLang="zh-CN" sz="2000" dirty="0"/>
              <a:t>ERC721</a:t>
            </a:r>
            <a:r>
              <a:rPr lang="zh-CN" altLang="en-US" sz="2000" dirty="0"/>
              <a:t>令牌和</a:t>
            </a:r>
            <a:r>
              <a:rPr lang="en-US" altLang="zh-CN" sz="2000" dirty="0"/>
              <a:t>ERC20</a:t>
            </a:r>
            <a:r>
              <a:rPr lang="zh-CN" altLang="en-US" sz="2000" dirty="0"/>
              <a:t>令牌。</a:t>
            </a:r>
          </a:p>
          <a:p>
            <a:pPr lvl="1"/>
            <a:r>
              <a:rPr lang="en-US" altLang="zh-CN" sz="2000" dirty="0"/>
              <a:t>ERC20</a:t>
            </a:r>
            <a:r>
              <a:rPr lang="zh-CN" altLang="en-US" sz="2000" dirty="0"/>
              <a:t>和</a:t>
            </a:r>
            <a:r>
              <a:rPr lang="en-US" altLang="zh-CN" sz="2000" dirty="0"/>
              <a:t>ERC223</a:t>
            </a:r>
            <a:r>
              <a:rPr lang="zh-CN" altLang="en-US" sz="2000" dirty="0"/>
              <a:t>标准的扩展，支持</a:t>
            </a:r>
            <a:r>
              <a:rPr lang="en-US" altLang="zh-CN" sz="2000" dirty="0"/>
              <a:t>ERC20</a:t>
            </a:r>
            <a:r>
              <a:rPr lang="zh-CN" altLang="en-US" sz="2000" dirty="0"/>
              <a:t>和</a:t>
            </a:r>
            <a:r>
              <a:rPr lang="en-US" altLang="zh-CN" sz="2000" dirty="0"/>
              <a:t>ERC223</a:t>
            </a:r>
            <a:r>
              <a:rPr lang="zh-CN" altLang="en-US" sz="2000" dirty="0"/>
              <a:t>令牌归</a:t>
            </a:r>
            <a:r>
              <a:rPr lang="en-US" altLang="zh-CN" sz="2000" dirty="0"/>
              <a:t>ERC721</a:t>
            </a:r>
            <a:r>
              <a:rPr lang="zh-CN" altLang="en-US" sz="2000" dirty="0"/>
              <a:t>令牌所有。</a:t>
            </a:r>
            <a:endParaRPr lang="en-US" altLang="zh-CN" sz="2000" dirty="0"/>
          </a:p>
          <a:p>
            <a:pPr lvl="1"/>
            <a:r>
              <a:rPr lang="zh-CN" altLang="en-US" sz="2000" dirty="0"/>
              <a:t>转移合成代币意味着转移其中的整个层次结构。例如，以太猫中会有打斗和喂食的部分；喂食部分也许就会包含同质化的“食物”代币。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i="1" dirty="0"/>
              <a:t>4</a:t>
            </a:r>
            <a:r>
              <a:rPr lang="zh-CN" altLang="en-US" b="1" i="1" dirty="0"/>
              <a:t>种组合方式：</a:t>
            </a:r>
            <a:endParaRPr lang="en-US" altLang="zh-CN" b="1" i="1" dirty="0"/>
          </a:p>
          <a:p>
            <a:pPr lvl="1"/>
            <a:r>
              <a:rPr lang="en-US" altLang="zh-CN" sz="2100" dirty="0"/>
              <a:t>ERC998ERC721TopDown</a:t>
            </a:r>
            <a:r>
              <a:rPr lang="zh-CN" altLang="en-US" sz="2100" dirty="0"/>
              <a:t>：自上而下组合代币，</a:t>
            </a:r>
            <a:r>
              <a:rPr lang="en-US" altLang="zh-CN" sz="2100" dirty="0"/>
              <a:t>ERC721</a:t>
            </a:r>
            <a:r>
              <a:rPr lang="zh-CN" altLang="en-US" sz="2100" dirty="0"/>
              <a:t>代币，拥有其他</a:t>
            </a:r>
            <a:r>
              <a:rPr lang="en-US" altLang="zh-CN" sz="2100" dirty="0"/>
              <a:t>ERC721</a:t>
            </a:r>
            <a:r>
              <a:rPr lang="zh-CN" altLang="en-US" sz="2100" dirty="0"/>
              <a:t>代币的附加功能；</a:t>
            </a:r>
            <a:endParaRPr lang="en-US" altLang="zh-CN" sz="2100" dirty="0"/>
          </a:p>
          <a:p>
            <a:pPr lvl="1"/>
            <a:r>
              <a:rPr lang="en-US" altLang="zh-CN" sz="2100" dirty="0"/>
              <a:t>ERC998ERC20TopDown</a:t>
            </a:r>
            <a:r>
              <a:rPr lang="zh-CN" altLang="en-US" sz="2100" dirty="0"/>
              <a:t>：自上而下组合代币，</a:t>
            </a:r>
            <a:r>
              <a:rPr lang="en-US" altLang="zh-CN" sz="2100" dirty="0"/>
              <a:t> ERC721</a:t>
            </a:r>
            <a:r>
              <a:rPr lang="zh-CN" altLang="en-US" sz="2100" dirty="0"/>
              <a:t>代币，拥有其他</a:t>
            </a:r>
            <a:r>
              <a:rPr lang="en-US" altLang="zh-CN" sz="2100" dirty="0"/>
              <a:t>ERC20</a:t>
            </a:r>
            <a:r>
              <a:rPr lang="zh-CN" altLang="en-US" sz="2100" dirty="0"/>
              <a:t>代币的附加功能；</a:t>
            </a:r>
            <a:endParaRPr lang="en-US" altLang="zh-CN" sz="2100" dirty="0"/>
          </a:p>
          <a:p>
            <a:pPr lvl="1"/>
            <a:r>
              <a:rPr lang="en-US" altLang="zh-CN" sz="2100" dirty="0"/>
              <a:t>ERC998ERC721BottomUp</a:t>
            </a:r>
            <a:r>
              <a:rPr lang="zh-CN" altLang="en-US" sz="2100" dirty="0"/>
              <a:t>：自底向上可组合的代币，是</a:t>
            </a:r>
            <a:r>
              <a:rPr lang="en-US" altLang="zh-CN" sz="2100" dirty="0"/>
              <a:t>ERC721</a:t>
            </a:r>
            <a:r>
              <a:rPr lang="zh-CN" altLang="en-US" sz="2100" dirty="0"/>
              <a:t>代币，具有</a:t>
            </a:r>
            <a:r>
              <a:rPr lang="en-US" altLang="zh-CN" sz="2100" dirty="0"/>
              <a:t>ERC721</a:t>
            </a:r>
            <a:r>
              <a:rPr lang="zh-CN" altLang="en-US" sz="2100" dirty="0"/>
              <a:t>所拥有的附加功能；</a:t>
            </a:r>
            <a:endParaRPr lang="en-US" altLang="zh-CN" sz="2100" dirty="0"/>
          </a:p>
          <a:p>
            <a:pPr lvl="1"/>
            <a:r>
              <a:rPr lang="en-US" altLang="zh-CN" sz="2100" dirty="0"/>
              <a:t>ERC998ERC20BottomUp</a:t>
            </a:r>
            <a:r>
              <a:rPr lang="zh-CN" altLang="en-US" sz="2100" dirty="0"/>
              <a:t>：自底向上可组合的代币，是</a:t>
            </a:r>
            <a:r>
              <a:rPr lang="en-US" altLang="zh-CN" sz="2100" dirty="0"/>
              <a:t>ERC20</a:t>
            </a:r>
            <a:r>
              <a:rPr lang="zh-CN" altLang="en-US" sz="2100" dirty="0"/>
              <a:t>代币，具有</a:t>
            </a:r>
            <a:r>
              <a:rPr lang="en-US" altLang="zh-CN" sz="2100" dirty="0"/>
              <a:t>ERC721</a:t>
            </a:r>
            <a:r>
              <a:rPr lang="zh-CN" altLang="en-US" sz="2100" dirty="0"/>
              <a:t>所拥有的附加功能；</a:t>
            </a:r>
            <a:endParaRPr lang="en-US" altLang="zh-CN" sz="2100" dirty="0"/>
          </a:p>
          <a:p>
            <a:pPr lvl="1"/>
            <a:endParaRPr lang="en-US" altLang="zh-CN" sz="2000" dirty="0"/>
          </a:p>
          <a:p>
            <a:pPr marL="0" indent="0">
              <a:buNone/>
            </a:pPr>
            <a:r>
              <a:rPr lang="zh-CN" altLang="en-US" b="1" i="1" dirty="0"/>
              <a:t>需要：</a:t>
            </a:r>
            <a:r>
              <a:rPr lang="en-US" altLang="zh-CN" sz="2000" dirty="0">
                <a:hlinkClick r:id="rId2" action="ppaction://hlinksldjump"/>
              </a:rPr>
              <a:t>ERC-20</a:t>
            </a:r>
            <a:r>
              <a:rPr lang="zh-CN" altLang="en-US" sz="2000" dirty="0"/>
              <a:t>、</a:t>
            </a:r>
            <a:r>
              <a:rPr lang="en-US" altLang="zh-CN" sz="2000" dirty="0">
                <a:hlinkClick r:id="rId3" action="ppaction://hlinksldjump"/>
              </a:rPr>
              <a:t>ERC-223</a:t>
            </a:r>
            <a:r>
              <a:rPr lang="zh-CN" altLang="en-US" sz="2000" dirty="0"/>
              <a:t>、</a:t>
            </a:r>
            <a:r>
              <a:rPr lang="en-US" altLang="zh-CN" sz="2000" dirty="0">
                <a:hlinkClick r:id="rId4" action="ppaction://hlinksldjump"/>
              </a:rPr>
              <a:t>ERC-165</a:t>
            </a:r>
            <a:r>
              <a:rPr lang="zh-CN" altLang="en-US" sz="2000" dirty="0"/>
              <a:t>、</a:t>
            </a:r>
            <a:r>
              <a:rPr lang="en-US" altLang="zh-CN" sz="2000" dirty="0">
                <a:hlinkClick r:id="rId5" action="ppaction://hlinksldjump"/>
              </a:rPr>
              <a:t>ERC-721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动作按钮: 上一张 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88EE00F7-B010-4DA3-9368-292A3CF92682}"/>
              </a:ext>
            </a:extLst>
          </p:cNvPr>
          <p:cNvSpPr/>
          <p:nvPr/>
        </p:nvSpPr>
        <p:spPr>
          <a:xfrm>
            <a:off x="11597490" y="43798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55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1</a:t>
            </a:r>
            <a:r>
              <a:rPr lang="en-US" altLang="zh-CN" b="1" i="1" dirty="0"/>
              <a:t>155</a:t>
            </a:r>
            <a:r>
              <a:rPr lang="zh-CN" altLang="en-US" b="1" i="1" dirty="0"/>
              <a:t> </a:t>
            </a:r>
            <a:r>
              <a:rPr lang="en-US" altLang="zh-CN" b="1" i="1" dirty="0"/>
              <a:t>—</a:t>
            </a:r>
            <a:r>
              <a:rPr lang="zh-CN" altLang="en-US" b="1" i="1" dirty="0"/>
              <a:t>多代币的标准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98179"/>
            <a:ext cx="11514787" cy="565982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功能描述：</a:t>
            </a:r>
            <a:r>
              <a:rPr lang="zh-CN" altLang="en-US" sz="2000" dirty="0"/>
              <a:t>追踪多个代币余额和所有权的合约，从而可以提高批量转账的效率。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	ERC-1155</a:t>
            </a:r>
            <a:r>
              <a:rPr lang="zh-CN" altLang="en-US" sz="2000" dirty="0"/>
              <a:t>通过整合智能合约在很大程度上节约了资源及成本。通过</a:t>
            </a:r>
            <a:r>
              <a:rPr lang="en-US" altLang="zh-CN" sz="2000" dirty="0"/>
              <a:t>ERC-1155</a:t>
            </a:r>
            <a:r>
              <a:rPr lang="zh-CN" altLang="en-US" sz="2000" dirty="0"/>
              <a:t>代币标准，开发人员只需定义那些与其他代币互异的数据就可以了，不需要再重复过一遍与其他合约相同的代码，节约了存储成本及开发时间。其次，</a:t>
            </a:r>
            <a:r>
              <a:rPr lang="en-US" altLang="zh-CN" sz="2000" b="1" dirty="0"/>
              <a:t>ERC-1155</a:t>
            </a:r>
            <a:r>
              <a:rPr lang="zh-CN" altLang="en-US" sz="2000" dirty="0"/>
              <a:t>标准提升了代币交易效率，降低了交易费用。</a:t>
            </a:r>
            <a:r>
              <a:rPr lang="en-US" altLang="zh-CN" sz="2000" dirty="0"/>
              <a:t>ERC-1155</a:t>
            </a:r>
            <a:r>
              <a:rPr lang="zh-CN" altLang="en-US" sz="2000" dirty="0"/>
              <a:t>可以把同一种代币打包到一起，将交易过程中的三个授权步骤压缩到一步，能够做到将单个或者多个代币发送给单个或者多个地址，从而大大提升了交易效率，同时也降低了交易</a:t>
            </a:r>
            <a:r>
              <a:rPr lang="en-US" altLang="zh-CN" sz="2000" dirty="0"/>
              <a:t>Gas</a:t>
            </a:r>
            <a:r>
              <a:rPr lang="zh-CN" altLang="en-US" sz="2000" dirty="0"/>
              <a:t>费用。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接口：</a:t>
            </a:r>
            <a:endParaRPr lang="en-US" altLang="zh-CN" b="1" i="1" dirty="0"/>
          </a:p>
          <a:p>
            <a:pPr lvl="1">
              <a:lnSpc>
                <a:spcPct val="120000"/>
              </a:lnSpc>
            </a:pPr>
            <a:r>
              <a:rPr lang="en-US" altLang="zh-CN" sz="2000" dirty="0" err="1"/>
              <a:t>safeBatchTransferFrom</a:t>
            </a:r>
            <a:r>
              <a:rPr lang="en-US" altLang="zh-CN" sz="2000" dirty="0"/>
              <a:t>(address _from, address _to, uint256 _ids, uint256 _values, bytes _data)</a:t>
            </a:r>
            <a:r>
              <a:rPr lang="zh-CN" altLang="en-US" sz="2000" dirty="0"/>
              <a:t>：</a:t>
            </a:r>
            <a:r>
              <a:rPr lang="zh-CN" altLang="en-US" sz="2100" dirty="0"/>
              <a:t>将价值为</a:t>
            </a:r>
            <a:r>
              <a:rPr lang="en-US" altLang="zh-CN" sz="2100" dirty="0"/>
              <a:t>value</a:t>
            </a:r>
            <a:r>
              <a:rPr lang="zh-CN" altLang="en-US" sz="2100" dirty="0"/>
              <a:t>的</a:t>
            </a:r>
            <a:r>
              <a:rPr lang="en-US" altLang="zh-CN" sz="2100" dirty="0"/>
              <a:t>_id</a:t>
            </a:r>
            <a:r>
              <a:rPr lang="zh-CN" altLang="en-US" sz="2100" dirty="0"/>
              <a:t>从</a:t>
            </a:r>
            <a:r>
              <a:rPr lang="en-US" altLang="zh-CN" sz="2100" dirty="0"/>
              <a:t>_from</a:t>
            </a:r>
            <a:r>
              <a:rPr lang="zh-CN" altLang="en-US" sz="2100" dirty="0"/>
              <a:t>地址传输到指定的</a:t>
            </a:r>
            <a:r>
              <a:rPr lang="en-US" altLang="zh-CN" sz="2100" dirty="0"/>
              <a:t>_to</a:t>
            </a:r>
            <a:r>
              <a:rPr lang="zh-CN" altLang="en-US" sz="2100" dirty="0"/>
              <a:t>地址；</a:t>
            </a:r>
            <a:endParaRPr lang="en-US" altLang="zh-CN" sz="2100" dirty="0"/>
          </a:p>
          <a:p>
            <a:pPr lvl="1"/>
            <a:r>
              <a:rPr lang="en-US" altLang="zh-CN" sz="2000" dirty="0"/>
              <a:t>approve(address _spender, uint256 _id, uint256 _</a:t>
            </a:r>
            <a:r>
              <a:rPr lang="en-US" altLang="zh-CN" sz="2000" dirty="0" err="1"/>
              <a:t>currentValue</a:t>
            </a:r>
            <a:r>
              <a:rPr lang="en-US" altLang="zh-CN" sz="2000" dirty="0"/>
              <a:t>, uint256 _value)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balanceOf</a:t>
            </a:r>
            <a:r>
              <a:rPr lang="en-US" altLang="zh-CN" sz="2000" dirty="0"/>
              <a:t>(uint256 _id, address _owner)</a:t>
            </a:r>
            <a:r>
              <a:rPr lang="zh-CN" altLang="en-US" sz="2000" dirty="0"/>
              <a:t>：</a:t>
            </a:r>
            <a:r>
              <a:rPr lang="en-US" altLang="zh-CN" sz="2000" dirty="0"/>
              <a:t>owner</a:t>
            </a:r>
            <a:r>
              <a:rPr lang="zh-CN" altLang="en-US" sz="2000" dirty="0"/>
              <a:t>的</a:t>
            </a:r>
            <a:r>
              <a:rPr lang="en-US" altLang="zh-CN" sz="2000" dirty="0"/>
              <a:t>id</a:t>
            </a:r>
            <a:r>
              <a:rPr lang="zh-CN" altLang="en-US" sz="2000" dirty="0"/>
              <a:t>的总量；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setApprovalForAll</a:t>
            </a:r>
            <a:r>
              <a:rPr lang="en-US" altLang="zh-CN" sz="2000" dirty="0"/>
              <a:t>(address _operator, bool _approved)</a:t>
            </a:r>
            <a:r>
              <a:rPr lang="zh-CN" altLang="en-US" sz="2000" dirty="0"/>
              <a:t>：</a:t>
            </a:r>
            <a:r>
              <a:rPr lang="zh-CN" altLang="en-US" sz="2100" dirty="0"/>
              <a:t>启用或禁用对</a:t>
            </a:r>
            <a:r>
              <a:rPr lang="en-US" altLang="zh-CN" sz="2100" dirty="0"/>
              <a:t>operator</a:t>
            </a:r>
            <a:r>
              <a:rPr lang="zh-CN" altLang="en-US" sz="2100" dirty="0"/>
              <a:t>的授权；</a:t>
            </a:r>
            <a:endParaRPr lang="en-US" altLang="zh-CN" sz="2100" dirty="0"/>
          </a:p>
          <a:p>
            <a:pPr lvl="1"/>
            <a:r>
              <a:rPr lang="en-US" altLang="zh-CN" sz="2000" dirty="0" err="1"/>
              <a:t>isApprovedForAll</a:t>
            </a:r>
            <a:r>
              <a:rPr lang="en-US" altLang="zh-CN" sz="2000" dirty="0"/>
              <a:t>(address _owner, address _operator)</a:t>
            </a:r>
            <a:r>
              <a:rPr lang="zh-CN" altLang="en-US" sz="2000" dirty="0"/>
              <a:t>：</a:t>
            </a:r>
            <a:r>
              <a:rPr lang="zh-CN" altLang="en-US" sz="2100" dirty="0"/>
              <a:t>查询</a:t>
            </a:r>
            <a:r>
              <a:rPr lang="en-US" altLang="zh-CN" sz="2100" dirty="0"/>
              <a:t>owner</a:t>
            </a:r>
            <a:r>
              <a:rPr lang="zh-CN" altLang="en-US" sz="2100" dirty="0"/>
              <a:t>的</a:t>
            </a:r>
            <a:r>
              <a:rPr lang="en-US" altLang="zh-CN" sz="2100" dirty="0"/>
              <a:t>operator</a:t>
            </a:r>
            <a:r>
              <a:rPr lang="zh-CN" altLang="en-US" sz="2100" dirty="0"/>
              <a:t>的批准状态；</a:t>
            </a:r>
            <a:endParaRPr lang="en-US" altLang="zh-CN" sz="2100" dirty="0"/>
          </a:p>
          <a:p>
            <a:pPr marL="0" indent="0">
              <a:buNone/>
            </a:pPr>
            <a:r>
              <a:rPr lang="zh-CN" altLang="en-US" b="1" i="1" dirty="0"/>
              <a:t>兼容：</a:t>
            </a:r>
            <a:r>
              <a:rPr lang="en-US" altLang="zh-CN" sz="2000" dirty="0"/>
              <a:t>ERC-</a:t>
            </a:r>
            <a:r>
              <a:rPr lang="zh-CN" altLang="zh-CN" sz="2000" dirty="0"/>
              <a:t>7</a:t>
            </a:r>
            <a:r>
              <a:rPr lang="en-US" altLang="zh-CN" sz="2000" dirty="0"/>
              <a:t>21</a:t>
            </a:r>
            <a:endParaRPr lang="en-US" altLang="zh-CN" dirty="0"/>
          </a:p>
        </p:txBody>
      </p:sp>
      <p:sp>
        <p:nvSpPr>
          <p:cNvPr id="4" name="动作按钮: 上一张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71DB857-68CB-49D5-A4FF-357466A8819E}"/>
              </a:ext>
            </a:extLst>
          </p:cNvPr>
          <p:cNvSpPr/>
          <p:nvPr/>
        </p:nvSpPr>
        <p:spPr>
          <a:xfrm>
            <a:off x="11597490" y="43798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5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1</a:t>
            </a:r>
            <a:r>
              <a:rPr lang="en-US" altLang="zh-CN" b="1" i="1" dirty="0"/>
              <a:t>178—</a:t>
            </a:r>
            <a:r>
              <a:rPr lang="zh-CN" altLang="en-US" b="1" i="1" dirty="0"/>
              <a:t>多级别代币</a:t>
            </a:r>
            <a:r>
              <a:rPr lang="en-US" altLang="zh-CN" b="1" i="1" dirty="0"/>
              <a:t>(MCFT)</a:t>
            </a:r>
            <a:r>
              <a:rPr lang="zh-CN" altLang="en-US" b="1" i="1" dirty="0"/>
              <a:t>的标准</a:t>
            </a:r>
            <a:r>
              <a:rPr lang="en-US" altLang="zh-CN" b="1" i="1" dirty="0"/>
              <a:t> </a:t>
            </a:r>
            <a:r>
              <a:rPr lang="en-US" altLang="zh-CN" sz="2600" b="1" i="1" dirty="0"/>
              <a:t>(Draft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8179"/>
            <a:ext cx="12221308" cy="565982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功能描述：</a:t>
            </a:r>
            <a:r>
              <a:rPr lang="zh-CN" altLang="en-US" sz="2000" dirty="0"/>
              <a:t>为多个级别（</a:t>
            </a:r>
            <a:r>
              <a:rPr lang="en-US" altLang="zh-CN" sz="2000" dirty="0"/>
              <a:t>Multiple Class</a:t>
            </a:r>
            <a:r>
              <a:rPr lang="zh-CN" altLang="en-US" sz="2000" dirty="0"/>
              <a:t>）代币的合约提供标准接口。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接口：</a:t>
            </a:r>
            <a:endParaRPr lang="en-US" altLang="zh-CN" b="1" i="1" dirty="0"/>
          </a:p>
          <a:p>
            <a:pPr lvl="1"/>
            <a:r>
              <a:rPr lang="zh-CN" altLang="en-US" sz="2000" dirty="0"/>
              <a:t>兼容</a:t>
            </a:r>
            <a:r>
              <a:rPr lang="en-US" altLang="zh-CN" sz="2000" dirty="0"/>
              <a:t>ERC20</a:t>
            </a:r>
            <a:r>
              <a:rPr lang="zh-CN" altLang="en-US" sz="2000" dirty="0"/>
              <a:t>接口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className</a:t>
            </a:r>
            <a:r>
              <a:rPr lang="en-US" altLang="zh-CN" sz="2000" dirty="0"/>
              <a:t>(uint256 </a:t>
            </a:r>
            <a:r>
              <a:rPr lang="en-US" altLang="zh-CN" sz="2000" dirty="0" err="1"/>
              <a:t>classId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classId</a:t>
            </a:r>
            <a:r>
              <a:rPr lang="zh-CN" altLang="en-US" sz="2000" dirty="0"/>
              <a:t>对应的名字</a:t>
            </a:r>
            <a:r>
              <a:rPr lang="en-US" altLang="zh-CN" sz="2000" dirty="0"/>
              <a:t> 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individualSupply</a:t>
            </a:r>
            <a:r>
              <a:rPr lang="en-US" altLang="zh-CN" sz="2000" dirty="0"/>
              <a:t>(uint256 _</a:t>
            </a:r>
            <a:r>
              <a:rPr lang="en-US" altLang="zh-CN" sz="2000" dirty="0" err="1"/>
              <a:t>classId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classId</a:t>
            </a:r>
            <a:r>
              <a:rPr lang="zh-CN" altLang="en-US" sz="2000" dirty="0"/>
              <a:t>的</a:t>
            </a:r>
            <a:r>
              <a:rPr lang="en-US" altLang="zh-CN" sz="2000" dirty="0"/>
              <a:t>MCFT</a:t>
            </a:r>
            <a:r>
              <a:rPr lang="zh-CN" altLang="en-US" sz="2000" dirty="0"/>
              <a:t>总数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balanceOf</a:t>
            </a:r>
            <a:r>
              <a:rPr lang="en-US" altLang="zh-CN" sz="2000" dirty="0"/>
              <a:t>(address _owner, uint256 _</a:t>
            </a:r>
            <a:r>
              <a:rPr lang="en-US" altLang="zh-CN" sz="2000" dirty="0" err="1"/>
              <a:t>classId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/>
              <a:t>owner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classId</a:t>
            </a:r>
            <a:r>
              <a:rPr lang="zh-CN" altLang="en-US" sz="2000" dirty="0"/>
              <a:t>的</a:t>
            </a:r>
            <a:r>
              <a:rPr lang="en-US" altLang="zh-CN" sz="2000" dirty="0"/>
              <a:t>MCFT</a:t>
            </a:r>
            <a:r>
              <a:rPr lang="zh-CN" altLang="en-US" sz="2000" dirty="0"/>
              <a:t>总数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classesOwned</a:t>
            </a:r>
            <a:r>
              <a:rPr lang="en-US" altLang="zh-CN" sz="2000" dirty="0"/>
              <a:t>(address _owner)</a:t>
            </a:r>
            <a:r>
              <a:rPr lang="zh-CN" altLang="en-US" sz="2000" dirty="0"/>
              <a:t>：</a:t>
            </a:r>
            <a:r>
              <a:rPr lang="en-US" altLang="zh-CN" sz="2000" dirty="0"/>
              <a:t> owner</a:t>
            </a:r>
            <a:r>
              <a:rPr lang="zh-CN" altLang="en-US" sz="2000" dirty="0"/>
              <a:t>的拥有的</a:t>
            </a:r>
            <a:r>
              <a:rPr lang="en-US" altLang="zh-CN" sz="2000" dirty="0" err="1"/>
              <a:t>classId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/>
            <a:r>
              <a:rPr lang="en-US" altLang="zh-CN" sz="2000" dirty="0"/>
              <a:t>approve(address _to, uint256 _</a:t>
            </a:r>
            <a:r>
              <a:rPr lang="en-US" altLang="zh-CN" sz="2000" dirty="0" err="1"/>
              <a:t>classId</a:t>
            </a:r>
            <a:r>
              <a:rPr lang="en-US" altLang="zh-CN" sz="2000" dirty="0"/>
              <a:t>, uint256 _quantity)</a:t>
            </a:r>
            <a:r>
              <a:rPr lang="zh-CN" altLang="en-US" sz="2000" dirty="0"/>
              <a:t>：授予批准地址</a:t>
            </a:r>
            <a:r>
              <a:rPr lang="en-US" altLang="zh-CN" sz="2000" dirty="0"/>
              <a:t>to</a:t>
            </a:r>
            <a:r>
              <a:rPr lang="zh-CN" altLang="en-US" sz="2000" dirty="0"/>
              <a:t>以获取</a:t>
            </a:r>
            <a:r>
              <a:rPr lang="en-US" altLang="zh-CN" sz="2000" dirty="0"/>
              <a:t>quantity </a:t>
            </a:r>
            <a:r>
              <a:rPr lang="zh-CN" altLang="en-US" sz="2000" dirty="0"/>
              <a:t>数量的</a:t>
            </a:r>
            <a:r>
              <a:rPr lang="en-US" altLang="zh-CN" sz="2000" dirty="0" err="1"/>
              <a:t>classId</a:t>
            </a:r>
            <a:endParaRPr lang="en-US" altLang="zh-CN" sz="2000" dirty="0"/>
          </a:p>
          <a:p>
            <a:pPr lvl="1"/>
            <a:r>
              <a:rPr lang="en-US" altLang="zh-CN" sz="2000" dirty="0"/>
              <a:t>transfer(address _to, uint256 _</a:t>
            </a:r>
            <a:r>
              <a:rPr lang="en-US" altLang="zh-CN" sz="2000" dirty="0" err="1"/>
              <a:t>classId</a:t>
            </a:r>
            <a:r>
              <a:rPr lang="en-US" altLang="zh-CN" sz="2000" dirty="0"/>
              <a:t>, uint256 _quantity)</a:t>
            </a:r>
            <a:r>
              <a:rPr lang="zh-CN" altLang="en-US" sz="2000" dirty="0"/>
              <a:t>：将</a:t>
            </a:r>
            <a:r>
              <a:rPr lang="en-US" altLang="zh-CN" sz="2000" dirty="0"/>
              <a:t>quantity</a:t>
            </a:r>
            <a:r>
              <a:rPr lang="zh-CN" altLang="en-US" sz="2000" dirty="0"/>
              <a:t>数量的</a:t>
            </a:r>
            <a:r>
              <a:rPr lang="en-US" altLang="zh-CN" sz="2000" dirty="0" err="1"/>
              <a:t>classid</a:t>
            </a:r>
            <a:r>
              <a:rPr lang="zh-CN" altLang="en-US" sz="2000" dirty="0"/>
              <a:t>转给地址</a:t>
            </a:r>
            <a:r>
              <a:rPr lang="en-US" altLang="zh-CN" sz="2000" dirty="0"/>
              <a:t>to </a:t>
            </a:r>
          </a:p>
          <a:p>
            <a:pPr marL="0" indent="0">
              <a:buNone/>
            </a:pPr>
            <a:r>
              <a:rPr lang="zh-CN" altLang="en-US" b="1" i="1" dirty="0"/>
              <a:t>兼容：</a:t>
            </a:r>
            <a:r>
              <a:rPr lang="en-US" altLang="zh-CN" sz="2000" dirty="0"/>
              <a:t>ERC-20</a:t>
            </a:r>
            <a:r>
              <a:rPr lang="zh-CN" altLang="en-US" sz="2000" dirty="0"/>
              <a:t>及</a:t>
            </a:r>
            <a:r>
              <a:rPr lang="en-US" altLang="zh-CN" sz="2000" dirty="0"/>
              <a:t>ERC-721</a:t>
            </a:r>
            <a:endParaRPr lang="en-US" altLang="zh-CN" dirty="0"/>
          </a:p>
        </p:txBody>
      </p:sp>
      <p:sp>
        <p:nvSpPr>
          <p:cNvPr id="4" name="动作按钮: 上一张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3208DA5-A35F-4EB9-AAEE-9ACDBF70AD5E}"/>
              </a:ext>
            </a:extLst>
          </p:cNvPr>
          <p:cNvSpPr/>
          <p:nvPr/>
        </p:nvSpPr>
        <p:spPr>
          <a:xfrm>
            <a:off x="11597490" y="43798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87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1</a:t>
            </a:r>
            <a:r>
              <a:rPr lang="en-US" altLang="zh-CN" b="1" i="1" dirty="0"/>
              <a:t>190</a:t>
            </a:r>
            <a:r>
              <a:rPr lang="zh-CN" altLang="en-US" b="1" i="1" dirty="0"/>
              <a:t> </a:t>
            </a:r>
            <a:r>
              <a:rPr lang="en-US" altLang="zh-CN" b="1" i="1" dirty="0"/>
              <a:t>—</a:t>
            </a:r>
            <a:r>
              <a:rPr lang="zh-CN" altLang="en-US" b="1" i="1" dirty="0"/>
              <a:t>非同质版税代币的标准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98179"/>
            <a:ext cx="11844711" cy="565982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功能描述：</a:t>
            </a:r>
            <a:r>
              <a:rPr lang="zh-CN" altLang="en-US" sz="2100" dirty="0"/>
              <a:t>向原始创建者和</a:t>
            </a:r>
            <a:r>
              <a:rPr lang="en-US" altLang="zh-CN" sz="2100" dirty="0"/>
              <a:t>/</a:t>
            </a:r>
            <a:r>
              <a:rPr lang="zh-CN" altLang="en-US" sz="2100" dirty="0"/>
              <a:t>或所有者支付数字资产的版税的不可替换令牌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接口：</a:t>
            </a:r>
            <a:endParaRPr lang="en-US" altLang="zh-CN" sz="2000" dirty="0"/>
          </a:p>
          <a:p>
            <a:r>
              <a:rPr lang="zh-CN" altLang="en-US" sz="1800" dirty="0"/>
              <a:t>初始化代币、设置所有者和版税</a:t>
            </a:r>
            <a:r>
              <a:rPr lang="en-US" altLang="zh-CN" sz="1800" dirty="0"/>
              <a:t> approve(address owners, </a:t>
            </a:r>
            <a:r>
              <a:rPr lang="en-US" altLang="zh-CN" sz="1800" dirty="0" err="1"/>
              <a:t>uint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royaltyForOwnershipTransfer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uint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royaltyForRental</a:t>
            </a:r>
            <a:r>
              <a:rPr lang="en-US" altLang="zh-CN" sz="1800" dirty="0"/>
              <a:t>);</a:t>
            </a:r>
          </a:p>
          <a:p>
            <a:r>
              <a:rPr lang="zh-CN" altLang="en-US" sz="1800" dirty="0"/>
              <a:t>转让作品证书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zh-CN" sz="1800" dirty="0"/>
              <a:t> </a:t>
            </a:r>
            <a:r>
              <a:rPr lang="zh-CN" altLang="en-US" sz="1800" dirty="0"/>
              <a:t>    </a:t>
            </a:r>
            <a:r>
              <a:rPr lang="en-US" altLang="zh-CN" sz="1800" dirty="0" err="1"/>
              <a:t>transferCreativeLicense</a:t>
            </a:r>
            <a:r>
              <a:rPr lang="en-US" altLang="zh-CN" sz="1800" dirty="0"/>
              <a:t>(address </a:t>
            </a:r>
            <a:r>
              <a:rPr lang="en-US" altLang="zh-CN" sz="1800" dirty="0" err="1"/>
              <a:t>creativeLicenseHolders</a:t>
            </a:r>
            <a:r>
              <a:rPr lang="en-US" altLang="zh-CN" sz="1800" dirty="0"/>
              <a:t>, address </a:t>
            </a:r>
            <a:r>
              <a:rPr lang="en-US" altLang="zh-CN" sz="1800" dirty="0" err="1"/>
              <a:t>newOwners</a:t>
            </a:r>
            <a:r>
              <a:rPr lang="en-US" altLang="zh-CN" sz="1800" dirty="0"/>
              <a:t>, uint256 </a:t>
            </a:r>
            <a:r>
              <a:rPr lang="en-US" altLang="zh-CN" sz="1800" dirty="0" err="1"/>
              <a:t>tokenId</a:t>
            </a:r>
            <a:r>
              <a:rPr lang="en-US" altLang="zh-CN" sz="1800" dirty="0"/>
              <a:t>);</a:t>
            </a:r>
          </a:p>
          <a:p>
            <a:r>
              <a:rPr lang="zh-CN" altLang="en-US" sz="1800" dirty="0"/>
              <a:t>转让所有权证书</a:t>
            </a:r>
          </a:p>
          <a:p>
            <a:pPr marL="0" indent="0">
              <a:buNone/>
            </a:pPr>
            <a:r>
              <a:rPr lang="zh-CN" altLang="zh-CN" sz="1800" dirty="0"/>
              <a:t> </a:t>
            </a:r>
            <a:r>
              <a:rPr lang="zh-CN" altLang="en-US" sz="1800" dirty="0"/>
              <a:t>    </a:t>
            </a:r>
            <a:r>
              <a:rPr lang="en-US" altLang="zh-CN" sz="1800" dirty="0" err="1"/>
              <a:t>transferOwnershipLicense</a:t>
            </a:r>
            <a:r>
              <a:rPr lang="en-US" altLang="zh-CN" sz="1800" dirty="0"/>
              <a:t>(address </a:t>
            </a:r>
            <a:r>
              <a:rPr lang="en-US" altLang="zh-CN" sz="1800" dirty="0" err="1"/>
              <a:t>creativeLicenseHolders</a:t>
            </a:r>
            <a:r>
              <a:rPr lang="en-US" altLang="zh-CN" sz="1800" dirty="0"/>
              <a:t>, address </a:t>
            </a:r>
            <a:r>
              <a:rPr lang="en-US" altLang="zh-CN" sz="1800" dirty="0" err="1"/>
              <a:t>ownershipLicenseHolders</a:t>
            </a:r>
            <a:r>
              <a:rPr lang="en-US" altLang="zh-CN" sz="1800" dirty="0"/>
              <a:t>, address </a:t>
            </a:r>
            <a:r>
              <a:rPr lang="en-US" altLang="zh-CN" sz="1800" dirty="0" err="1"/>
              <a:t>newOwners</a:t>
            </a:r>
            <a:r>
              <a:rPr lang="en-US" altLang="zh-CN" sz="1800" dirty="0"/>
              <a:t>, uint256 </a:t>
            </a:r>
            <a:r>
              <a:rPr lang="en-US" altLang="zh-CN" sz="1800" dirty="0" err="1"/>
              <a:t>tokenId</a:t>
            </a:r>
            <a:r>
              <a:rPr lang="en-US" altLang="zh-CN" sz="1800" dirty="0"/>
              <a:t>);</a:t>
            </a:r>
          </a:p>
          <a:p>
            <a:r>
              <a:rPr lang="zh-CN" altLang="en-US" sz="1800" dirty="0"/>
              <a:t>租赁资产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zh-CN" sz="1800" dirty="0"/>
              <a:t> </a:t>
            </a:r>
            <a:r>
              <a:rPr lang="zh-CN" altLang="en-US" sz="1800" dirty="0"/>
              <a:t>   </a:t>
            </a:r>
            <a:r>
              <a:rPr lang="en-US" altLang="zh-CN" sz="1800" dirty="0" err="1"/>
              <a:t>rentAsset</a:t>
            </a:r>
            <a:r>
              <a:rPr lang="en-US" altLang="zh-CN" sz="1800" dirty="0"/>
              <a:t>(address </a:t>
            </a:r>
            <a:r>
              <a:rPr lang="en-US" altLang="zh-CN" sz="1800" dirty="0" err="1"/>
              <a:t>creativeLicenseHolders</a:t>
            </a:r>
            <a:r>
              <a:rPr lang="en-US" altLang="zh-CN" sz="1800" dirty="0"/>
              <a:t>, address </a:t>
            </a:r>
            <a:r>
              <a:rPr lang="en-US" altLang="zh-CN" sz="1800" dirty="0" err="1"/>
              <a:t>ownershipLicenseHolders</a:t>
            </a:r>
            <a:r>
              <a:rPr lang="en-US" altLang="zh-CN" sz="1800" dirty="0"/>
              <a:t>, address renters, uint256 </a:t>
            </a:r>
            <a:r>
              <a:rPr lang="en-US" altLang="zh-CN" sz="1800" dirty="0" err="1"/>
              <a:t>tokenId</a:t>
            </a:r>
            <a:r>
              <a:rPr lang="en-US" altLang="zh-CN" sz="1800" dirty="0"/>
              <a:t>);</a:t>
            </a:r>
          </a:p>
          <a:p>
            <a:pPr marL="0" indent="0">
              <a:buNone/>
            </a:pPr>
            <a:r>
              <a:rPr lang="zh-CN" altLang="en-US" b="1" i="1" dirty="0"/>
              <a:t>兼容：</a:t>
            </a:r>
            <a:r>
              <a:rPr lang="en-US" altLang="zh-CN" sz="2000" dirty="0"/>
              <a:t>ERC-721</a:t>
            </a:r>
            <a:endParaRPr lang="en-US" altLang="zh-CN" dirty="0"/>
          </a:p>
        </p:txBody>
      </p:sp>
      <p:sp>
        <p:nvSpPr>
          <p:cNvPr id="4" name="动作按钮: 上一张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92A8693-928A-4C85-A81F-E71881AAD762}"/>
              </a:ext>
            </a:extLst>
          </p:cNvPr>
          <p:cNvSpPr/>
          <p:nvPr/>
        </p:nvSpPr>
        <p:spPr>
          <a:xfrm>
            <a:off x="11597490" y="43798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24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E341D-3A06-4151-B579-694C33B2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CN" b="1" i="1" dirty="0"/>
              <a:t>STO</a:t>
            </a:r>
            <a:r>
              <a:rPr lang="zh-CN" altLang="en-US" b="1" i="1" dirty="0"/>
              <a:t>标准相关系列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0E7C7-C405-4871-A53C-592F4BF8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38" y="1311212"/>
            <a:ext cx="11129407" cy="5388351"/>
          </a:xfrm>
        </p:spPr>
        <p:txBody>
          <a:bodyPr>
            <a:normAutofit/>
          </a:bodyPr>
          <a:lstStyle/>
          <a:p>
            <a:r>
              <a:rPr lang="en-US" altLang="zh-CN" dirty="0"/>
              <a:t>STO</a:t>
            </a:r>
            <a:r>
              <a:rPr lang="zh-CN" altLang="en-US" dirty="0"/>
              <a:t>相关系列</a:t>
            </a:r>
            <a:r>
              <a:rPr lang="en-US" altLang="zh-CN" dirty="0"/>
              <a:t>——</a:t>
            </a:r>
            <a:r>
              <a:rPr lang="en-US" altLang="zh-CN" b="1" i="1" dirty="0"/>
              <a:t>STO</a:t>
            </a:r>
            <a:r>
              <a:rPr lang="zh-CN" altLang="en-US" b="1" i="1" dirty="0"/>
              <a:t>标准</a:t>
            </a:r>
            <a:endParaRPr lang="en-US" altLang="zh-CN" b="1" dirty="0"/>
          </a:p>
          <a:p>
            <a:pPr lvl="1"/>
            <a:r>
              <a:rPr lang="en-US" altLang="zh-CN" dirty="0">
                <a:hlinkClick r:id="rId2" action="ppaction://hlinksldjump"/>
              </a:rPr>
              <a:t>ERC-1410</a:t>
            </a:r>
            <a:r>
              <a:rPr lang="zh-CN" altLang="en-US" dirty="0"/>
              <a:t>：</a:t>
            </a:r>
            <a:r>
              <a:rPr lang="zh-CN" altLang="en-US" sz="2200" dirty="0"/>
              <a:t>部分可替代代币标准</a:t>
            </a:r>
            <a:endParaRPr lang="en-US" altLang="zh-CN" sz="2200" dirty="0"/>
          </a:p>
          <a:p>
            <a:pPr lvl="1"/>
            <a:r>
              <a:rPr lang="en-US" altLang="zh-CN" dirty="0">
                <a:hlinkClick r:id="rId3" action="ppaction://hlinksldjump"/>
              </a:rPr>
              <a:t>ERC-1404</a:t>
            </a:r>
            <a:r>
              <a:rPr lang="zh-CN" altLang="en-US" dirty="0"/>
              <a:t>：简单受限代币标准</a:t>
            </a:r>
            <a:endParaRPr lang="en-US" altLang="zh-CN" dirty="0"/>
          </a:p>
          <a:p>
            <a:pPr lvl="1"/>
            <a:r>
              <a:rPr lang="en-US" altLang="zh-CN" sz="2200" dirty="0">
                <a:hlinkClick r:id="rId4" action="ppaction://hlinksldjump"/>
              </a:rPr>
              <a:t>ERC-1400(1411)</a:t>
            </a:r>
            <a:r>
              <a:rPr lang="zh-CN" altLang="en-US" sz="2200" dirty="0"/>
              <a:t>：证券代币标准</a:t>
            </a:r>
            <a:endParaRPr lang="en-US" altLang="zh-CN" sz="2200" dirty="0"/>
          </a:p>
          <a:p>
            <a:pPr marL="457200" lvl="1" indent="0">
              <a:buNone/>
            </a:pPr>
            <a:endParaRPr lang="en-US" altLang="zh-CN" sz="22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A006426-070B-406E-A39B-5516A90C2B43}"/>
              </a:ext>
            </a:extLst>
          </p:cNvPr>
          <p:cNvSpPr txBox="1">
            <a:spLocks/>
          </p:cNvSpPr>
          <p:nvPr/>
        </p:nvSpPr>
        <p:spPr>
          <a:xfrm>
            <a:off x="3911097" y="1325563"/>
            <a:ext cx="2958975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5" name="动作按钮: 转到主页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398C6C4-8CAD-478E-8CF9-FFEBC4BE483A}"/>
              </a:ext>
            </a:extLst>
          </p:cNvPr>
          <p:cNvSpPr/>
          <p:nvPr/>
        </p:nvSpPr>
        <p:spPr>
          <a:xfrm>
            <a:off x="9823010" y="470780"/>
            <a:ext cx="534154" cy="54320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5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27" y="-160039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</a:t>
            </a:r>
            <a:r>
              <a:rPr lang="zh-CN" altLang="en-US" b="1" i="1" dirty="0"/>
              <a:t>代币类标准列表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38143"/>
              </p:ext>
            </p:extLst>
          </p:nvPr>
        </p:nvGraphicFramePr>
        <p:xfrm>
          <a:off x="1316993" y="1017587"/>
          <a:ext cx="9046500" cy="5486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5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编号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/>
                        <a:t>功能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ERC-981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/>
                        <a:t>部分所有权标准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ERC-994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/>
                        <a:t>委托非同质代币标准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ERC-995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/>
                        <a:t>增强型的代币转账功能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ERC-998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/>
                        <a:t>可组合非同质代币标准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ERC-1067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/>
                        <a:t>可升级代币合约的标准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ERC-1132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0" i="1" dirty="0"/>
                        <a:t>代币锁定能力的标准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ERC-1155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/>
                        <a:t>多代币的标准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</a:t>
                      </a:r>
                      <a:r>
                        <a:rPr lang="zh-CN" altLang="zh-CN" b="1" dirty="0"/>
                        <a:t>-</a:t>
                      </a:r>
                      <a:r>
                        <a:rPr lang="en-US" altLang="zh-CN" b="1" dirty="0"/>
                        <a:t>1178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/>
                        <a:t>多级别代币的标准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ERC-1190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/>
                        <a:t>非同质版税代币的标准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</a:t>
                      </a:r>
                      <a:r>
                        <a:rPr lang="zh-CN" altLang="zh-CN" b="1" dirty="0"/>
                        <a:t>-</a:t>
                      </a:r>
                      <a:r>
                        <a:rPr lang="en-US" altLang="zh-CN" b="1" dirty="0"/>
                        <a:t>1203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/>
                        <a:t>多层级代币标准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Draft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ERC-1238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/>
                        <a:t>不可转账代币的标准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Work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In</a:t>
                      </a:r>
                      <a:r>
                        <a:rPr lang="en-US" altLang="zh-CN" b="1" baseline="0" dirty="0"/>
                        <a:t> Progress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ERC-1410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>
                          <a:solidFill>
                            <a:schemeClr val="tx1"/>
                          </a:solidFill>
                        </a:rPr>
                        <a:t>部分可替代通证标准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Draft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ERC-1400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>
                          <a:solidFill>
                            <a:schemeClr val="tx1"/>
                          </a:solidFill>
                        </a:rPr>
                        <a:t>证券代币标准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Draft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ERC-1404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>
                          <a:solidFill>
                            <a:schemeClr val="tx1"/>
                          </a:solidFill>
                        </a:rPr>
                        <a:t>简单受限代币标准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Draft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728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1</a:t>
            </a:r>
            <a:r>
              <a:rPr lang="en-US" altLang="zh-CN" b="1" i="1" dirty="0"/>
              <a:t>410</a:t>
            </a:r>
            <a:r>
              <a:rPr lang="zh-CN" altLang="en-US" b="1" i="1" dirty="0"/>
              <a:t> </a:t>
            </a:r>
            <a:r>
              <a:rPr lang="en-US" altLang="zh-CN" b="1" i="1" dirty="0"/>
              <a:t>—</a:t>
            </a:r>
            <a:r>
              <a:rPr lang="zh-CN" altLang="en-US" b="1" i="1" dirty="0"/>
              <a:t>部分可替代代币标准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98179"/>
            <a:ext cx="11514787" cy="565982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功能描述: </a:t>
            </a:r>
            <a:r>
              <a:rPr lang="en-US" altLang="zh-CN" sz="2400" dirty="0"/>
              <a:t>ERC1410</a:t>
            </a:r>
            <a:r>
              <a:rPr lang="zh-CN" altLang="en-US" sz="2400" dirty="0"/>
              <a:t>是</a:t>
            </a:r>
            <a:r>
              <a:rPr lang="en-US" altLang="zh-CN" sz="2400" dirty="0">
                <a:hlinkClick r:id="rId2" action="ppaction://hlinksldjump"/>
              </a:rPr>
              <a:t>ERC-777</a:t>
            </a:r>
            <a:r>
              <a:rPr lang="zh-CN" altLang="en-US" sz="2400" dirty="0"/>
              <a:t>的扩展，因此和</a:t>
            </a:r>
            <a:r>
              <a:rPr lang="en-US" altLang="zh-CN" sz="2400" dirty="0">
                <a:hlinkClick r:id="rId3" action="ppaction://hlinksldjump"/>
              </a:rPr>
              <a:t>ERC20</a:t>
            </a:r>
            <a:r>
              <a:rPr lang="en-US" altLang="zh-CN" sz="2400" dirty="0"/>
              <a:t> </a:t>
            </a:r>
            <a:r>
              <a:rPr lang="zh-CN" altLang="en-US" sz="2400" dirty="0"/>
              <a:t>以及 </a:t>
            </a:r>
            <a:r>
              <a:rPr lang="en-US" altLang="zh-CN" sz="2400" dirty="0">
                <a:hlinkClick r:id="rId2" action="ppaction://hlinksldjump"/>
              </a:rPr>
              <a:t>ERC-777</a:t>
            </a:r>
            <a:r>
              <a:rPr lang="zh-CN" altLang="en-US" sz="2400" dirty="0"/>
              <a:t>是隐式兼容的。该标准描述了一个接口，以支持所有者</a:t>
            </a:r>
            <a:r>
              <a:rPr lang="en-US" altLang="zh-CN" sz="2400" dirty="0"/>
              <a:t>token</a:t>
            </a:r>
            <a:r>
              <a:rPr lang="zh-CN" altLang="en-US" sz="2400" dirty="0"/>
              <a:t>被分组为多个分支，每个分支由标识键以及余额表示。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/>
              <a:t>	ERC-1410</a:t>
            </a:r>
            <a:r>
              <a:rPr lang="zh-CN" altLang="en-US" sz="2400" dirty="0"/>
              <a:t>标准可以将代币持有者手中的代币划分成不同的部分（</a:t>
            </a:r>
            <a:r>
              <a:rPr lang="en-US" altLang="zh-CN" sz="2400" b="1" dirty="0"/>
              <a:t>tranche</a:t>
            </a:r>
            <a:r>
              <a:rPr lang="zh-CN" altLang="en-US" sz="2400" dirty="0"/>
              <a:t>）。</a:t>
            </a:r>
            <a:r>
              <a:rPr lang="en-US" altLang="zh-CN" sz="2400" b="1" dirty="0"/>
              <a:t>ERC-20</a:t>
            </a:r>
            <a:r>
              <a:rPr lang="zh-CN" altLang="en-US" sz="2400" dirty="0"/>
              <a:t>、</a:t>
            </a:r>
            <a:r>
              <a:rPr lang="en-US" altLang="zh-CN" sz="2400" b="1" dirty="0"/>
              <a:t>ERC-721</a:t>
            </a:r>
            <a:r>
              <a:rPr lang="zh-CN" altLang="en-US" sz="2400" dirty="0"/>
              <a:t>等代币都是基于整个代币进行操作的，而</a:t>
            </a:r>
            <a:r>
              <a:rPr lang="en-US" altLang="zh-CN" sz="2400" b="1" dirty="0"/>
              <a:t>ERC-1410</a:t>
            </a:r>
            <a:r>
              <a:rPr lang="zh-CN" altLang="en-US" sz="2400" dirty="0"/>
              <a:t>可以以更细的粒度对代币进行控制和操作。比如，代币持有者可以赋予代币的部分余额授权逻辑和锁定逻辑。以股票型代币为例，持有者可以对该种代币进行股份分类。代币持有者也可以依据代币</a:t>
            </a:r>
            <a:r>
              <a:rPr lang="en-US" altLang="zh-CN" sz="2400" dirty="0"/>
              <a:t>tranche</a:t>
            </a:r>
            <a:r>
              <a:rPr lang="zh-CN" altLang="en-US" sz="2400" dirty="0"/>
              <a:t>分类的不同做一些操作上的限制，比如设置某些操作只作用于指定</a:t>
            </a:r>
            <a:r>
              <a:rPr lang="en-US" altLang="zh-CN" sz="2400" dirty="0"/>
              <a:t>tranche</a:t>
            </a:r>
            <a:r>
              <a:rPr lang="zh-CN" altLang="en-US" sz="2400" dirty="0"/>
              <a:t>分类的代币，某些操作优先消耗指定</a:t>
            </a:r>
            <a:r>
              <a:rPr lang="en-US" altLang="zh-CN" sz="2400" dirty="0"/>
              <a:t>tranche</a:t>
            </a:r>
            <a:r>
              <a:rPr lang="zh-CN" altLang="en-US" sz="2400" dirty="0"/>
              <a:t>分类的代币。</a:t>
            </a:r>
          </a:p>
          <a:p>
            <a:pPr marL="0" indent="0">
              <a:buNone/>
            </a:pPr>
            <a:endParaRPr lang="en-US" altLang="zh-CN" sz="2700" dirty="0"/>
          </a:p>
        </p:txBody>
      </p:sp>
      <p:sp>
        <p:nvSpPr>
          <p:cNvPr id="4" name="动作按钮: 上一张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3B46BE5-6AD1-48F8-AE00-2A412AF9FF7A}"/>
              </a:ext>
            </a:extLst>
          </p:cNvPr>
          <p:cNvSpPr/>
          <p:nvPr/>
        </p:nvSpPr>
        <p:spPr>
          <a:xfrm>
            <a:off x="11597490" y="43798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27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1</a:t>
            </a:r>
            <a:r>
              <a:rPr lang="en-US" altLang="zh-CN" b="1" i="1" dirty="0"/>
              <a:t>400(1411)—</a:t>
            </a:r>
            <a:r>
              <a:rPr lang="zh-CN" altLang="en-US" b="1" i="1" dirty="0"/>
              <a:t>证券代币标准 </a:t>
            </a:r>
            <a:r>
              <a:rPr lang="en-US" altLang="zh-CN" sz="2600" b="1" i="1" dirty="0"/>
              <a:t>(Draft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98179"/>
            <a:ext cx="11514787" cy="565982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功能描述:</a:t>
            </a:r>
            <a:r>
              <a:rPr lang="en-US" altLang="zh-CN" sz="2100" dirty="0"/>
              <a:t>ERC-1400</a:t>
            </a:r>
            <a:r>
              <a:rPr lang="zh-CN" altLang="en-US" sz="2100" dirty="0"/>
              <a:t>继承了</a:t>
            </a:r>
            <a:r>
              <a:rPr lang="en-US" altLang="zh-CN" sz="2100" dirty="0"/>
              <a:t>ERC-1410</a:t>
            </a:r>
            <a:r>
              <a:rPr lang="zh-CN" altLang="en-US" sz="2100" dirty="0"/>
              <a:t>标准，在</a:t>
            </a:r>
            <a:r>
              <a:rPr lang="en-US" altLang="zh-CN" sz="2100" dirty="0"/>
              <a:t>tranche</a:t>
            </a:r>
            <a:r>
              <a:rPr lang="zh-CN" altLang="en-US" sz="2100" dirty="0"/>
              <a:t>功能的基础上，定位了更加细分并且复杂的应用场景</a:t>
            </a:r>
            <a:r>
              <a:rPr lang="en-US" altLang="zh-CN" sz="2100" dirty="0"/>
              <a:t>——</a:t>
            </a:r>
            <a:r>
              <a:rPr lang="zh-CN" altLang="en-US" sz="2100" dirty="0"/>
              <a:t>证券业务。</a:t>
            </a:r>
            <a:endParaRPr lang="en-US" altLang="zh-CN" sz="2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100" dirty="0"/>
              <a:t>	ERC-1400</a:t>
            </a:r>
            <a:r>
              <a:rPr lang="zh-CN" altLang="en-US" sz="2100" dirty="0"/>
              <a:t>将投资期限、风险不同的</a:t>
            </a:r>
            <a:r>
              <a:rPr lang="en-US" altLang="zh-CN" sz="2100" dirty="0"/>
              <a:t>tranche</a:t>
            </a:r>
            <a:r>
              <a:rPr lang="zh-CN" altLang="en-US" sz="2100" dirty="0"/>
              <a:t>组合成一个整体，达到降低投资风险的效果。比如，</a:t>
            </a:r>
            <a:r>
              <a:rPr lang="en-US" altLang="zh-CN" sz="2100" dirty="0"/>
              <a:t>ERC-1400</a:t>
            </a:r>
            <a:r>
              <a:rPr lang="zh-CN" altLang="en-US" sz="2100" dirty="0"/>
              <a:t>标准可以支持投资期在</a:t>
            </a:r>
            <a:r>
              <a:rPr lang="en-US" altLang="zh-CN" sz="2100" dirty="0"/>
              <a:t>5-30</a:t>
            </a:r>
            <a:r>
              <a:rPr lang="zh-CN" altLang="en-US" sz="2100" dirty="0"/>
              <a:t>年，投资风险不同的证券组合。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100" dirty="0"/>
              <a:t>	</a:t>
            </a:r>
            <a:r>
              <a:rPr lang="zh-CN" altLang="en-US" sz="2100" dirty="0"/>
              <a:t>其次，</a:t>
            </a:r>
            <a:r>
              <a:rPr lang="en-US" altLang="zh-CN" sz="2100" dirty="0"/>
              <a:t>ERC-1400</a:t>
            </a:r>
            <a:r>
              <a:rPr lang="zh-CN" altLang="en-US" sz="2100" dirty="0"/>
              <a:t>标准因为将应用场景定位在证券业务领域，需要链上链下参与者进行更为复杂的互动，所以这种标准本身需要具备对证券进行强制转移的能力，这样，证券在法律诉讼等场景下就可以实现追回。</a:t>
            </a:r>
          </a:p>
          <a:p>
            <a:pPr marL="0" indent="0">
              <a:buNone/>
            </a:pPr>
            <a:r>
              <a:rPr lang="en-US" altLang="zh-CN" sz="2100" dirty="0"/>
              <a:t>	</a:t>
            </a:r>
            <a:r>
              <a:rPr lang="zh-CN" altLang="en-US" sz="2100" dirty="0"/>
              <a:t>第三，</a:t>
            </a:r>
            <a:r>
              <a:rPr lang="en-US" altLang="zh-CN" sz="2100" dirty="0"/>
              <a:t>ERC-1400</a:t>
            </a:r>
            <a:r>
              <a:rPr lang="zh-CN" altLang="en-US" sz="2100" dirty="0"/>
              <a:t>标准还允许用户对交易是否成功以及失败的原因发起询问。用户接收到的理由基于</a:t>
            </a:r>
            <a:r>
              <a:rPr lang="en-US" altLang="zh-CN" sz="2100" dirty="0"/>
              <a:t>ERC-1066</a:t>
            </a:r>
            <a:r>
              <a:rPr lang="zh-CN" altLang="en-US" sz="2100" dirty="0"/>
              <a:t>协议。</a:t>
            </a:r>
            <a:endParaRPr lang="en-US" altLang="zh-CN" sz="2100" dirty="0"/>
          </a:p>
        </p:txBody>
      </p:sp>
      <p:sp>
        <p:nvSpPr>
          <p:cNvPr id="4" name="动作按钮: 上一张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6666144-FC8E-411C-B974-03ABC64A07FF}"/>
              </a:ext>
            </a:extLst>
          </p:cNvPr>
          <p:cNvSpPr/>
          <p:nvPr/>
        </p:nvSpPr>
        <p:spPr>
          <a:xfrm>
            <a:off x="11597490" y="43798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356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" y="43798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ERC-</a:t>
            </a:r>
            <a:r>
              <a:rPr lang="zh-CN" altLang="zh-CN" b="1" i="1" dirty="0"/>
              <a:t>1</a:t>
            </a:r>
            <a:r>
              <a:rPr lang="en-US" altLang="zh-CN" b="1" i="1" dirty="0"/>
              <a:t>404 —</a:t>
            </a:r>
            <a:r>
              <a:rPr lang="zh-CN" altLang="en-US" b="1" i="1" dirty="0"/>
              <a:t>简单受限代币标准</a:t>
            </a:r>
            <a:r>
              <a:rPr lang="zh-CN" altLang="en-US" sz="2600" b="1" i="1" dirty="0"/>
              <a:t>（</a:t>
            </a:r>
            <a:r>
              <a:rPr lang="en-US" altLang="zh-CN" sz="2600" b="1" i="1" dirty="0"/>
              <a:t>Draft)</a:t>
            </a:r>
            <a:endParaRPr lang="zh-CN" altLang="en-US" sz="2600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98179"/>
            <a:ext cx="11514787" cy="565982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功能描述:</a:t>
            </a:r>
            <a:r>
              <a:rPr lang="en-US" altLang="zh-CN" sz="2400" dirty="0"/>
              <a:t>ERC-1404</a:t>
            </a:r>
            <a:r>
              <a:rPr lang="zh-CN" altLang="en-US" sz="2400" dirty="0"/>
              <a:t>是由</a:t>
            </a:r>
            <a:r>
              <a:rPr lang="en-US" altLang="zh-CN" sz="2400" dirty="0" err="1"/>
              <a:t>TokenSoft</a:t>
            </a:r>
            <a:r>
              <a:rPr lang="zh-CN" altLang="en-US" sz="2400" dirty="0"/>
              <a:t>工程团队提出的通证标准，其设计目的就是为证券</a:t>
            </a:r>
            <a:r>
              <a:rPr lang="en-US" altLang="zh-CN" sz="2400" dirty="0"/>
              <a:t>token</a:t>
            </a:r>
            <a:r>
              <a:rPr lang="zh-CN" altLang="en-US" sz="2400" dirty="0"/>
              <a:t>、</a:t>
            </a:r>
            <a:r>
              <a:rPr lang="en-US" altLang="zh-CN" sz="2400" dirty="0"/>
              <a:t>token</a:t>
            </a:r>
            <a:r>
              <a:rPr lang="zh-CN" altLang="en-US" sz="2400" dirty="0"/>
              <a:t>化证券以及其它携带复杂要求的其它</a:t>
            </a:r>
            <a:r>
              <a:rPr lang="en-US" altLang="zh-CN" sz="2400" dirty="0"/>
              <a:t>token</a:t>
            </a:r>
            <a:r>
              <a:rPr lang="zh-CN" altLang="en-US" sz="2400" dirty="0"/>
              <a:t>而准备的。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/>
              <a:t>接口：</a:t>
            </a:r>
            <a:endParaRPr lang="en-US" altLang="zh-CN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（1</a:t>
            </a:r>
            <a:r>
              <a:rPr lang="zh-CN" altLang="en-US" sz="2400" dirty="0"/>
              <a:t>）</a:t>
            </a:r>
            <a:r>
              <a:rPr lang="en-US" altLang="zh-CN" sz="2400" dirty="0"/>
              <a:t>ERC-20</a:t>
            </a:r>
            <a:r>
              <a:rPr lang="zh-CN" altLang="en-US" sz="2400" dirty="0"/>
              <a:t>接口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）添加了两种函数</a:t>
            </a:r>
            <a:endParaRPr lang="en-US" altLang="zh-CN" sz="2400" dirty="0"/>
          </a:p>
          <a:p>
            <a:pPr lvl="1"/>
            <a:r>
              <a:rPr lang="en-US" altLang="zh-CN" dirty="0" err="1"/>
              <a:t>detectTransferRestriction</a:t>
            </a:r>
            <a:r>
              <a:rPr lang="en-US" altLang="zh-CN" dirty="0"/>
              <a:t> (address from, address to, uint256 value) </a:t>
            </a:r>
          </a:p>
          <a:p>
            <a:pPr lvl="1"/>
            <a:r>
              <a:rPr lang="en-US" altLang="zh-CN" dirty="0" err="1"/>
              <a:t>messageForTransferRestriction</a:t>
            </a:r>
            <a:r>
              <a:rPr lang="en-US" altLang="zh-CN" dirty="0"/>
              <a:t> (uint8 </a:t>
            </a:r>
            <a:r>
              <a:rPr lang="en-US" altLang="zh-CN" dirty="0" err="1"/>
              <a:t>restrictionCode</a:t>
            </a:r>
            <a:r>
              <a:rPr lang="en-US" altLang="zh-CN" dirty="0"/>
              <a:t>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detectTransferRestriction</a:t>
            </a:r>
            <a:r>
              <a:rPr lang="zh-CN" altLang="en-US" sz="2400" dirty="0"/>
              <a:t>函数是发行者强制执行通证传输的限制逻辑。例子包括（</a:t>
            </a:r>
            <a:r>
              <a:rPr lang="en-US" altLang="zh-CN" sz="2400" dirty="0"/>
              <a:t>1</a:t>
            </a:r>
            <a:r>
              <a:rPr lang="zh-CN" altLang="en-US" sz="2400" dirty="0"/>
              <a:t>）检查通证接收者是否在白名单内，（</a:t>
            </a:r>
            <a:r>
              <a:rPr lang="en-US" altLang="zh-CN" sz="2400" dirty="0"/>
              <a:t>2</a:t>
            </a:r>
            <a:r>
              <a:rPr lang="zh-CN" altLang="en-US" sz="2400" dirty="0"/>
              <a:t>）检查发送者的通证是否在锁定期内被冻结等等。</a:t>
            </a:r>
            <a:r>
              <a:rPr lang="en-US" altLang="zh-CN" sz="2400" dirty="0"/>
              <a:t>	</a:t>
            </a:r>
            <a:r>
              <a:rPr lang="en-US" altLang="zh-CN" sz="2400" dirty="0" err="1"/>
              <a:t>messageForTransferRestriction</a:t>
            </a:r>
            <a:r>
              <a:rPr lang="zh-CN" altLang="en-US" sz="2400" dirty="0"/>
              <a:t>：这个函数实际上是一个“消息”访问器，它负责以人类可阅读的方式解释一笔交易为什么会被限制。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/>
              <a:t>特点：</a:t>
            </a:r>
            <a:r>
              <a:rPr lang="en-US" altLang="zh-CN" sz="2400" dirty="0"/>
              <a:t>ERC-1404</a:t>
            </a:r>
            <a:r>
              <a:rPr lang="zh-CN" altLang="en-US" sz="2400" dirty="0"/>
              <a:t>标准也主打监管功能。</a:t>
            </a:r>
            <a:r>
              <a:rPr lang="en-US" altLang="zh-CN" sz="2400" dirty="0"/>
              <a:t>ERC-1404</a:t>
            </a:r>
            <a:r>
              <a:rPr lang="zh-CN" altLang="en-US" sz="2400" dirty="0"/>
              <a:t>代币发行人可以为代币设置一定的限制。比如，在什么时候，在何种条件下，转移多少代币，从而达到满足关键监管要求的目的。</a:t>
            </a:r>
            <a:endParaRPr lang="en-US" altLang="zh-CN" sz="2400" dirty="0"/>
          </a:p>
        </p:txBody>
      </p:sp>
      <p:sp>
        <p:nvSpPr>
          <p:cNvPr id="4" name="动作按钮: 上一张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79F1E37-6BB6-4E08-9BCA-A0E14A66298A}"/>
              </a:ext>
            </a:extLst>
          </p:cNvPr>
          <p:cNvSpPr/>
          <p:nvPr/>
        </p:nvSpPr>
        <p:spPr>
          <a:xfrm>
            <a:off x="11597490" y="43798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50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3BE3C-4F1C-4CEF-B2DB-839737F7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CN" b="1" i="1" dirty="0"/>
              <a:t>References</a:t>
            </a:r>
            <a:endParaRPr lang="zh-CN" altLang="en-US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A0F8B-B171-48E6-B8BA-E9BD00C5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792"/>
            <a:ext cx="10515600" cy="5025171"/>
          </a:xfrm>
        </p:spPr>
        <p:txBody>
          <a:bodyPr/>
          <a:lstStyle/>
          <a:p>
            <a:r>
              <a:rPr lang="en-US" altLang="zh-CN" sz="2400" dirty="0">
                <a:hlinkClick r:id="rId2"/>
              </a:rPr>
              <a:t>https://www.jianshu.com/p/fc4dbe1fbf2c</a:t>
            </a:r>
          </a:p>
          <a:p>
            <a:r>
              <a:rPr lang="en-US" altLang="zh-CN" sz="2400" dirty="0">
                <a:hlinkClick r:id="rId3"/>
              </a:rPr>
              <a:t>https://github.com/ethereum/EIPs/tree/master/EIPS</a:t>
            </a:r>
            <a:endParaRPr lang="en-US" altLang="zh-CN" sz="2400" dirty="0"/>
          </a:p>
          <a:p>
            <a:r>
              <a:rPr lang="en-US" altLang="zh-CN" sz="2400" dirty="0">
                <a:hlinkClick r:id="rId4"/>
              </a:rPr>
              <a:t>https://github.com/ethereum/EIPs/issues</a:t>
            </a:r>
            <a:endParaRPr lang="en-US" altLang="zh-CN" sz="2400" dirty="0"/>
          </a:p>
          <a:p>
            <a:r>
              <a:rPr lang="en-US" altLang="zh-CN" sz="2400" dirty="0">
                <a:hlinkClick r:id="rId5"/>
              </a:rPr>
              <a:t>http://www.sohu.com/a/233222711_489821</a:t>
            </a:r>
            <a:endParaRPr lang="en-US" altLang="zh-CN" sz="2400" dirty="0"/>
          </a:p>
          <a:p>
            <a:r>
              <a:rPr lang="en-US" altLang="zh-CN" sz="2400" dirty="0">
                <a:hlinkClick r:id="rId6"/>
              </a:rPr>
              <a:t>http://www.cnblogs.com/wanghui-garcia/p/9507128.html</a:t>
            </a:r>
            <a:endParaRPr lang="en-US" altLang="zh-CN" sz="2400" dirty="0"/>
          </a:p>
          <a:p>
            <a:r>
              <a:rPr lang="en-US" altLang="zh-CN" sz="2400" dirty="0">
                <a:hlinkClick r:id="rId7"/>
              </a:rPr>
              <a:t>https://www.jinse.com/bitcoin/222519.html</a:t>
            </a:r>
            <a:endParaRPr lang="en-US" altLang="zh-CN" sz="2400" dirty="0"/>
          </a:p>
          <a:p>
            <a:r>
              <a:rPr lang="en-US" altLang="zh-CN" sz="2400" dirty="0">
                <a:hlinkClick r:id="rId8"/>
              </a:rPr>
              <a:t>https://www.jianshu.com/p/7e1cebd85743</a:t>
            </a:r>
            <a:endParaRPr lang="en-US" altLang="zh-CN" sz="2400" dirty="0"/>
          </a:p>
          <a:p>
            <a:r>
              <a:rPr lang="en-US" altLang="zh-CN" sz="2400" dirty="0">
                <a:hlinkClick r:id="rId9"/>
              </a:rPr>
              <a:t>http://www.qukuaiwang.com.cn/news/11088.html</a:t>
            </a:r>
            <a:endParaRPr lang="en-US" altLang="zh-CN" sz="2400" dirty="0"/>
          </a:p>
          <a:p>
            <a:r>
              <a:rPr lang="en-US" altLang="zh-CN" sz="2400" dirty="0">
                <a:hlinkClick r:id="rId10"/>
              </a:rPr>
              <a:t>https://www.imooc.com/article/67384</a:t>
            </a:r>
            <a:endParaRPr lang="en-US" altLang="zh-CN" sz="2400" dirty="0"/>
          </a:p>
          <a:p>
            <a:r>
              <a:rPr lang="en-US" altLang="zh-CN" sz="2400" dirty="0">
                <a:hlinkClick r:id="rId11"/>
              </a:rPr>
              <a:t>http://www.cnblogs.com/coinbt/p/8325169.html</a:t>
            </a:r>
            <a:endParaRPr lang="en-US" altLang="zh-CN" sz="2400" dirty="0"/>
          </a:p>
          <a:p>
            <a:r>
              <a:rPr lang="en-US" altLang="zh-CN" sz="2400" dirty="0">
                <a:hlinkClick r:id="rId12"/>
              </a:rPr>
              <a:t>https://blog.csdn.net/tianlongtc/article/details/80013202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141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0F7080-D9F9-4593-9DC1-0F2F2E64B59E}"/>
              </a:ext>
            </a:extLst>
          </p:cNvPr>
          <p:cNvSpPr txBox="1"/>
          <p:nvPr/>
        </p:nvSpPr>
        <p:spPr>
          <a:xfrm>
            <a:off x="3798276" y="2497015"/>
            <a:ext cx="3798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 you</a:t>
            </a:r>
            <a:r>
              <a:rPr lang="zh-CN" alt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87302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4D5E5-C675-436B-A470-DA16F764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50269" cy="1213338"/>
          </a:xfrm>
        </p:spPr>
        <p:txBody>
          <a:bodyPr/>
          <a:lstStyle/>
          <a:p>
            <a:r>
              <a:rPr lang="zh-CN" altLang="en-US" b="1" i="1" dirty="0"/>
              <a:t>同质代币与非同质代币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31371-12BC-4A12-A0C3-798F0B71C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149791"/>
            <a:ext cx="10755923" cy="500656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『</a:t>
            </a:r>
            <a:r>
              <a:rPr lang="zh-CN" altLang="en-US" sz="2400" dirty="0"/>
              <a:t>同质</a:t>
            </a:r>
            <a:r>
              <a:rPr lang="en-US" altLang="zh-CN" sz="2400" dirty="0"/>
              <a:t>』</a:t>
            </a:r>
            <a:r>
              <a:rPr lang="zh-CN" altLang="en-US" sz="2400" dirty="0"/>
              <a:t>意味着物件之间是无差别的，可以互相替换的。</a:t>
            </a:r>
            <a:endParaRPr lang="en-US" altLang="zh-CN" sz="2400" dirty="0"/>
          </a:p>
          <a:p>
            <a:r>
              <a:rPr lang="zh-CN" altLang="en-US" sz="2400" dirty="0"/>
              <a:t>在加密货币领域，</a:t>
            </a:r>
            <a:r>
              <a:rPr lang="en-US" altLang="zh-CN" sz="2400" dirty="0"/>
              <a:t>『</a:t>
            </a:r>
            <a:r>
              <a:rPr lang="zh-CN" altLang="en-US" sz="2400" dirty="0"/>
              <a:t>同质代币</a:t>
            </a:r>
            <a:r>
              <a:rPr lang="en-US" altLang="zh-CN" sz="2400" dirty="0"/>
              <a:t>』</a:t>
            </a:r>
            <a:r>
              <a:rPr lang="zh-CN" altLang="en-US" sz="2400" dirty="0"/>
              <a:t>即代表每一个代币不具有唯一性，它们彼此之间是可以互换的。目前绝大部分的代币都具有同质性，方便大家做交换，或做价值存储，它们就像人民币一样，你的一块钱和别人的一块钱之间是没有任何区别的。像比特币、以太币，以及大型项目发行的代币，都具有同质性 。但你可以想象，如果有一天这些具有同质性的货币或代币可以被打上标记，并追踪到它们如何在一系列的非法活动中被使用，那么加密货币的价值又要被重新评估。不过，同质性今天依然是加密货币的常态。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en-US" altLang="zh-CN" sz="2400" dirty="0"/>
              <a:t>『</a:t>
            </a:r>
            <a:r>
              <a:rPr lang="zh-CN" altLang="en-US" sz="2400" dirty="0"/>
              <a:t>非同质代币</a:t>
            </a:r>
            <a:r>
              <a:rPr lang="en-US" altLang="zh-CN" sz="2400" dirty="0"/>
              <a:t>』</a:t>
            </a:r>
            <a:r>
              <a:rPr lang="zh-CN" altLang="en-US" sz="2400" dirty="0"/>
              <a:t>即代表每一个代币具有唯一性，它们彼此之间是不同的。就像限量版的棒球卡一样，每张卡不仅是一个普通的符号或象征，而且具有自己特色，从而产生了与众不同的价值。如加密猫（</a:t>
            </a:r>
            <a:r>
              <a:rPr lang="en-US" altLang="zh-CN" sz="2400" dirty="0" err="1"/>
              <a:t>CryptoKitties</a:t>
            </a:r>
            <a:r>
              <a:rPr lang="zh-CN" altLang="en-US" sz="2400" dirty="0"/>
              <a:t>），如</a:t>
            </a:r>
            <a:r>
              <a:rPr lang="en-US" altLang="zh-CN" sz="2400" dirty="0"/>
              <a:t>token</a:t>
            </a:r>
            <a:r>
              <a:rPr lang="zh-CN" altLang="en-US" sz="2400" dirty="0"/>
              <a:t>化的门票、</a:t>
            </a:r>
            <a:r>
              <a:rPr lang="en-US" altLang="zh-CN" sz="2400" dirty="0"/>
              <a:t>token</a:t>
            </a:r>
            <a:r>
              <a:rPr lang="zh-CN" altLang="en-US" sz="2400" dirty="0"/>
              <a:t>化的实物等</a:t>
            </a:r>
          </a:p>
        </p:txBody>
      </p:sp>
    </p:spTree>
    <p:extLst>
      <p:ext uri="{BB962C8B-B14F-4D97-AF65-F5344CB8AC3E}">
        <p14:creationId xmlns:p14="http://schemas.microsoft.com/office/powerpoint/2010/main" val="120933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E341D-3A06-4151-B579-694C33B2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CN" b="1" i="1" dirty="0"/>
              <a:t>ERC</a:t>
            </a:r>
            <a:r>
              <a:rPr lang="zh-CN" altLang="en-US" b="1" i="1" dirty="0"/>
              <a:t>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0E7C7-C405-4871-A53C-592F4BF8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39" y="1311213"/>
            <a:ext cx="2942376" cy="4851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 action="ppaction://hlinksldjump"/>
              </a:rPr>
              <a:t>ERC20</a:t>
            </a:r>
            <a:r>
              <a:rPr lang="zh-CN" altLang="en-US" dirty="0">
                <a:hlinkClick r:id="rId2" action="ppaction://hlinksldjump"/>
              </a:rPr>
              <a:t>系列</a:t>
            </a:r>
            <a:r>
              <a:rPr lang="en-US" altLang="zh-CN" dirty="0"/>
              <a:t>——</a:t>
            </a:r>
            <a:r>
              <a:rPr lang="zh-CN" altLang="en-US" i="1" dirty="0">
                <a:solidFill>
                  <a:srgbClr val="800000"/>
                </a:solidFill>
              </a:rPr>
              <a:t>同质代币标准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sldjump"/>
              </a:rPr>
              <a:t>ERC20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hlinkClick r:id="rId4" action="ppaction://hlinksldjump"/>
              </a:rPr>
              <a:t>ERC223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sldjump"/>
              </a:rPr>
              <a:t>ERC621</a:t>
            </a:r>
            <a:endParaRPr lang="en-US" altLang="zh-CN" dirty="0"/>
          </a:p>
          <a:p>
            <a:pPr lvl="1"/>
            <a:r>
              <a:rPr lang="en-US" altLang="zh-CN" dirty="0">
                <a:hlinkClick r:id="rId6" action="ppaction://hlinksldjump"/>
              </a:rPr>
              <a:t>ERC667</a:t>
            </a:r>
            <a:endParaRPr lang="en-US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ERC777</a:t>
            </a:r>
            <a:endParaRPr lang="en-US" altLang="zh-CN" dirty="0"/>
          </a:p>
          <a:p>
            <a:pPr lvl="1"/>
            <a:r>
              <a:rPr lang="en-US" altLang="zh-CN" dirty="0">
                <a:hlinkClick r:id="rId8" action="ppaction://hlinksldjump"/>
              </a:rPr>
              <a:t>ERC865</a:t>
            </a:r>
            <a:endParaRPr lang="en-US" altLang="zh-CN" dirty="0"/>
          </a:p>
          <a:p>
            <a:pPr lvl="1"/>
            <a:r>
              <a:rPr lang="en-US" altLang="zh-CN" dirty="0">
                <a:hlinkClick r:id="rId9" action="ppaction://hlinksldjump"/>
              </a:rPr>
              <a:t>ERC918</a:t>
            </a:r>
            <a:endParaRPr lang="en-US" altLang="zh-CN" dirty="0"/>
          </a:p>
          <a:p>
            <a:pPr lvl="1"/>
            <a:r>
              <a:rPr lang="en-US" altLang="zh-CN" dirty="0">
                <a:hlinkClick r:id="rId10" action="ppaction://hlinksldjump"/>
              </a:rPr>
              <a:t>ERC1067</a:t>
            </a:r>
            <a:endParaRPr lang="en-US" altLang="zh-CN" dirty="0"/>
          </a:p>
          <a:p>
            <a:pPr lvl="1"/>
            <a:r>
              <a:rPr lang="en-US" altLang="zh-CN" dirty="0">
                <a:hlinkClick r:id="rId11" action="ppaction://hlinksldjump"/>
              </a:rPr>
              <a:t>ERC1203</a:t>
            </a:r>
            <a:endParaRPr lang="en-US" altLang="zh-CN" dirty="0"/>
          </a:p>
          <a:p>
            <a:pPr lvl="1"/>
            <a:r>
              <a:rPr lang="en-US" altLang="zh-CN" dirty="0">
                <a:hlinkClick r:id="rId12" action="ppaction://hlinksldjump"/>
              </a:rPr>
              <a:t>ERC1132</a:t>
            </a:r>
            <a:endParaRPr lang="en-US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ERC888</a:t>
            </a:r>
            <a:endParaRPr lang="en-US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ERC820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A006426-070B-406E-A39B-5516A90C2B43}"/>
              </a:ext>
            </a:extLst>
          </p:cNvPr>
          <p:cNvSpPr txBox="1">
            <a:spLocks/>
          </p:cNvSpPr>
          <p:nvPr/>
        </p:nvSpPr>
        <p:spPr>
          <a:xfrm>
            <a:off x="3911097" y="1325563"/>
            <a:ext cx="2958975" cy="485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hlinkClick r:id="rId13" action="ppaction://hlinksldjump"/>
              </a:rPr>
              <a:t>ERC721</a:t>
            </a:r>
            <a:r>
              <a:rPr lang="zh-CN" altLang="en-US" dirty="0">
                <a:hlinkClick r:id="rId13" action="ppaction://hlinksldjump"/>
              </a:rPr>
              <a:t>系列</a:t>
            </a:r>
            <a:r>
              <a:rPr lang="en-US" altLang="zh-CN" dirty="0"/>
              <a:t>—</a:t>
            </a:r>
            <a:r>
              <a:rPr lang="zh-CN" altLang="en-US" i="1" dirty="0">
                <a:solidFill>
                  <a:srgbClr val="800000"/>
                </a:solidFill>
              </a:rPr>
              <a:t>非同质代币标准</a:t>
            </a:r>
            <a:endParaRPr lang="en-US" altLang="zh-CN" dirty="0"/>
          </a:p>
          <a:p>
            <a:pPr lvl="1"/>
            <a:r>
              <a:rPr lang="en-US" altLang="zh-CN" dirty="0">
                <a:hlinkClick r:id="rId14" action="ppaction://hlinksldjump"/>
              </a:rPr>
              <a:t>ERC165</a:t>
            </a:r>
            <a:endParaRPr lang="en-US" altLang="zh-CN" dirty="0">
              <a:hlinkClick r:id="rId3" action="ppaction://hlinksldjump"/>
            </a:endParaRPr>
          </a:p>
          <a:p>
            <a:pPr lvl="1"/>
            <a:r>
              <a:rPr lang="en-US" altLang="zh-CN" dirty="0">
                <a:hlinkClick r:id="rId15" action="ppaction://hlinksldjump"/>
              </a:rPr>
              <a:t>ERC721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hlinkClick r:id="rId16" action="ppaction://hlinksldjump"/>
              </a:rPr>
              <a:t>ERC809</a:t>
            </a:r>
            <a:endParaRPr lang="en-US" altLang="zh-CN" dirty="0"/>
          </a:p>
          <a:p>
            <a:pPr lvl="1"/>
            <a:r>
              <a:rPr lang="en-US" altLang="zh-CN" dirty="0">
                <a:hlinkClick r:id="rId17" action="ppaction://hlinksldjump"/>
              </a:rPr>
              <a:t>ERC874</a:t>
            </a:r>
            <a:endParaRPr lang="en-US" altLang="zh-CN" dirty="0"/>
          </a:p>
          <a:p>
            <a:pPr lvl="1"/>
            <a:r>
              <a:rPr lang="en-US" altLang="zh-CN" dirty="0">
                <a:hlinkClick r:id="rId18" action="ppaction://hlinksldjump"/>
              </a:rPr>
              <a:t>ERC864</a:t>
            </a:r>
            <a:endParaRPr lang="en-US" altLang="zh-CN" dirty="0"/>
          </a:p>
          <a:p>
            <a:pPr lvl="1"/>
            <a:r>
              <a:rPr lang="en-US" altLang="zh-CN" dirty="0">
                <a:hlinkClick r:id="rId19" action="ppaction://hlinksldjump"/>
              </a:rPr>
              <a:t>ERC875</a:t>
            </a:r>
            <a:endParaRPr lang="en-US" altLang="zh-CN" dirty="0"/>
          </a:p>
          <a:p>
            <a:pPr lvl="1"/>
            <a:r>
              <a:rPr lang="en-US" altLang="zh-CN" dirty="0">
                <a:hlinkClick r:id="rId20" action="ppaction://hlinksldjump"/>
              </a:rPr>
              <a:t>ERC981</a:t>
            </a:r>
            <a:endParaRPr lang="en-US" altLang="zh-CN" dirty="0"/>
          </a:p>
          <a:p>
            <a:pPr lvl="1"/>
            <a:r>
              <a:rPr lang="en-US" altLang="zh-CN" dirty="0">
                <a:hlinkClick r:id="rId21" action="ppaction://hlinksldjump"/>
              </a:rPr>
              <a:t>ERC994</a:t>
            </a:r>
            <a:endParaRPr lang="en-US" altLang="zh-CN" dirty="0"/>
          </a:p>
          <a:p>
            <a:pPr lvl="1"/>
            <a:r>
              <a:rPr lang="en-US" altLang="zh-CN" dirty="0">
                <a:hlinkClick r:id="rId22" action="ppaction://hlinksldjump"/>
              </a:rPr>
              <a:t>ERC998</a:t>
            </a:r>
            <a:endParaRPr lang="en-US" altLang="zh-CN" dirty="0"/>
          </a:p>
          <a:p>
            <a:pPr lvl="1"/>
            <a:r>
              <a:rPr lang="en-US" altLang="zh-CN" dirty="0">
                <a:hlinkClick r:id="rId23" action="ppaction://hlinksldjump"/>
              </a:rPr>
              <a:t>ERC1155</a:t>
            </a:r>
            <a:endParaRPr lang="en-US" altLang="zh-CN" dirty="0"/>
          </a:p>
          <a:p>
            <a:pPr lvl="1"/>
            <a:r>
              <a:rPr lang="en-US" altLang="zh-CN" dirty="0">
                <a:hlinkClick r:id="rId24" action="ppaction://hlinksldjump"/>
              </a:rPr>
              <a:t>ERC1178</a:t>
            </a:r>
            <a:endParaRPr lang="en-US" altLang="zh-CN" dirty="0"/>
          </a:p>
          <a:p>
            <a:pPr lvl="1"/>
            <a:r>
              <a:rPr lang="en-US" altLang="zh-CN" dirty="0">
                <a:hlinkClick r:id="rId25" action="ppaction://hlinksldjump"/>
              </a:rPr>
              <a:t>ERC1190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EAE98C6-B092-4940-A7C7-7F3ED6DCD65B}"/>
              </a:ext>
            </a:extLst>
          </p:cNvPr>
          <p:cNvSpPr txBox="1">
            <a:spLocks/>
          </p:cNvSpPr>
          <p:nvPr/>
        </p:nvSpPr>
        <p:spPr>
          <a:xfrm>
            <a:off x="7570960" y="1325563"/>
            <a:ext cx="3202664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>
                <a:solidFill>
                  <a:srgbClr val="800000"/>
                </a:solidFill>
                <a:hlinkClick r:id="rId26" action="ppaction://hlinksldjump"/>
              </a:rPr>
              <a:t>STO</a:t>
            </a:r>
            <a:r>
              <a:rPr lang="zh-CN" altLang="en-US" i="1" dirty="0">
                <a:solidFill>
                  <a:srgbClr val="800000"/>
                </a:solidFill>
                <a:hlinkClick r:id="rId26" action="ppaction://hlinksldjump"/>
              </a:rPr>
              <a:t>标准相关</a:t>
            </a:r>
            <a:endParaRPr lang="en-US" altLang="zh-CN" i="1" dirty="0">
              <a:solidFill>
                <a:srgbClr val="800000"/>
              </a:solidFill>
            </a:endParaRPr>
          </a:p>
          <a:p>
            <a:pPr lvl="1"/>
            <a:r>
              <a:rPr lang="en-US" altLang="zh-CN" dirty="0">
                <a:hlinkClick r:id="rId27" action="ppaction://hlinksldjump"/>
              </a:rPr>
              <a:t>ERC1410</a:t>
            </a:r>
            <a:endParaRPr lang="en-US" altLang="zh-CN" dirty="0"/>
          </a:p>
          <a:p>
            <a:pPr lvl="1"/>
            <a:r>
              <a:rPr lang="en-US" altLang="zh-CN" dirty="0">
                <a:hlinkClick r:id="rId28" action="ppaction://hlinksldjump"/>
              </a:rPr>
              <a:t>ERC1400(1411)</a:t>
            </a:r>
            <a:endParaRPr lang="en-US" altLang="zh-CN" dirty="0"/>
          </a:p>
          <a:p>
            <a:pPr lvl="1"/>
            <a:r>
              <a:rPr lang="en-US" altLang="zh-CN" dirty="0">
                <a:hlinkClick r:id="rId29" action="ppaction://hlinksldjump"/>
              </a:rPr>
              <a:t>ERC1404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RC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25" y="0"/>
            <a:ext cx="9545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2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E341D-3A06-4151-B579-694C33B2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CN" b="1" i="1" dirty="0"/>
              <a:t>ERC20</a:t>
            </a:r>
            <a:r>
              <a:rPr lang="zh-CN" altLang="en-US" b="1" i="1" dirty="0"/>
              <a:t>系列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0E7C7-C405-4871-A53C-592F4BF8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39" y="1311212"/>
            <a:ext cx="10891318" cy="538835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ERC20</a:t>
            </a:r>
            <a:r>
              <a:rPr lang="zh-CN" altLang="en-US" dirty="0"/>
              <a:t>系列</a:t>
            </a:r>
            <a:r>
              <a:rPr lang="en-US" altLang="zh-CN" dirty="0"/>
              <a:t>——</a:t>
            </a:r>
            <a:r>
              <a:rPr lang="zh-CN" altLang="en-US" b="1" i="1" dirty="0"/>
              <a:t>同质代币标准</a:t>
            </a:r>
            <a:endParaRPr lang="en-US" altLang="zh-CN" b="1" dirty="0"/>
          </a:p>
          <a:p>
            <a:pPr lvl="1"/>
            <a:r>
              <a:rPr lang="en-US" altLang="zh-CN" dirty="0">
                <a:hlinkClick r:id="rId2" action="ppaction://hlinksldjump"/>
              </a:rPr>
              <a:t>ERC20</a:t>
            </a:r>
            <a:r>
              <a:rPr lang="en-US" altLang="zh-CN" dirty="0"/>
              <a:t> </a:t>
            </a:r>
            <a:r>
              <a:rPr lang="zh-CN" altLang="en-US" dirty="0"/>
              <a:t>：标准同质代币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sldjump"/>
              </a:rPr>
              <a:t>ERC223</a:t>
            </a:r>
            <a:r>
              <a:rPr lang="zh-CN" altLang="en-US" dirty="0"/>
              <a:t>：保护投资者，以防意外的合约转账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sldjump"/>
              </a:rPr>
              <a:t>ERC621</a:t>
            </a:r>
            <a:r>
              <a:rPr lang="zh-CN" altLang="en-US" dirty="0"/>
              <a:t>：建议</a:t>
            </a:r>
            <a:r>
              <a:rPr lang="en-US" altLang="zh-CN" dirty="0" err="1"/>
              <a:t>totalSupply</a:t>
            </a:r>
            <a:r>
              <a:rPr lang="zh-CN" altLang="en-US" dirty="0"/>
              <a:t>可修改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sldjump"/>
              </a:rPr>
              <a:t>ERC667</a:t>
            </a:r>
            <a:r>
              <a:rPr lang="zh-CN" altLang="en-US" dirty="0"/>
              <a:t>：</a:t>
            </a:r>
            <a:r>
              <a:rPr lang="en-US" altLang="zh-CN" dirty="0" err="1"/>
              <a:t>transferAndCall</a:t>
            </a:r>
            <a:r>
              <a:rPr lang="zh-CN" altLang="en-US" dirty="0"/>
              <a:t>代币标准</a:t>
            </a:r>
            <a:endParaRPr lang="en-US" altLang="zh-CN" dirty="0"/>
          </a:p>
          <a:p>
            <a:pPr lvl="1"/>
            <a:r>
              <a:rPr lang="en-US" altLang="zh-CN" dirty="0">
                <a:hlinkClick r:id="rId6" action="ppaction://hlinksldjump"/>
              </a:rPr>
              <a:t>ERC865</a:t>
            </a:r>
            <a:r>
              <a:rPr lang="zh-CN" altLang="en-US" dirty="0"/>
              <a:t>：允许用户委托第三方帮忙转账</a:t>
            </a:r>
            <a:endParaRPr lang="en-US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ERC918</a:t>
            </a:r>
            <a:r>
              <a:rPr lang="zh-CN" altLang="en-US" dirty="0"/>
              <a:t>：可开采性代币</a:t>
            </a:r>
            <a:endParaRPr lang="en-US" altLang="zh-CN" dirty="0"/>
          </a:p>
          <a:p>
            <a:pPr lvl="1"/>
            <a:r>
              <a:rPr lang="en-US" altLang="zh-CN" dirty="0">
                <a:hlinkClick r:id="rId8" action="ppaction://hlinksldjump"/>
              </a:rPr>
              <a:t>ERC1067</a:t>
            </a:r>
            <a:r>
              <a:rPr lang="zh-CN" altLang="en-US" dirty="0"/>
              <a:t>：可升级代币合约的标准</a:t>
            </a:r>
            <a:endParaRPr lang="en-US" altLang="zh-CN" dirty="0"/>
          </a:p>
          <a:p>
            <a:pPr lvl="1"/>
            <a:r>
              <a:rPr lang="en-US" altLang="zh-CN" dirty="0">
                <a:hlinkClick r:id="rId9" action="ppaction://hlinksldjump"/>
              </a:rPr>
              <a:t>ERC1203</a:t>
            </a:r>
            <a:r>
              <a:rPr lang="zh-CN" altLang="en-US" dirty="0"/>
              <a:t>：多层级代币标准</a:t>
            </a:r>
            <a:endParaRPr lang="en-US" altLang="zh-CN" dirty="0"/>
          </a:p>
          <a:p>
            <a:pPr lvl="1"/>
            <a:r>
              <a:rPr lang="en-US" altLang="zh-CN" dirty="0">
                <a:hlinkClick r:id="rId10" action="ppaction://hlinksldjump"/>
              </a:rPr>
              <a:t>ERC1132</a:t>
            </a:r>
            <a:r>
              <a:rPr lang="zh-CN" altLang="en-US" dirty="0"/>
              <a:t>：代币锁定能力的标准</a:t>
            </a:r>
            <a:endParaRPr lang="en-US" altLang="zh-CN" dirty="0"/>
          </a:p>
          <a:p>
            <a:pPr lvl="1"/>
            <a:r>
              <a:rPr lang="en-US" altLang="zh-CN" dirty="0">
                <a:hlinkClick r:id="rId11" action="ppaction://hlinksldjump"/>
              </a:rPr>
              <a:t>ERC888</a:t>
            </a:r>
            <a:r>
              <a:rPr lang="zh-CN" altLang="en-US" dirty="0"/>
              <a:t>：多维代币标准</a:t>
            </a:r>
            <a:endParaRPr lang="en-US" altLang="zh-CN" dirty="0"/>
          </a:p>
          <a:p>
            <a:pPr lvl="1"/>
            <a:r>
              <a:rPr lang="en-US" altLang="zh-CN" dirty="0">
                <a:hlinkClick r:id="rId12" action="ppaction://hlinksldjump"/>
              </a:rPr>
              <a:t>ERC820</a:t>
            </a:r>
            <a:r>
              <a:rPr lang="zh-CN" altLang="en-US" dirty="0"/>
              <a:t>：通用注册表标准</a:t>
            </a:r>
            <a:endParaRPr lang="en-US" altLang="zh-CN" dirty="0"/>
          </a:p>
          <a:p>
            <a:pPr lvl="1"/>
            <a:r>
              <a:rPr lang="en-US" altLang="zh-CN" dirty="0">
                <a:hlinkClick r:id="rId13" action="ppaction://hlinksldjump"/>
              </a:rPr>
              <a:t>ERC777</a:t>
            </a:r>
            <a:r>
              <a:rPr lang="zh-CN" altLang="en-US" dirty="0"/>
              <a:t>：基于操作者的代币标准</a:t>
            </a:r>
            <a:endParaRPr lang="en-US" altLang="zh-CN" dirty="0"/>
          </a:p>
          <a:p>
            <a:pPr lvl="1"/>
            <a:r>
              <a:rPr lang="en-US" altLang="zh-CN" dirty="0">
                <a:hlinkClick r:id="rId14" action="ppaction://hlinksldjump"/>
              </a:rPr>
              <a:t>ERC965</a:t>
            </a:r>
            <a:r>
              <a:rPr lang="zh-CN" altLang="en-US" dirty="0"/>
              <a:t>：通过提前签名的信息批准第三方来执行代币转账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A006426-070B-406E-A39B-5516A90C2B43}"/>
              </a:ext>
            </a:extLst>
          </p:cNvPr>
          <p:cNvSpPr txBox="1">
            <a:spLocks/>
          </p:cNvSpPr>
          <p:nvPr/>
        </p:nvSpPr>
        <p:spPr>
          <a:xfrm>
            <a:off x="3911097" y="1325563"/>
            <a:ext cx="2958975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5" name="动作按钮: 转到主页 4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C398C6C4-8CAD-478E-8CF9-FFEBC4BE483A}"/>
              </a:ext>
            </a:extLst>
          </p:cNvPr>
          <p:cNvSpPr/>
          <p:nvPr/>
        </p:nvSpPr>
        <p:spPr>
          <a:xfrm>
            <a:off x="9823010" y="470780"/>
            <a:ext cx="534154" cy="54320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4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F6CC-C1A2-4F74-8A53-FACD0A7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497085" cy="789121"/>
          </a:xfrm>
        </p:spPr>
        <p:txBody>
          <a:bodyPr>
            <a:normAutofit/>
          </a:bodyPr>
          <a:lstStyle/>
          <a:p>
            <a:r>
              <a:rPr lang="en-US" altLang="zh-CN" b="1" i="1" dirty="0"/>
              <a:t>ERC-20</a:t>
            </a:r>
            <a:r>
              <a:rPr lang="zh-CN" altLang="en-US" b="1" i="1" dirty="0"/>
              <a:t> </a:t>
            </a:r>
            <a:r>
              <a:rPr lang="en-US" altLang="zh-CN" b="1" i="1" dirty="0"/>
              <a:t>—</a:t>
            </a:r>
            <a:r>
              <a:rPr lang="zh-CN" altLang="en-US" b="1" i="1" dirty="0"/>
              <a:t>标准的同质代币</a:t>
            </a:r>
            <a:r>
              <a:rPr lang="en-US" altLang="zh-CN" sz="2600" b="1" i="1" dirty="0"/>
              <a:t>(Final</a:t>
            </a:r>
            <a:r>
              <a:rPr lang="zh-CN" altLang="en-US" sz="2600" b="1" i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C6FB-0A83-4BA1-99DF-A2A9367D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12" y="789121"/>
            <a:ext cx="11514787" cy="5765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i="1" dirty="0"/>
              <a:t>接口：</a:t>
            </a:r>
            <a:endParaRPr lang="en-US" altLang="zh-CN" sz="2400" b="1" i="1" dirty="0"/>
          </a:p>
          <a:p>
            <a:pPr lvl="1">
              <a:lnSpc>
                <a:spcPct val="80000"/>
              </a:lnSpc>
            </a:pPr>
            <a:r>
              <a:rPr lang="en-US" altLang="zh-CN" sz="1800" b="1" dirty="0"/>
              <a:t>name() : </a:t>
            </a:r>
            <a:r>
              <a:rPr lang="zh-CN" altLang="en-US" sz="1800" dirty="0"/>
              <a:t>返回</a:t>
            </a:r>
            <a:r>
              <a:rPr lang="en-US" altLang="zh-CN" sz="1800" dirty="0"/>
              <a:t>string</a:t>
            </a:r>
            <a:r>
              <a:rPr lang="zh-CN" altLang="en-US" sz="1800" dirty="0"/>
              <a:t>类型的</a:t>
            </a:r>
            <a:r>
              <a:rPr lang="en-US" altLang="zh-CN" sz="1800" dirty="0"/>
              <a:t>ERC20</a:t>
            </a:r>
            <a:r>
              <a:rPr lang="zh-CN" altLang="en-US" sz="1800" dirty="0"/>
              <a:t>代币的名字</a:t>
            </a:r>
            <a:endParaRPr lang="en-US" altLang="zh-CN" sz="1800" dirty="0"/>
          </a:p>
          <a:p>
            <a:pPr lvl="1">
              <a:lnSpc>
                <a:spcPct val="80000"/>
              </a:lnSpc>
            </a:pPr>
            <a:r>
              <a:rPr lang="en-US" altLang="zh-CN" sz="1800" b="1" dirty="0"/>
              <a:t>symbol() : </a:t>
            </a:r>
            <a:r>
              <a:rPr lang="zh-CN" altLang="en-US" sz="1800" dirty="0"/>
              <a:t>返回</a:t>
            </a:r>
            <a:r>
              <a:rPr lang="en-US" altLang="zh-CN" sz="1800" dirty="0"/>
              <a:t>string</a:t>
            </a:r>
            <a:r>
              <a:rPr lang="zh-CN" altLang="en-US" sz="1800" dirty="0"/>
              <a:t>类型的</a:t>
            </a:r>
            <a:r>
              <a:rPr lang="en-US" altLang="zh-CN" sz="1800" dirty="0"/>
              <a:t>ERC20</a:t>
            </a:r>
            <a:r>
              <a:rPr lang="zh-CN" altLang="en-US" sz="1800" dirty="0"/>
              <a:t>代币的符号</a:t>
            </a:r>
            <a:endParaRPr lang="en-US" altLang="zh-TW" sz="1800" b="1" dirty="0"/>
          </a:p>
          <a:p>
            <a:pPr lvl="1">
              <a:lnSpc>
                <a:spcPct val="80000"/>
              </a:lnSpc>
            </a:pPr>
            <a:r>
              <a:rPr lang="en-US" altLang="zh-CN" sz="1800" b="1" dirty="0"/>
              <a:t>decimals() : </a:t>
            </a:r>
            <a:r>
              <a:rPr lang="zh-CN" altLang="en-US" sz="1800" dirty="0"/>
              <a:t>支持小数点后几位。如果设置为</a:t>
            </a:r>
            <a:r>
              <a:rPr lang="en-US" altLang="zh-CN" sz="1800" dirty="0"/>
              <a:t>3</a:t>
            </a:r>
            <a:r>
              <a:rPr lang="zh-CN" altLang="en-US" sz="1800" dirty="0"/>
              <a:t>。也就是支持</a:t>
            </a:r>
            <a:r>
              <a:rPr lang="en-US" altLang="zh-CN" sz="1800" dirty="0"/>
              <a:t>0.001</a:t>
            </a:r>
            <a:r>
              <a:rPr lang="zh-CN" altLang="en-US" sz="1800" dirty="0"/>
              <a:t>表示</a:t>
            </a:r>
            <a:endParaRPr lang="en-US" altLang="zh-TW" sz="1800" b="1" dirty="0"/>
          </a:p>
          <a:p>
            <a:pPr lvl="1">
              <a:lnSpc>
                <a:spcPct val="80000"/>
              </a:lnSpc>
            </a:pPr>
            <a:r>
              <a:rPr lang="en-US" altLang="zh-TW" sz="1800" b="1" dirty="0" err="1"/>
              <a:t>totalSupply</a:t>
            </a:r>
            <a:r>
              <a:rPr lang="en-US" altLang="zh-TW" sz="1800" b="1" dirty="0"/>
              <a:t>()</a:t>
            </a:r>
            <a:r>
              <a:rPr lang="zh-TW" altLang="en-US" sz="1800" dirty="0"/>
              <a:t>：</a:t>
            </a:r>
            <a:r>
              <a:rPr lang="zh-CN" altLang="en-US" sz="1800" dirty="0"/>
              <a:t>返回代币供给总量</a:t>
            </a:r>
            <a:endParaRPr lang="en-US" altLang="zh-TW" sz="1800" dirty="0"/>
          </a:p>
          <a:p>
            <a:pPr lvl="1">
              <a:lnSpc>
                <a:spcPct val="80000"/>
              </a:lnSpc>
            </a:pPr>
            <a:r>
              <a:rPr lang="en-US" altLang="zh-CN" sz="1800" b="1" dirty="0" err="1"/>
              <a:t>balanceOf</a:t>
            </a:r>
            <a:r>
              <a:rPr lang="en-US" altLang="zh-CN" sz="1800" b="1" dirty="0"/>
              <a:t>(address _owner)</a:t>
            </a:r>
            <a:r>
              <a:rPr lang="zh-CN" altLang="en-US" sz="1800" dirty="0"/>
              <a:t>：返回</a:t>
            </a:r>
            <a:r>
              <a:rPr lang="en-US" altLang="zh-CN" sz="1800" dirty="0"/>
              <a:t>_owner</a:t>
            </a:r>
            <a:r>
              <a:rPr lang="zh-CN" altLang="en-US" sz="1800" dirty="0"/>
              <a:t>的帐户余额</a:t>
            </a:r>
            <a:endParaRPr lang="en-US" altLang="zh-CN" sz="1800" dirty="0"/>
          </a:p>
          <a:p>
            <a:pPr lvl="1">
              <a:lnSpc>
                <a:spcPct val="80000"/>
              </a:lnSpc>
            </a:pPr>
            <a:r>
              <a:rPr lang="en-US" altLang="zh-CN" sz="1800" b="1" dirty="0"/>
              <a:t>transfer(address _to, uint256 _value)</a:t>
            </a:r>
            <a:r>
              <a:rPr lang="zh-CN" altLang="en-US" sz="1800" dirty="0"/>
              <a:t>：将数量为</a:t>
            </a:r>
            <a:r>
              <a:rPr lang="en-US" altLang="zh-CN" sz="1800" dirty="0"/>
              <a:t>_value</a:t>
            </a:r>
            <a:r>
              <a:rPr lang="zh-CN" altLang="en-US" sz="1800" dirty="0"/>
              <a:t>的代币转入地址</a:t>
            </a:r>
            <a:r>
              <a:rPr lang="en-US" altLang="zh-CN" sz="1800" dirty="0"/>
              <a:t>_to</a:t>
            </a:r>
            <a:r>
              <a:rPr lang="zh-CN" altLang="en-US" sz="1800" dirty="0"/>
              <a:t>并触发</a:t>
            </a:r>
            <a:r>
              <a:rPr lang="en-US" altLang="zh-CN" sz="1800" dirty="0"/>
              <a:t>Transfer</a:t>
            </a:r>
            <a:r>
              <a:rPr lang="zh-CN" altLang="en-US" sz="1800" dirty="0"/>
              <a:t>事件</a:t>
            </a:r>
            <a:endParaRPr lang="en-US" altLang="zh-CN" sz="1800" dirty="0"/>
          </a:p>
          <a:p>
            <a:pPr lvl="1">
              <a:lnSpc>
                <a:spcPct val="80000"/>
              </a:lnSpc>
            </a:pPr>
            <a:r>
              <a:rPr lang="en-US" altLang="zh-CN" sz="1800" b="1" dirty="0" err="1"/>
              <a:t>transferFrom</a:t>
            </a:r>
            <a:r>
              <a:rPr lang="en-US" altLang="zh-CN" sz="1800" b="1" dirty="0"/>
              <a:t>(address _from, address _to, uint256 _value)</a:t>
            </a:r>
            <a:r>
              <a:rPr lang="zh-CN" altLang="en-US" sz="1800" dirty="0"/>
              <a:t>：将地址</a:t>
            </a:r>
            <a:r>
              <a:rPr lang="en-US" altLang="zh-CN" sz="1800" dirty="0"/>
              <a:t>_from</a:t>
            </a:r>
            <a:r>
              <a:rPr lang="zh-CN" altLang="en-US" sz="1800" dirty="0"/>
              <a:t>中的</a:t>
            </a:r>
            <a:r>
              <a:rPr lang="en-US" altLang="zh-CN" sz="1800" dirty="0"/>
              <a:t>_value</a:t>
            </a:r>
            <a:r>
              <a:rPr lang="zh-CN" altLang="en-US" sz="1800" dirty="0"/>
              <a:t>数量的代币转入地址</a:t>
            </a:r>
            <a:r>
              <a:rPr lang="en-US" altLang="zh-CN" sz="1800" dirty="0"/>
              <a:t>_to </a:t>
            </a:r>
            <a:r>
              <a:rPr lang="zh-CN" altLang="en-US" sz="1800" dirty="0"/>
              <a:t>，并触发</a:t>
            </a:r>
            <a:r>
              <a:rPr lang="en-US" altLang="zh-CN" sz="1800" dirty="0"/>
              <a:t>Transfer</a:t>
            </a:r>
            <a:r>
              <a:rPr lang="zh-CN" altLang="en-US" sz="1800" dirty="0"/>
              <a:t>事件</a:t>
            </a:r>
            <a:endParaRPr lang="en-US" altLang="zh-CN" sz="1800" dirty="0"/>
          </a:p>
          <a:p>
            <a:pPr lvl="1">
              <a:lnSpc>
                <a:spcPct val="80000"/>
              </a:lnSpc>
            </a:pPr>
            <a:r>
              <a:rPr lang="en-US" altLang="zh-CN" sz="1800" b="1" dirty="0"/>
              <a:t>approve(address _spender, uint256 _value)</a:t>
            </a:r>
            <a:r>
              <a:rPr lang="zh-CN" altLang="en-US" sz="1800" dirty="0"/>
              <a:t>：允许</a:t>
            </a:r>
            <a:r>
              <a:rPr lang="en-US" altLang="zh-CN" sz="1800" dirty="0"/>
              <a:t>_spender</a:t>
            </a:r>
            <a:r>
              <a:rPr lang="zh-CN" altLang="en-US" sz="1800" dirty="0"/>
              <a:t>提取限额</a:t>
            </a:r>
            <a:r>
              <a:rPr lang="en-US" altLang="zh-CN" sz="1800" dirty="0"/>
              <a:t>_value</a:t>
            </a:r>
            <a:r>
              <a:rPr lang="zh-CN" altLang="en-US" sz="1800" dirty="0"/>
              <a:t>的代币，并触发</a:t>
            </a:r>
            <a:r>
              <a:rPr lang="en-US" altLang="zh-CN" sz="1800" dirty="0"/>
              <a:t>Approval</a:t>
            </a:r>
            <a:r>
              <a:rPr lang="zh-CN" altLang="en-US" sz="1800" dirty="0"/>
              <a:t>事件</a:t>
            </a:r>
            <a:endParaRPr lang="en-US" altLang="zh-CN" sz="1800" dirty="0"/>
          </a:p>
          <a:p>
            <a:pPr lvl="1">
              <a:lnSpc>
                <a:spcPct val="80000"/>
              </a:lnSpc>
            </a:pPr>
            <a:r>
              <a:rPr lang="en-US" altLang="zh-CN" sz="1800" b="1" dirty="0"/>
              <a:t>allowance(address _owner,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address _spender)</a:t>
            </a:r>
            <a:r>
              <a:rPr lang="zh-CN" altLang="en-US" sz="1800" dirty="0"/>
              <a:t>：返回</a:t>
            </a:r>
            <a:r>
              <a:rPr lang="en-US" altLang="zh-CN" sz="1800" dirty="0"/>
              <a:t>_spender</a:t>
            </a:r>
            <a:r>
              <a:rPr lang="zh-CN" altLang="en-US" sz="1800" dirty="0"/>
              <a:t>可从</a:t>
            </a:r>
            <a:r>
              <a:rPr lang="en-US" altLang="zh-CN" sz="1800" dirty="0"/>
              <a:t>_owner</a:t>
            </a:r>
            <a:r>
              <a:rPr lang="zh-CN" altLang="en-US" sz="1800" dirty="0"/>
              <a:t>提款的代币数量上限</a:t>
            </a:r>
            <a:endParaRPr lang="en-US" altLang="zh-CN" sz="18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/>
              <a:t>事件：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/>
              <a:t>Transfer(address indexed _from, address </a:t>
            </a:r>
            <a:r>
              <a:rPr lang="en-US" altLang="zh-CN" sz="1800" b="1" dirty="0" err="1"/>
              <a:t>indexed_to</a:t>
            </a:r>
            <a:r>
              <a:rPr lang="en-US" altLang="zh-CN" sz="1800" b="1" dirty="0"/>
              <a:t>, uint256 _value)</a:t>
            </a:r>
            <a:r>
              <a:rPr lang="zh-CN" altLang="zh-CN" sz="1800" b="1" dirty="0"/>
              <a:t> </a:t>
            </a:r>
            <a:r>
              <a:rPr lang="zh-CN" altLang="en-US" sz="1800" b="1" dirty="0"/>
              <a:t> </a:t>
            </a:r>
            <a:r>
              <a:rPr lang="zh-CN" altLang="en-US" sz="1800" dirty="0"/>
              <a:t>每次进行代币转账时都会触发</a:t>
            </a:r>
            <a:endParaRPr lang="en-US" altLang="zh-CN" sz="1800" dirty="0"/>
          </a:p>
          <a:p>
            <a:pPr lvl="1">
              <a:lnSpc>
                <a:spcPct val="80000"/>
              </a:lnSpc>
            </a:pPr>
            <a:r>
              <a:rPr lang="en-US" altLang="zh-CN" sz="1800" b="1" dirty="0"/>
              <a:t>Approval(address indexed _owner, address </a:t>
            </a:r>
            <a:r>
              <a:rPr lang="en-US" altLang="zh-CN" sz="1800" b="1" dirty="0" err="1"/>
              <a:t>indexed_spender</a:t>
            </a:r>
            <a:r>
              <a:rPr lang="en-US" altLang="zh-CN" sz="1800" b="1" dirty="0"/>
              <a:t>, uint256 _value)</a:t>
            </a:r>
            <a:r>
              <a:rPr lang="zh-CN" altLang="zh-CN" sz="1800" b="1" dirty="0"/>
              <a:t> </a:t>
            </a:r>
            <a:r>
              <a:rPr lang="zh-CN" altLang="en-US" sz="1800" b="1" dirty="0"/>
              <a:t> </a:t>
            </a:r>
            <a:r>
              <a:rPr lang="zh-CN" altLang="en-US" sz="1800" dirty="0"/>
              <a:t>调用</a:t>
            </a:r>
            <a:r>
              <a:rPr lang="en-US" altLang="zh-CN" sz="1800" dirty="0"/>
              <a:t>approve()</a:t>
            </a:r>
            <a:r>
              <a:rPr lang="zh-CN" altLang="en-US" sz="1800" dirty="0"/>
              <a:t>方法将触发该事件</a:t>
            </a:r>
            <a:endParaRPr lang="en-US" altLang="zh-CN" sz="1800" b="1" i="1" dirty="0"/>
          </a:p>
          <a:p>
            <a:pPr marL="0" indent="0">
              <a:buNone/>
            </a:pPr>
            <a:r>
              <a:rPr lang="zh-CN" altLang="en-US" sz="2400" b="1" i="1" dirty="0"/>
              <a:t>特点</a:t>
            </a:r>
            <a:r>
              <a:rPr lang="zh-CN" altLang="en-US" sz="2000" b="1" i="1" dirty="0"/>
              <a:t>：</a:t>
            </a:r>
            <a:endParaRPr lang="en-US" altLang="zh-CN" sz="2000" b="1" i="1" dirty="0"/>
          </a:p>
          <a:p>
            <a:pPr marL="0" indent="0">
              <a:buNone/>
            </a:pPr>
            <a:r>
              <a:rPr lang="en-US" altLang="zh-CN" sz="2000" b="1" i="1" dirty="0"/>
              <a:t>       </a:t>
            </a:r>
            <a:r>
              <a:rPr lang="zh-CN" altLang="en-US" sz="2000" dirty="0"/>
              <a:t>第一代数字代币标准，以太坊中最主要的代币标准</a:t>
            </a:r>
            <a:endParaRPr lang="zh-CN" altLang="en-US" sz="2000" b="1" i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B7E614F-4BB4-4D47-A762-32C441AED1C8}"/>
              </a:ext>
            </a:extLst>
          </p:cNvPr>
          <p:cNvGrpSpPr/>
          <p:nvPr/>
        </p:nvGrpSpPr>
        <p:grpSpPr>
          <a:xfrm>
            <a:off x="8130012" y="1176950"/>
            <a:ext cx="2915214" cy="1394234"/>
            <a:chOff x="8130012" y="1176950"/>
            <a:chExt cx="2915214" cy="1394234"/>
          </a:xfrm>
        </p:grpSpPr>
        <p:sp>
          <p:nvSpPr>
            <p:cNvPr id="4" name="右大括号 3">
              <a:extLst>
                <a:ext uri="{FF2B5EF4-FFF2-40B4-BE49-F238E27FC236}">
                  <a16:creationId xmlns:a16="http://schemas.microsoft.com/office/drawing/2014/main" id="{561C54CA-96E7-4957-90DD-654022A3C12B}"/>
                </a:ext>
              </a:extLst>
            </p:cNvPr>
            <p:cNvSpPr/>
            <p:nvPr/>
          </p:nvSpPr>
          <p:spPr>
            <a:xfrm>
              <a:off x="8130012" y="1176950"/>
              <a:ext cx="144855" cy="1394234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7E2B547-AA9B-402B-B7CA-C96BCD4C759D}"/>
                </a:ext>
              </a:extLst>
            </p:cNvPr>
            <p:cNvSpPr/>
            <p:nvPr/>
          </p:nvSpPr>
          <p:spPr>
            <a:xfrm>
              <a:off x="8369249" y="1578242"/>
              <a:ext cx="2675977" cy="5794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设置代币初始分配情况</a:t>
              </a:r>
              <a:endParaRPr lang="en-US" altLang="zh-CN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841DE1C-B69B-4089-A9D6-6D05D89536C0}"/>
              </a:ext>
            </a:extLst>
          </p:cNvPr>
          <p:cNvGrpSpPr/>
          <p:nvPr/>
        </p:nvGrpSpPr>
        <p:grpSpPr>
          <a:xfrm>
            <a:off x="11579382" y="2571184"/>
            <a:ext cx="1890951" cy="722768"/>
            <a:chOff x="11579382" y="2571184"/>
            <a:chExt cx="1890951" cy="722768"/>
          </a:xfrm>
        </p:grpSpPr>
        <p:sp>
          <p:nvSpPr>
            <p:cNvPr id="6" name="右大括号 5">
              <a:extLst>
                <a:ext uri="{FF2B5EF4-FFF2-40B4-BE49-F238E27FC236}">
                  <a16:creationId xmlns:a16="http://schemas.microsoft.com/office/drawing/2014/main" id="{D6208C29-D176-421E-B4CD-73DE140621C1}"/>
                </a:ext>
              </a:extLst>
            </p:cNvPr>
            <p:cNvSpPr/>
            <p:nvPr/>
          </p:nvSpPr>
          <p:spPr>
            <a:xfrm>
              <a:off x="11579382" y="2571184"/>
              <a:ext cx="165589" cy="72276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95C34A4-543C-46A4-9755-D9C26CFE73D6}"/>
                </a:ext>
              </a:extLst>
            </p:cNvPr>
            <p:cNvSpPr/>
            <p:nvPr/>
          </p:nvSpPr>
          <p:spPr>
            <a:xfrm>
              <a:off x="11817399" y="2750029"/>
              <a:ext cx="1652934" cy="3650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实现代币转移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E299BF3-3434-4046-80F9-28347AFFA55B}"/>
              </a:ext>
            </a:extLst>
          </p:cNvPr>
          <p:cNvGrpSpPr/>
          <p:nvPr/>
        </p:nvGrpSpPr>
        <p:grpSpPr>
          <a:xfrm>
            <a:off x="11594471" y="3293952"/>
            <a:ext cx="1890951" cy="610276"/>
            <a:chOff x="11579382" y="2571184"/>
            <a:chExt cx="1890951" cy="722768"/>
          </a:xfrm>
        </p:grpSpPr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8E8CCDB8-ED00-4DF5-B6F7-BEC4B735A67D}"/>
                </a:ext>
              </a:extLst>
            </p:cNvPr>
            <p:cNvSpPr/>
            <p:nvPr/>
          </p:nvSpPr>
          <p:spPr>
            <a:xfrm>
              <a:off x="11579382" y="2571184"/>
              <a:ext cx="165589" cy="72276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3E50DD1-079C-44AC-BB04-A7EFE06C55F5}"/>
                </a:ext>
              </a:extLst>
            </p:cNvPr>
            <p:cNvSpPr/>
            <p:nvPr/>
          </p:nvSpPr>
          <p:spPr>
            <a:xfrm>
              <a:off x="11817399" y="2750029"/>
              <a:ext cx="1652934" cy="3650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执行管理</a:t>
              </a:r>
            </a:p>
          </p:txBody>
        </p:sp>
      </p:grpSp>
      <p:sp>
        <p:nvSpPr>
          <p:cNvPr id="13" name="动作按钮: 上一张 1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2A9356C-2E30-4AEB-AD7C-2E0BCED4D7CD}"/>
              </a:ext>
            </a:extLst>
          </p:cNvPr>
          <p:cNvSpPr/>
          <p:nvPr/>
        </p:nvSpPr>
        <p:spPr>
          <a:xfrm>
            <a:off x="10791729" y="163696"/>
            <a:ext cx="506994" cy="4617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19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6383</Words>
  <Application>Microsoft Office PowerPoint</Application>
  <PresentationFormat>宽屏</PresentationFormat>
  <Paragraphs>569</Paragraphs>
  <Slides>44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-apple-system</vt:lpstr>
      <vt:lpstr>Arial Unicode MS</vt:lpstr>
      <vt:lpstr>Menlo</vt:lpstr>
      <vt:lpstr>新細明體</vt:lpstr>
      <vt:lpstr>等线</vt:lpstr>
      <vt:lpstr>等线 Light</vt:lpstr>
      <vt:lpstr>Arial</vt:lpstr>
      <vt:lpstr>Mangal</vt:lpstr>
      <vt:lpstr>Office 主题​​</vt:lpstr>
      <vt:lpstr>ERC代币类相关标准总结</vt:lpstr>
      <vt:lpstr>ERC的定义</vt:lpstr>
      <vt:lpstr>ERC代币类标准列表</vt:lpstr>
      <vt:lpstr>ERC代币类标准列表</vt:lpstr>
      <vt:lpstr>同质代币与非同质代币</vt:lpstr>
      <vt:lpstr>ERC分类</vt:lpstr>
      <vt:lpstr>PowerPoint 演示文稿</vt:lpstr>
      <vt:lpstr>ERC20系列</vt:lpstr>
      <vt:lpstr>ERC-20 —标准的同质代币(Final）</vt:lpstr>
      <vt:lpstr>ERC-20 (Final）示例</vt:lpstr>
      <vt:lpstr>ERC-223 —保护投资者以防意外的合约转账 (Draft)</vt:lpstr>
      <vt:lpstr>ERC-667—transferAndCall 代币标准 (Draft）</vt:lpstr>
      <vt:lpstr>ERC-1067 —可升级代币合约的标准(Draft)</vt:lpstr>
      <vt:lpstr>ERC-621（Draft）</vt:lpstr>
      <vt:lpstr>ERC-865（pull request）</vt:lpstr>
      <vt:lpstr>ERC-918—可挖矿的代币标准 （Draft）</vt:lpstr>
      <vt:lpstr>ERC-1132—扩展ERC-20代币锁定能力的标准 (Draft）</vt:lpstr>
      <vt:lpstr>ERC-1203—多层级代币标准 （Draft）</vt:lpstr>
      <vt:lpstr>ERC-888 —多维代币体系的模型（Draft）</vt:lpstr>
      <vt:lpstr>ERC-820—通用登记表智能契约（Draft）</vt:lpstr>
      <vt:lpstr>ERC-777—全新的代币标准（Draft）</vt:lpstr>
      <vt:lpstr>ERC-777 —基于操作者的代币标准 （Draft）</vt:lpstr>
      <vt:lpstr>ERC-777 —基于操作者的代币标准 （Draft）</vt:lpstr>
      <vt:lpstr>ERC-965 （Draft）</vt:lpstr>
      <vt:lpstr>ERC721系列</vt:lpstr>
      <vt:lpstr>ERC-165—创建一个标准方法来发布和检测智能合约实现的接口（Final)</vt:lpstr>
      <vt:lpstr>ERC-721—非同质代币(NFTs)标准 （Final）</vt:lpstr>
      <vt:lpstr>ERC-721—非同质代币(NFTs)标准 （Final）</vt:lpstr>
      <vt:lpstr>ERC-809 —非同质代币的租赁标准（Draft）</vt:lpstr>
      <vt:lpstr>ERC-864 —非同质代币共有产权( Draft ）</vt:lpstr>
      <vt:lpstr>ERC-874 —加权的非同质代币（Draft）</vt:lpstr>
      <vt:lpstr>ERC-875 —NFTs成批处理和原子互换（Draft）</vt:lpstr>
      <vt:lpstr>ERC-981—部分所有权代币(POT)标准 (Draft）</vt:lpstr>
      <vt:lpstr>ERC-994—委托非同质代币标准（DNFTs） （Draft）</vt:lpstr>
      <vt:lpstr>ERC-998 —可组合非同质代币标准（Draft)</vt:lpstr>
      <vt:lpstr>ERC-1155 —多代币的标准（Draft）</vt:lpstr>
      <vt:lpstr>ERC-1178—多级别代币(MCFT)的标准 (Draft）</vt:lpstr>
      <vt:lpstr>ERC-1190 —非同质版税代币的标准（Draft）</vt:lpstr>
      <vt:lpstr>STO标准相关系列</vt:lpstr>
      <vt:lpstr>ERC-1410 —部分可替代代币标准（Draft）</vt:lpstr>
      <vt:lpstr>ERC-1400(1411)—证券代币标准 (Draft）</vt:lpstr>
      <vt:lpstr>ERC-1404 —简单受限代币标准（Draft)</vt:lpstr>
      <vt:lpstr>References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Zcash</dc:title>
  <dc:creator>lenovo</dc:creator>
  <cp:lastModifiedBy>939917232@qq.com</cp:lastModifiedBy>
  <cp:revision>1265</cp:revision>
  <dcterms:created xsi:type="dcterms:W3CDTF">2018-07-23T02:50:50Z</dcterms:created>
  <dcterms:modified xsi:type="dcterms:W3CDTF">2018-12-21T06:26:10Z</dcterms:modified>
</cp:coreProperties>
</file>