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9" r:id="rId3"/>
    <p:sldId id="257" r:id="rId4"/>
    <p:sldId id="263" r:id="rId5"/>
    <p:sldId id="262" r:id="rId6"/>
    <p:sldId id="275" r:id="rId7"/>
    <p:sldId id="264" r:id="rId8"/>
    <p:sldId id="265" r:id="rId9"/>
    <p:sldId id="266" r:id="rId10"/>
    <p:sldId id="267" r:id="rId11"/>
    <p:sldId id="268" r:id="rId12"/>
    <p:sldId id="272" r:id="rId13"/>
    <p:sldId id="271" r:id="rId14"/>
    <p:sldId id="273" r:id="rId15"/>
    <p:sldId id="274" r:id="rId16"/>
    <p:sldId id="270" r:id="rId17"/>
    <p:sldId id="280" r:id="rId18"/>
    <p:sldId id="276" r:id="rId19"/>
    <p:sldId id="260" r:id="rId20"/>
    <p:sldId id="278" r:id="rId21"/>
    <p:sldId id="281" r:id="rId22"/>
    <p:sldId id="279" r:id="rId23"/>
    <p:sldId id="277" r:id="rId24"/>
    <p:sldId id="25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E8A28-2CB9-4DE7-A2D0-77503B4960ED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BB162-F189-401D-B820-4FA796871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Hidden nodes are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A97C9-35D3-4CDA-9834-03ED8DDC264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Hidden nodes are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A97C9-35D3-4CDA-9834-03ED8DDC264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Hidden nodes are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A97C9-35D3-4CDA-9834-03ED8DDC264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Hidden nodes are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A97C9-35D3-4CDA-9834-03ED8DDC264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Hidden nodes are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A97C9-35D3-4CDA-9834-03ED8DDC264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DC79-852B-4CBC-83DB-5E793941B4CF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E39-A71E-484A-8ED4-AA5C9C708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DC79-852B-4CBC-83DB-5E793941B4CF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E39-A71E-484A-8ED4-AA5C9C708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DC79-852B-4CBC-83DB-5E793941B4CF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E39-A71E-484A-8ED4-AA5C9C708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DC79-852B-4CBC-83DB-5E793941B4CF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E39-A71E-484A-8ED4-AA5C9C708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DC79-852B-4CBC-83DB-5E793941B4CF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E39-A71E-484A-8ED4-AA5C9C708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DC79-852B-4CBC-83DB-5E793941B4CF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E39-A71E-484A-8ED4-AA5C9C708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DC79-852B-4CBC-83DB-5E793941B4CF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E39-A71E-484A-8ED4-AA5C9C708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DC79-852B-4CBC-83DB-5E793941B4CF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E39-A71E-484A-8ED4-AA5C9C708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DC79-852B-4CBC-83DB-5E793941B4CF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E39-A71E-484A-8ED4-AA5C9C708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DC79-852B-4CBC-83DB-5E793941B4CF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E39-A71E-484A-8ED4-AA5C9C708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DC79-852B-4CBC-83DB-5E793941B4CF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F78FE39-A71E-484A-8ED4-AA5C9C708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A0DC79-852B-4CBC-83DB-5E793941B4CF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F78FE39-A71E-484A-8ED4-AA5C9C70880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are they, </a:t>
            </a:r>
            <a:br>
              <a:rPr lang="en-US" dirty="0" smtClean="0"/>
            </a:br>
            <a:r>
              <a:rPr lang="en-US" dirty="0" smtClean="0"/>
              <a:t>when should I use one,</a:t>
            </a:r>
            <a:br>
              <a:rPr lang="en-US" dirty="0" smtClean="0"/>
            </a:br>
            <a:r>
              <a:rPr lang="en-US" dirty="0" smtClean="0"/>
              <a:t>and how do I use one?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(me) use one?</a:t>
            </a:r>
            <a:br>
              <a:rPr lang="en-US" dirty="0" smtClean="0"/>
            </a:br>
            <a:r>
              <a:rPr lang="en-US" dirty="0" smtClean="0"/>
              <a:t>(Structure)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GOOD!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362200"/>
            <a:ext cx="200977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2362200"/>
            <a:ext cx="192405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(me) use one?</a:t>
            </a:r>
            <a:br>
              <a:rPr lang="en-US" dirty="0" smtClean="0"/>
            </a:br>
            <a:r>
              <a:rPr lang="en-US" dirty="0" smtClean="0"/>
              <a:t>(Training)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~6,000</a:t>
            </a:r>
          </a:p>
          <a:p>
            <a:r>
              <a:rPr lang="en-US" dirty="0" smtClean="0"/>
              <a:t>0.000000000000000000000000004%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Convergence…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75-100+% error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miley Face 6"/>
          <p:cNvSpPr/>
          <p:nvPr/>
        </p:nvSpPr>
        <p:spPr>
          <a:xfrm>
            <a:off x="2209800" y="1905000"/>
            <a:ext cx="4343400" cy="441960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a change..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paul.kline\AppData\Local\Microsoft\Windows\Temporary Internet Files\Content.IE5\3432TO9L\MC90038379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209800"/>
            <a:ext cx="3581400" cy="31042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Inputs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5486400" cy="38457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100 inputs..</a:t>
            </a:r>
          </a:p>
          <a:p>
            <a:r>
              <a:rPr lang="en-US" dirty="0" smtClean="0"/>
              <a:t>8</a:t>
            </a:r>
          </a:p>
          <a:p>
            <a:pPr lvl="1"/>
            <a:r>
              <a:rPr lang="en-US" dirty="0" smtClean="0"/>
              <a:t>Height</a:t>
            </a:r>
          </a:p>
          <a:p>
            <a:pPr lvl="1"/>
            <a:r>
              <a:rPr lang="en-US" dirty="0" smtClean="0"/>
              <a:t># ‘squares’ touching edge</a:t>
            </a:r>
          </a:p>
          <a:p>
            <a:pPr lvl="1"/>
            <a:r>
              <a:rPr lang="en-US" dirty="0" smtClean="0"/>
              <a:t># ‘squares’ touching other pieces (to the sides)</a:t>
            </a:r>
          </a:p>
          <a:p>
            <a:pPr lvl="1"/>
            <a:r>
              <a:rPr lang="en-US" dirty="0" smtClean="0"/>
              <a:t># holes (directly) beneath piece</a:t>
            </a:r>
          </a:p>
          <a:p>
            <a:pPr lvl="1"/>
            <a:r>
              <a:rPr lang="en-US" dirty="0" smtClean="0"/>
              <a:t>Total # holes beneath piece</a:t>
            </a:r>
          </a:p>
          <a:p>
            <a:pPr lvl="1"/>
            <a:r>
              <a:rPr lang="en-US" dirty="0" smtClean="0"/>
              <a:t>Width/height (of piece)</a:t>
            </a:r>
          </a:p>
          <a:p>
            <a:pPr lvl="1"/>
            <a:r>
              <a:rPr lang="en-US" dirty="0" smtClean="0"/>
              <a:t># “squares’ touching floor/piece below</a:t>
            </a:r>
          </a:p>
          <a:p>
            <a:pPr lvl="1"/>
            <a:r>
              <a:rPr lang="en-US" dirty="0" smtClean="0"/>
              <a:t># lines cleared</a:t>
            </a:r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Inputs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905000"/>
            <a:ext cx="4041775" cy="3845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99.9(18 more 9’s)%</a:t>
            </a:r>
          </a:p>
          <a:p>
            <a:r>
              <a:rPr lang="en-US" dirty="0" smtClean="0"/>
              <a:t>2^100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83,520,000</a:t>
            </a:r>
          </a:p>
          <a:p>
            <a:r>
              <a:rPr lang="en-US" dirty="0" smtClean="0"/>
              <a:t>~1,500 training cases</a:t>
            </a:r>
          </a:p>
          <a:p>
            <a:r>
              <a:rPr lang="en-US" dirty="0" smtClean="0"/>
              <a:t> 0.000018% all possible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10-30% error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2209800" y="1905000"/>
            <a:ext cx="4343400" cy="44196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(me) use one?</a:t>
            </a:r>
            <a:br>
              <a:rPr lang="en-US" dirty="0" smtClean="0"/>
            </a:br>
            <a:r>
              <a:rPr lang="en-US" dirty="0" smtClean="0"/>
              <a:t>(Structure)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09800"/>
            <a:ext cx="713422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(me) use one?</a:t>
            </a:r>
            <a:br>
              <a:rPr lang="en-US" dirty="0" smtClean="0"/>
            </a:br>
            <a:r>
              <a:rPr lang="en-US" dirty="0" smtClean="0"/>
              <a:t>(Structure)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209800"/>
            <a:ext cx="36861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(me) use one?</a:t>
            </a:r>
            <a:br>
              <a:rPr lang="en-US" dirty="0" smtClean="0"/>
            </a:br>
            <a:r>
              <a:rPr lang="en-US" dirty="0" smtClean="0"/>
              <a:t>(Training)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295400"/>
            <a:ext cx="38576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85"/>
          <p:cNvSpPr/>
          <p:nvPr/>
        </p:nvSpPr>
        <p:spPr>
          <a:xfrm>
            <a:off x="1371600" y="1219200"/>
            <a:ext cx="5969161" cy="5337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(me) use one?</a:t>
            </a:r>
            <a:br>
              <a:rPr lang="en-US" dirty="0" smtClean="0"/>
            </a:br>
            <a:r>
              <a:rPr lang="en-US" dirty="0" smtClean="0"/>
              <a:t>(Training)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286000"/>
            <a:ext cx="47434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(me) use one?</a:t>
            </a:r>
            <a:br>
              <a:rPr lang="en-US" dirty="0" smtClean="0"/>
            </a:br>
            <a:r>
              <a:rPr lang="en-US" dirty="0" smtClean="0"/>
              <a:t>(Training)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295400"/>
            <a:ext cx="38576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(me) use one?</a:t>
            </a:r>
            <a:br>
              <a:rPr lang="en-US" dirty="0" smtClean="0"/>
            </a:br>
            <a:r>
              <a:rPr lang="en-US" dirty="0" smtClean="0"/>
              <a:t>(Training)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95400"/>
            <a:ext cx="977265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www.heatonresearch.com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I use 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clear, well understood solution</a:t>
            </a:r>
          </a:p>
          <a:p>
            <a:r>
              <a:rPr lang="en-US" dirty="0" smtClean="0"/>
              <a:t>Brute force takes too long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I use 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Artificial Neural Networks (ANNs) are good at..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Pattern recognition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I use 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No clear, well understood solution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Brute force takes too long</a:t>
            </a:r>
          </a:p>
          <a:p>
            <a:pPr lvl="1"/>
            <a:r>
              <a:rPr lang="en-US" dirty="0" smtClean="0"/>
              <a:t>5.624x10^60 game states</a:t>
            </a:r>
          </a:p>
          <a:p>
            <a:pPr lvl="1"/>
            <a:r>
              <a:rPr lang="en-US" dirty="0" smtClean="0"/>
              <a:t>5,624,000,000,000,000,000,</a:t>
            </a:r>
            <a:br>
              <a:rPr lang="en-US" dirty="0" smtClean="0"/>
            </a:br>
            <a:r>
              <a:rPr lang="en-US" dirty="0" smtClean="0"/>
              <a:t>000,000,000, 000,000,000,000,</a:t>
            </a:r>
            <a:br>
              <a:rPr lang="en-US" dirty="0" smtClean="0"/>
            </a:br>
            <a:r>
              <a:rPr lang="en-US" dirty="0" smtClean="0"/>
              <a:t>000,000,000,000, 000,000,000,</a:t>
            </a:r>
            <a:br>
              <a:rPr lang="en-US" dirty="0" smtClean="0"/>
            </a:br>
            <a:r>
              <a:rPr lang="en-US" dirty="0" smtClean="0"/>
              <a:t>000,000,000,000,000</a:t>
            </a:r>
          </a:p>
          <a:p>
            <a:endParaRPr lang="en-US" sz="2400" dirty="0"/>
          </a:p>
        </p:txBody>
      </p:sp>
      <p:pic>
        <p:nvPicPr>
          <p:cNvPr id="5" name="Content Placeholder 3" descr="Stupid7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2133600"/>
            <a:ext cx="3010545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use 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</a:p>
          <a:p>
            <a:r>
              <a:rPr lang="en-US" dirty="0" smtClean="0"/>
              <a:t>Training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(me) use one?</a:t>
            </a:r>
            <a:br>
              <a:rPr lang="en-US" dirty="0" smtClean="0"/>
            </a:br>
            <a:r>
              <a:rPr lang="en-US" dirty="0" smtClean="0"/>
              <a:t>(Structure)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Artificial Neural Networks (ANNs) are good at..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Pattern recognition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43000" y="2438400"/>
            <a:ext cx="1905000" cy="381000"/>
          </a:xfrm>
          <a:prstGeom prst="roundRect">
            <a:avLst/>
          </a:prstGeom>
          <a:solidFill>
            <a:srgbClr val="FFFF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43000" y="3352800"/>
            <a:ext cx="2590800" cy="381000"/>
          </a:xfrm>
          <a:prstGeom prst="roundRect">
            <a:avLst/>
          </a:prstGeom>
          <a:solidFill>
            <a:srgbClr val="FFFF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(me) use one?</a:t>
            </a:r>
            <a:br>
              <a:rPr lang="en-US" dirty="0" smtClean="0"/>
            </a:br>
            <a:r>
              <a:rPr lang="en-US" dirty="0" smtClean="0"/>
              <a:t>(Structure)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Shrink</a:t>
            </a:r>
          </a:p>
          <a:p>
            <a:pPr lvl="1"/>
            <a:r>
              <a:rPr lang="en-US" strike="sngStrike" dirty="0" smtClean="0"/>
              <a:t>20 x 10</a:t>
            </a:r>
          </a:p>
          <a:p>
            <a:pPr lvl="1"/>
            <a:r>
              <a:rPr lang="en-US" dirty="0" smtClean="0"/>
              <a:t>10 x 10</a:t>
            </a:r>
          </a:p>
          <a:p>
            <a:pPr lvl="1"/>
            <a:r>
              <a:rPr lang="en-US" dirty="0" smtClean="0"/>
              <a:t>99.9 (27 more 9’s)%</a:t>
            </a:r>
          </a:p>
          <a:p>
            <a:pPr lvl="1"/>
            <a:r>
              <a:rPr lang="en-US" dirty="0" smtClean="0"/>
              <a:t>(still over 2^100)</a:t>
            </a:r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905000"/>
            <a:ext cx="19240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4191000" y="4495800"/>
            <a:ext cx="2057400" cy="1524000"/>
          </a:xfrm>
          <a:prstGeom prst="roundRect">
            <a:avLst/>
          </a:prstGeom>
          <a:solidFill>
            <a:srgbClr val="FFFF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(me) use one?</a:t>
            </a:r>
            <a:br>
              <a:rPr lang="en-US" dirty="0" smtClean="0"/>
            </a:br>
            <a:r>
              <a:rPr lang="en-US" dirty="0" smtClean="0"/>
              <a:t>(Structure)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inputs</a:t>
            </a:r>
          </a:p>
          <a:p>
            <a:pPr lvl="1"/>
            <a:r>
              <a:rPr lang="en-US" dirty="0" smtClean="0"/>
              <a:t>Black = 0</a:t>
            </a:r>
          </a:p>
          <a:p>
            <a:pPr lvl="1"/>
            <a:r>
              <a:rPr lang="en-US" dirty="0" smtClean="0"/>
              <a:t>Yellow = 1</a:t>
            </a:r>
          </a:p>
          <a:p>
            <a:pPr lvl="1"/>
            <a:r>
              <a:rPr lang="en-US" dirty="0" smtClean="0"/>
              <a:t>Red = 2</a:t>
            </a:r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905000"/>
            <a:ext cx="19240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4191000" y="4495800"/>
            <a:ext cx="2057400" cy="1524000"/>
          </a:xfrm>
          <a:prstGeom prst="roundRect">
            <a:avLst/>
          </a:prstGeom>
          <a:solidFill>
            <a:srgbClr val="FFFF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133</TotalTime>
  <Words>345</Words>
  <Application>Microsoft Office PowerPoint</Application>
  <PresentationFormat>On-screen Show (4:3)</PresentationFormat>
  <Paragraphs>85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Artificial Neural Networks</vt:lpstr>
      <vt:lpstr>What are they?</vt:lpstr>
      <vt:lpstr>When should I use one?</vt:lpstr>
      <vt:lpstr>When should I use one?</vt:lpstr>
      <vt:lpstr>When should I use one?</vt:lpstr>
      <vt:lpstr>How do I use one?</vt:lpstr>
      <vt:lpstr>How do I (me) use one? (Structure)</vt:lpstr>
      <vt:lpstr>How do I (me) use one? (Structure)</vt:lpstr>
      <vt:lpstr>How do I (me) use one? (Structure)</vt:lpstr>
      <vt:lpstr>How do I (me) use one? (Structure)</vt:lpstr>
      <vt:lpstr>How do I (me) use one? (Training)</vt:lpstr>
      <vt:lpstr>No Convergence…</vt:lpstr>
      <vt:lpstr>Time for a change..</vt:lpstr>
      <vt:lpstr>New Inputs</vt:lpstr>
      <vt:lpstr>New Inputs</vt:lpstr>
      <vt:lpstr>Convergence!</vt:lpstr>
      <vt:lpstr>How do I (me) use one? (Structure)</vt:lpstr>
      <vt:lpstr>How do I (me) use one? (Structure)</vt:lpstr>
      <vt:lpstr>How do I (me) use one? (Training)</vt:lpstr>
      <vt:lpstr>How do I (me) use one? (Training)</vt:lpstr>
      <vt:lpstr>How do I (me) use one? (Training)</vt:lpstr>
      <vt:lpstr>How do I (me) use one? (Training)</vt:lpstr>
      <vt:lpstr>Slide 23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Networks</dc:title>
  <dc:creator>paul.kline</dc:creator>
  <cp:lastModifiedBy>smartdood91@gmail.com</cp:lastModifiedBy>
  <cp:revision>17</cp:revision>
  <dcterms:created xsi:type="dcterms:W3CDTF">2014-02-14T20:36:21Z</dcterms:created>
  <dcterms:modified xsi:type="dcterms:W3CDTF">2014-02-18T14:54:24Z</dcterms:modified>
</cp:coreProperties>
</file>