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0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49" autoAdjust="0"/>
  </p:normalViewPr>
  <p:slideViewPr>
    <p:cSldViewPr>
      <p:cViewPr>
        <p:scale>
          <a:sx n="100" d="100"/>
          <a:sy n="100" d="100"/>
        </p:scale>
        <p:origin x="-948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roonwit\homes\students\paul.kline\Simpl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roonwit\homes\students\paul.kline\Simple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roonwit\homes\students\paul.kline\Simpl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6.5375137563391972E-2"/>
          <c:y val="2.8664921557702481E-2"/>
          <c:w val="0.7505369421945467"/>
          <c:h val="0.93564010106213369"/>
        </c:manualLayout>
      </c:layout>
      <c:lineChart>
        <c:grouping val="standard"/>
        <c:ser>
          <c:idx val="0"/>
          <c:order val="0"/>
          <c:tx>
            <c:strRef>
              <c:f>Sheet1!$B$6</c:f>
              <c:strCache>
                <c:ptCount val="1"/>
                <c:pt idx="0">
                  <c:v>Fahey</c:v>
                </c:pt>
              </c:strCache>
            </c:strRef>
          </c:tx>
          <c:marker>
            <c:symbol val="none"/>
          </c:marker>
          <c:cat>
            <c:numRef>
              <c:f>Sheet1!$A$7:$A$29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20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cat>
          <c:val>
            <c:numRef>
              <c:f>Sheet1!$B$7:$B$29</c:f>
              <c:numCache>
                <c:formatCode>0</c:formatCode>
                <c:ptCount val="23"/>
                <c:pt idx="0">
                  <c:v>3373232</c:v>
                </c:pt>
                <c:pt idx="1">
                  <c:v>3258578</c:v>
                </c:pt>
                <c:pt idx="2">
                  <c:v>3005890</c:v>
                </c:pt>
                <c:pt idx="3">
                  <c:v>2716467</c:v>
                </c:pt>
                <c:pt idx="4">
                  <c:v>2418882</c:v>
                </c:pt>
                <c:pt idx="5">
                  <c:v>2168201</c:v>
                </c:pt>
                <c:pt idx="6">
                  <c:v>2151249</c:v>
                </c:pt>
                <c:pt idx="7">
                  <c:v>1505799</c:v>
                </c:pt>
                <c:pt idx="8">
                  <c:v>1158599</c:v>
                </c:pt>
                <c:pt idx="9">
                  <c:v>1133321</c:v>
                </c:pt>
                <c:pt idx="10">
                  <c:v>1065745</c:v>
                </c:pt>
                <c:pt idx="11">
                  <c:v>981201</c:v>
                </c:pt>
                <c:pt idx="12">
                  <c:v>741181</c:v>
                </c:pt>
                <c:pt idx="13">
                  <c:v>736623</c:v>
                </c:pt>
                <c:pt idx="14">
                  <c:v>725293</c:v>
                </c:pt>
                <c:pt idx="15">
                  <c:v>612495</c:v>
                </c:pt>
                <c:pt idx="16">
                  <c:v>500028</c:v>
                </c:pt>
                <c:pt idx="17">
                  <c:v>442903</c:v>
                </c:pt>
                <c:pt idx="18">
                  <c:v>269940</c:v>
                </c:pt>
                <c:pt idx="19">
                  <c:v>174149</c:v>
                </c:pt>
                <c:pt idx="20">
                  <c:v>83557</c:v>
                </c:pt>
                <c:pt idx="21">
                  <c:v>61107</c:v>
                </c:pt>
                <c:pt idx="22">
                  <c:v>33854</c:v>
                </c:pt>
              </c:numCache>
            </c:numRef>
          </c:val>
        </c:ser>
        <c:marker val="1"/>
        <c:axId val="107491712"/>
        <c:axId val="107494016"/>
      </c:lineChart>
      <c:catAx>
        <c:axId val="10749171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>
                <a:solidFill>
                  <a:srgbClr val="002060"/>
                </a:solidFill>
              </a:defRPr>
            </a:pPr>
            <a:endParaRPr lang="en-US"/>
          </a:p>
        </c:txPr>
        <c:crossAx val="107494016"/>
        <c:crosses val="autoZero"/>
        <c:auto val="1"/>
        <c:lblAlgn val="ctr"/>
        <c:lblOffset val="100"/>
      </c:catAx>
      <c:valAx>
        <c:axId val="107494016"/>
        <c:scaling>
          <c:orientation val="minMax"/>
        </c:scaling>
        <c:axPos val="l"/>
        <c:majorGridlines/>
        <c:numFmt formatCode="0" sourceLinked="1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74917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8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5375137563391972E-2"/>
          <c:y val="2.8664921557702477E-2"/>
          <c:w val="0.7505369421945467"/>
          <c:h val="0.93564010106213369"/>
        </c:manualLayout>
      </c:layout>
      <c:lineChart>
        <c:grouping val="standard"/>
        <c:ser>
          <c:idx val="0"/>
          <c:order val="0"/>
          <c:tx>
            <c:strRef>
              <c:f>Sheet1!$B$6</c:f>
              <c:strCache>
                <c:ptCount val="1"/>
                <c:pt idx="0">
                  <c:v>Fahey</c:v>
                </c:pt>
              </c:strCache>
            </c:strRef>
          </c:tx>
          <c:marker>
            <c:symbol val="none"/>
          </c:marker>
          <c:cat>
            <c:numRef>
              <c:f>Sheet1!$A$7:$A$29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20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cat>
          <c:val>
            <c:numRef>
              <c:f>Sheet1!$B$7:$B$29</c:f>
              <c:numCache>
                <c:formatCode>0</c:formatCode>
                <c:ptCount val="23"/>
                <c:pt idx="0">
                  <c:v>3373232</c:v>
                </c:pt>
                <c:pt idx="1">
                  <c:v>3258578</c:v>
                </c:pt>
                <c:pt idx="2">
                  <c:v>3005890</c:v>
                </c:pt>
                <c:pt idx="3">
                  <c:v>2716467</c:v>
                </c:pt>
                <c:pt idx="4">
                  <c:v>2418882</c:v>
                </c:pt>
                <c:pt idx="5">
                  <c:v>2168201</c:v>
                </c:pt>
                <c:pt idx="6">
                  <c:v>2151249</c:v>
                </c:pt>
                <c:pt idx="7">
                  <c:v>1505799</c:v>
                </c:pt>
                <c:pt idx="8">
                  <c:v>1158599</c:v>
                </c:pt>
                <c:pt idx="9">
                  <c:v>1133321</c:v>
                </c:pt>
                <c:pt idx="10">
                  <c:v>1065745</c:v>
                </c:pt>
                <c:pt idx="11">
                  <c:v>981201</c:v>
                </c:pt>
                <c:pt idx="12">
                  <c:v>741181</c:v>
                </c:pt>
                <c:pt idx="13">
                  <c:v>736623</c:v>
                </c:pt>
                <c:pt idx="14">
                  <c:v>725293</c:v>
                </c:pt>
                <c:pt idx="15">
                  <c:v>612495</c:v>
                </c:pt>
                <c:pt idx="16">
                  <c:v>500028</c:v>
                </c:pt>
                <c:pt idx="17">
                  <c:v>442903</c:v>
                </c:pt>
                <c:pt idx="18">
                  <c:v>269940</c:v>
                </c:pt>
                <c:pt idx="19">
                  <c:v>174149</c:v>
                </c:pt>
                <c:pt idx="20">
                  <c:v>83557</c:v>
                </c:pt>
                <c:pt idx="21">
                  <c:v>61107</c:v>
                </c:pt>
                <c:pt idx="22">
                  <c:v>33854</c:v>
                </c:pt>
              </c:numCache>
            </c:numRef>
          </c:val>
        </c:ser>
        <c:ser>
          <c:idx val="1"/>
          <c:order val="1"/>
          <c:tx>
            <c:strRef>
              <c:f>Sheet1!$C$6</c:f>
              <c:strCache>
                <c:ptCount val="1"/>
                <c:pt idx="0">
                  <c:v>James and Glenn</c:v>
                </c:pt>
              </c:strCache>
            </c:strRef>
          </c:tx>
          <c:marker>
            <c:symbol val="none"/>
          </c:marker>
          <c:cat>
            <c:numRef>
              <c:f>Sheet1!$A$7:$A$29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20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cat>
          <c:val>
            <c:numRef>
              <c:f>Sheet1!$C$7:$C$29</c:f>
              <c:numCache>
                <c:formatCode>0</c:formatCode>
                <c:ptCount val="23"/>
                <c:pt idx="0">
                  <c:v>3911649</c:v>
                </c:pt>
                <c:pt idx="1">
                  <c:v>3660872</c:v>
                </c:pt>
                <c:pt idx="2">
                  <c:v>3574589</c:v>
                </c:pt>
                <c:pt idx="3">
                  <c:v>1909310</c:v>
                </c:pt>
                <c:pt idx="4">
                  <c:v>1688799</c:v>
                </c:pt>
                <c:pt idx="5">
                  <c:v>1687982</c:v>
                </c:pt>
                <c:pt idx="6">
                  <c:v>1358749</c:v>
                </c:pt>
                <c:pt idx="7">
                  <c:v>1320000</c:v>
                </c:pt>
                <c:pt idx="8">
                  <c:v>1296037</c:v>
                </c:pt>
                <c:pt idx="9">
                  <c:v>1244223</c:v>
                </c:pt>
                <c:pt idx="10">
                  <c:v>1157937</c:v>
                </c:pt>
                <c:pt idx="11">
                  <c:v>909452</c:v>
                </c:pt>
                <c:pt idx="12">
                  <c:v>720365</c:v>
                </c:pt>
                <c:pt idx="13">
                  <c:v>682409</c:v>
                </c:pt>
                <c:pt idx="14">
                  <c:v>656538</c:v>
                </c:pt>
                <c:pt idx="15">
                  <c:v>450822</c:v>
                </c:pt>
                <c:pt idx="16">
                  <c:v>399097</c:v>
                </c:pt>
                <c:pt idx="17">
                  <c:v>396679</c:v>
                </c:pt>
                <c:pt idx="18">
                  <c:v>367733</c:v>
                </c:pt>
                <c:pt idx="19">
                  <c:v>211059</c:v>
                </c:pt>
                <c:pt idx="20">
                  <c:v>109470</c:v>
                </c:pt>
                <c:pt idx="21">
                  <c:v>93494</c:v>
                </c:pt>
                <c:pt idx="22">
                  <c:v>80228</c:v>
                </c:pt>
              </c:numCache>
            </c:numRef>
          </c:val>
        </c:ser>
        <c:marker val="1"/>
        <c:axId val="107507072"/>
        <c:axId val="107533440"/>
      </c:lineChart>
      <c:catAx>
        <c:axId val="107507072"/>
        <c:scaling>
          <c:orientation val="minMax"/>
        </c:scaling>
        <c:axPos val="b"/>
        <c:numFmt formatCode="General" sourceLinked="1"/>
        <c:tickLblPos val="nextTo"/>
        <c:crossAx val="107533440"/>
        <c:crosses val="autoZero"/>
        <c:auto val="1"/>
        <c:lblAlgn val="ctr"/>
        <c:lblOffset val="100"/>
      </c:catAx>
      <c:valAx>
        <c:axId val="107533440"/>
        <c:scaling>
          <c:orientation val="minMax"/>
        </c:scaling>
        <c:axPos val="l"/>
        <c:majorGridlines/>
        <c:numFmt formatCode="0" sourceLinked="1"/>
        <c:tickLblPos val="nextTo"/>
        <c:crossAx val="10750707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5375137563391972E-2"/>
          <c:y val="2.8664921557702477E-2"/>
          <c:w val="0.7505369421945467"/>
          <c:h val="0.93564010106213369"/>
        </c:manualLayout>
      </c:layout>
      <c:lineChart>
        <c:grouping val="standard"/>
        <c:ser>
          <c:idx val="0"/>
          <c:order val="0"/>
          <c:tx>
            <c:strRef>
              <c:f>Sheet1!$B$6</c:f>
              <c:strCache>
                <c:ptCount val="1"/>
                <c:pt idx="0">
                  <c:v>Fahey</c:v>
                </c:pt>
              </c:strCache>
            </c:strRef>
          </c:tx>
          <c:marker>
            <c:symbol val="none"/>
          </c:marker>
          <c:cat>
            <c:numRef>
              <c:f>Sheet1!$A$7:$A$29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20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cat>
          <c:val>
            <c:numRef>
              <c:f>Sheet1!$B$7:$B$29</c:f>
              <c:numCache>
                <c:formatCode>0</c:formatCode>
                <c:ptCount val="23"/>
                <c:pt idx="0">
                  <c:v>3373232</c:v>
                </c:pt>
                <c:pt idx="1">
                  <c:v>3258578</c:v>
                </c:pt>
                <c:pt idx="2">
                  <c:v>3005890</c:v>
                </c:pt>
                <c:pt idx="3">
                  <c:v>2716467</c:v>
                </c:pt>
                <c:pt idx="4">
                  <c:v>2418882</c:v>
                </c:pt>
                <c:pt idx="5">
                  <c:v>2168201</c:v>
                </c:pt>
                <c:pt idx="6">
                  <c:v>2151249</c:v>
                </c:pt>
                <c:pt idx="7">
                  <c:v>1505799</c:v>
                </c:pt>
                <c:pt idx="8">
                  <c:v>1158599</c:v>
                </c:pt>
                <c:pt idx="9">
                  <c:v>1133321</c:v>
                </c:pt>
                <c:pt idx="10">
                  <c:v>1065745</c:v>
                </c:pt>
                <c:pt idx="11">
                  <c:v>981201</c:v>
                </c:pt>
                <c:pt idx="12">
                  <c:v>741181</c:v>
                </c:pt>
                <c:pt idx="13">
                  <c:v>736623</c:v>
                </c:pt>
                <c:pt idx="14">
                  <c:v>725293</c:v>
                </c:pt>
                <c:pt idx="15">
                  <c:v>612495</c:v>
                </c:pt>
                <c:pt idx="16">
                  <c:v>500028</c:v>
                </c:pt>
                <c:pt idx="17">
                  <c:v>442903</c:v>
                </c:pt>
                <c:pt idx="18">
                  <c:v>269940</c:v>
                </c:pt>
                <c:pt idx="19">
                  <c:v>174149</c:v>
                </c:pt>
                <c:pt idx="20">
                  <c:v>83557</c:v>
                </c:pt>
                <c:pt idx="21">
                  <c:v>61107</c:v>
                </c:pt>
                <c:pt idx="22">
                  <c:v>33854</c:v>
                </c:pt>
              </c:numCache>
            </c:numRef>
          </c:val>
        </c:ser>
        <c:ser>
          <c:idx val="1"/>
          <c:order val="1"/>
          <c:tx>
            <c:strRef>
              <c:f>Sheet1!$C$6</c:f>
              <c:strCache>
                <c:ptCount val="1"/>
                <c:pt idx="0">
                  <c:v>James and Glenn</c:v>
                </c:pt>
              </c:strCache>
            </c:strRef>
          </c:tx>
          <c:marker>
            <c:symbol val="none"/>
          </c:marker>
          <c:cat>
            <c:numRef>
              <c:f>Sheet1!$A$7:$A$29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20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cat>
          <c:val>
            <c:numRef>
              <c:f>Sheet1!$C$7:$C$29</c:f>
              <c:numCache>
                <c:formatCode>0</c:formatCode>
                <c:ptCount val="23"/>
                <c:pt idx="0">
                  <c:v>3911649</c:v>
                </c:pt>
                <c:pt idx="1">
                  <c:v>3660872</c:v>
                </c:pt>
                <c:pt idx="2">
                  <c:v>3574589</c:v>
                </c:pt>
                <c:pt idx="3">
                  <c:v>1909310</c:v>
                </c:pt>
                <c:pt idx="4">
                  <c:v>1688799</c:v>
                </c:pt>
                <c:pt idx="5">
                  <c:v>1687982</c:v>
                </c:pt>
                <c:pt idx="6">
                  <c:v>1358749</c:v>
                </c:pt>
                <c:pt idx="7">
                  <c:v>1320000</c:v>
                </c:pt>
                <c:pt idx="8">
                  <c:v>1296037</c:v>
                </c:pt>
                <c:pt idx="9">
                  <c:v>1244223</c:v>
                </c:pt>
                <c:pt idx="10">
                  <c:v>1157937</c:v>
                </c:pt>
                <c:pt idx="11">
                  <c:v>909452</c:v>
                </c:pt>
                <c:pt idx="12">
                  <c:v>720365</c:v>
                </c:pt>
                <c:pt idx="13">
                  <c:v>682409</c:v>
                </c:pt>
                <c:pt idx="14">
                  <c:v>656538</c:v>
                </c:pt>
                <c:pt idx="15">
                  <c:v>450822</c:v>
                </c:pt>
                <c:pt idx="16">
                  <c:v>399097</c:v>
                </c:pt>
                <c:pt idx="17">
                  <c:v>396679</c:v>
                </c:pt>
                <c:pt idx="18">
                  <c:v>367733</c:v>
                </c:pt>
                <c:pt idx="19">
                  <c:v>211059</c:v>
                </c:pt>
                <c:pt idx="20">
                  <c:v>109470</c:v>
                </c:pt>
                <c:pt idx="21">
                  <c:v>93494</c:v>
                </c:pt>
                <c:pt idx="22">
                  <c:v>80228</c:v>
                </c:pt>
              </c:numCache>
            </c:numRef>
          </c:val>
        </c:ser>
        <c:ser>
          <c:idx val="2"/>
          <c:order val="2"/>
          <c:tx>
            <c:strRef>
              <c:f>Sheet1!$D$6</c:f>
              <c:strCache>
                <c:ptCount val="1"/>
                <c:pt idx="0">
                  <c:v>Paul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cat>
            <c:numRef>
              <c:f>Sheet1!$A$7:$A$29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20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cat>
          <c:val>
            <c:numRef>
              <c:f>Sheet1!$D$7:$D$29</c:f>
              <c:numCache>
                <c:formatCode>0</c:formatCode>
                <c:ptCount val="23"/>
                <c:pt idx="0">
                  <c:v>119308333</c:v>
                </c:pt>
                <c:pt idx="1">
                  <c:v>112320200</c:v>
                </c:pt>
                <c:pt idx="2">
                  <c:v>101139398</c:v>
                </c:pt>
                <c:pt idx="3">
                  <c:v>85706982</c:v>
                </c:pt>
                <c:pt idx="4">
                  <c:v>74103699</c:v>
                </c:pt>
                <c:pt idx="5">
                  <c:v>70829782</c:v>
                </c:pt>
                <c:pt idx="6">
                  <c:v>70234942</c:v>
                </c:pt>
                <c:pt idx="7">
                  <c:v>68385300</c:v>
                </c:pt>
                <c:pt idx="8">
                  <c:v>62725169</c:v>
                </c:pt>
                <c:pt idx="9">
                  <c:v>53775754</c:v>
                </c:pt>
                <c:pt idx="10">
                  <c:v>39517589</c:v>
                </c:pt>
                <c:pt idx="11">
                  <c:v>38504984</c:v>
                </c:pt>
                <c:pt idx="12">
                  <c:v>36989149</c:v>
                </c:pt>
                <c:pt idx="13">
                  <c:v>31277673</c:v>
                </c:pt>
                <c:pt idx="14">
                  <c:v>30653912</c:v>
                </c:pt>
                <c:pt idx="15">
                  <c:v>23800751</c:v>
                </c:pt>
                <c:pt idx="16">
                  <c:v>23772928</c:v>
                </c:pt>
                <c:pt idx="17">
                  <c:v>23352565</c:v>
                </c:pt>
                <c:pt idx="18">
                  <c:v>22924452</c:v>
                </c:pt>
                <c:pt idx="19">
                  <c:v>22800340</c:v>
                </c:pt>
                <c:pt idx="20">
                  <c:v>21054436</c:v>
                </c:pt>
                <c:pt idx="21">
                  <c:v>15931761</c:v>
                </c:pt>
                <c:pt idx="22">
                  <c:v>4835695</c:v>
                </c:pt>
              </c:numCache>
            </c:numRef>
          </c:val>
        </c:ser>
        <c:marker val="1"/>
        <c:axId val="110580864"/>
        <c:axId val="110583168"/>
      </c:lineChart>
      <c:catAx>
        <c:axId val="110580864"/>
        <c:scaling>
          <c:orientation val="minMax"/>
        </c:scaling>
        <c:axPos val="b"/>
        <c:numFmt formatCode="General" sourceLinked="1"/>
        <c:tickLblPos val="nextTo"/>
        <c:crossAx val="110583168"/>
        <c:crosses val="autoZero"/>
        <c:auto val="1"/>
        <c:lblAlgn val="ctr"/>
        <c:lblOffset val="100"/>
      </c:catAx>
      <c:valAx>
        <c:axId val="110583168"/>
        <c:scaling>
          <c:orientation val="minMax"/>
        </c:scaling>
        <c:axPos val="l"/>
        <c:majorGridlines/>
        <c:numFmt formatCode="0" sourceLinked="1"/>
        <c:tickLblPos val="nextTo"/>
        <c:crossAx val="1105808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 sz="3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96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44F01EF9-D125-48F8-813C-43A874B4FD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823CF-4773-4D0F-A36D-F2D921FC08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21717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3627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7258A-A174-46C9-AD9E-DDD0F0EAE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85EE5-4E97-40A6-8413-7279F1DD4A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83796-C184-45A4-94CC-B136DA01A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536-D378-4ACC-918E-189A90D6B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D84D5-56D6-4D10-B163-C0E6A79306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0E283-A4BA-4E92-BF7F-6FFBFAB531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E5C46-F168-4DCA-9041-029F8D1014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DBCDA-AE18-4B8E-B61B-2812FAE1D9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DDD79-0931-49DE-A9F2-FF36D9F2B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A2BB72F-9EF0-48A2-9D27-5CF78917C9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MKB</a:t>
            </a:r>
            <a:r>
              <a:rPr lang="en-US" sz="2800" dirty="0" smtClean="0"/>
              <a:t>(Mother Knows Best)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1524000"/>
          </a:xfrm>
        </p:spPr>
        <p:txBody>
          <a:bodyPr/>
          <a:lstStyle/>
          <a:p>
            <a:r>
              <a:rPr lang="en-US" sz="3200" dirty="0" smtClean="0"/>
              <a:t>A “World-Record” Competitor for Artificially Intelligent Tetris Play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828800"/>
            <a:ext cx="19621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3200400" cy="4572000"/>
          </a:xfrm>
        </p:spPr>
        <p:txBody>
          <a:bodyPr/>
          <a:lstStyle/>
          <a:p>
            <a:r>
              <a:rPr lang="en-US" dirty="0" smtClean="0"/>
              <a:t>Total holes:</a:t>
            </a:r>
          </a:p>
          <a:p>
            <a:r>
              <a:rPr lang="en-US" dirty="0" smtClean="0"/>
              <a:t>New holes:</a:t>
            </a:r>
          </a:p>
          <a:p>
            <a:r>
              <a:rPr lang="en-US" dirty="0" smtClean="0"/>
              <a:t>Lines cleared:</a:t>
            </a:r>
          </a:p>
          <a:p>
            <a:r>
              <a:rPr lang="en-US" dirty="0" smtClean="0"/>
              <a:t>Width/height:</a:t>
            </a:r>
          </a:p>
          <a:p>
            <a:r>
              <a:rPr lang="en-US" dirty="0" smtClean="0"/>
              <a:t>Height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(from top)</a:t>
            </a:r>
            <a:r>
              <a:rPr lang="en-US" dirty="0" smtClean="0"/>
              <a:t>:</a:t>
            </a:r>
          </a:p>
          <a:p>
            <a:r>
              <a:rPr lang="en-US" dirty="0" smtClean="0"/>
              <a:t>Piece touch</a:t>
            </a:r>
            <a:r>
              <a:rPr lang="en-US" sz="1200" dirty="0" smtClean="0"/>
              <a:t>(side)</a:t>
            </a:r>
            <a:r>
              <a:rPr lang="en-US" dirty="0" smtClean="0"/>
              <a:t>:</a:t>
            </a:r>
          </a:p>
          <a:p>
            <a:r>
              <a:rPr lang="en-US" dirty="0" smtClean="0"/>
              <a:t>Wall </a:t>
            </a:r>
            <a:r>
              <a:rPr lang="en-US" dirty="0" smtClean="0"/>
              <a:t>touch:</a:t>
            </a:r>
          </a:p>
          <a:p>
            <a:r>
              <a:rPr lang="en-US" dirty="0" smtClean="0"/>
              <a:t>Solid under: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6553200" y="3657600"/>
            <a:ext cx="533400" cy="762000"/>
          </a:xfrm>
          <a:prstGeom prst="rect">
            <a:avLst/>
          </a:prstGeom>
          <a:noFill/>
          <a:ln w="34925" cap="flat" cmpd="dbl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124200" y="1676400"/>
            <a:ext cx="289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2/3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11+2*12+13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 1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20711248">
            <a:off x="5815689" y="4373478"/>
            <a:ext cx="871029" cy="3048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19621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24000"/>
            <a:ext cx="6096000" cy="4572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=W1 * Total holes +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W2 * New holes +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W3 * Lines cleared +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W4 * Width/height +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W5 * Height +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W6 * Piece touch +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W7 * Wall touch +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W8 * Solid under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76200" y="3362325"/>
            <a:ext cx="533400" cy="762000"/>
          </a:xfrm>
          <a:prstGeom prst="rect">
            <a:avLst/>
          </a:prstGeom>
          <a:noFill/>
          <a:ln w="34925" cap="flat" cmpd="dbl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://lifeforinstance.com/wp-content/uploads/2011/11/desert-isl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324600" cy="47434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6705600"/>
            <a:ext cx="8686800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2" descr="http://upload.wikimedia.org/wikipedia/commons/thumb/9/94/Stick_Figure.svg/170px-Stick_Figure.svg.png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 rot="1019471">
            <a:off x="4550684" y="2756855"/>
            <a:ext cx="297543" cy="420061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thumb/9/94/Stick_Figure.svg/170px-Stick_Figure.svg.png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 rot="19487359">
            <a:off x="2989481" y="3095352"/>
            <a:ext cx="297543" cy="420061"/>
          </a:xfrm>
          <a:prstGeom prst="rect">
            <a:avLst/>
          </a:prstGeom>
          <a:noFill/>
        </p:spPr>
      </p:pic>
      <p:pic>
        <p:nvPicPr>
          <p:cNvPr id="10" name="Picture 2" descr="http://upload.wikimedia.org/wikipedia/commons/thumb/9/94/Stick_Figure.svg/170px-Stick_Figure.svg.png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 rot="1019471">
            <a:off x="3864882" y="2853707"/>
            <a:ext cx="297543" cy="420061"/>
          </a:xfrm>
          <a:prstGeom prst="rect">
            <a:avLst/>
          </a:prstGeom>
          <a:noFill/>
        </p:spPr>
      </p:pic>
      <p:pic>
        <p:nvPicPr>
          <p:cNvPr id="11" name="Picture 2" descr="http://upload.wikimedia.org/wikipedia/commons/thumb/9/94/Stick_Figure.svg/170px-Stick_Figure.svg.png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 rot="1019471">
            <a:off x="5236482" y="3234707"/>
            <a:ext cx="297543" cy="420061"/>
          </a:xfrm>
          <a:prstGeom prst="rect">
            <a:avLst/>
          </a:prstGeom>
          <a:noFill/>
        </p:spPr>
      </p:pic>
      <p:pic>
        <p:nvPicPr>
          <p:cNvPr id="12" name="Picture 2" descr="http://upload.wikimedia.org/wikipedia/commons/thumb/9/94/Stick_Figure.svg/170px-Stick_Figure.svg.png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 rot="20303721">
            <a:off x="5096082" y="2707023"/>
            <a:ext cx="297543" cy="420061"/>
          </a:xfrm>
          <a:prstGeom prst="rect">
            <a:avLst/>
          </a:prstGeom>
          <a:noFill/>
        </p:spPr>
      </p:pic>
      <p:pic>
        <p:nvPicPr>
          <p:cNvPr id="13" name="Picture 2" descr="http://upload.wikimedia.org/wikipedia/commons/thumb/9/94/Stick_Figure.svg/170px-Stick_Figure.svg.png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 rot="20059063">
            <a:off x="4267326" y="3320326"/>
            <a:ext cx="297543" cy="4200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6705600"/>
            <a:ext cx="8686800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7" descr="C:\Users\paul.kline\AppData\Local\Microsoft\Windows\Temporary Internet Files\Content.IE5\9XU4TU9K\MC9001981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1964602" cy="2092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/>
          <a:lstStyle/>
          <a:p>
            <a:r>
              <a:rPr lang="en-US" dirty="0" smtClean="0"/>
              <a:t>“Living” = number of pieces placed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Cleverness</a:t>
            </a:r>
          </a:p>
          <a:p>
            <a:pPr lvl="1"/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57600" y="2286000"/>
            <a:ext cx="441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weights: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kern="0" baseline="0" dirty="0" smtClean="0">
                <a:latin typeface="+mn-lt"/>
              </a:rPr>
              <a:t>{W1, W2, W3, W4, W5, W6,</a:t>
            </a:r>
            <a:r>
              <a:rPr lang="en-US" sz="2800" kern="0" dirty="0" smtClean="0">
                <a:latin typeface="+mn-lt"/>
              </a:rPr>
              <a:t> W7, W8}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 million pieces</a:t>
            </a:r>
            <a:endParaRPr lang="en-US" dirty="0"/>
          </a:p>
        </p:txBody>
      </p:sp>
      <p:pic>
        <p:nvPicPr>
          <p:cNvPr id="25602" name="Picture 2" descr="C:\Users\paul.kline\AppData\Local\Microsoft\Windows\Temporary Internet Files\Content.IE5\J8ONP9J8\MC90044132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5240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estionabl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46384" y="1676400"/>
            <a:ext cx="5451231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tupid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140" y="1676400"/>
            <a:ext cx="547372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tupid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1905" y="1676400"/>
            <a:ext cx="544019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~9.3%</a:t>
            </a:r>
            <a:endParaRPr lang="en-US" dirty="0"/>
          </a:p>
        </p:txBody>
      </p:sp>
      <p:pic>
        <p:nvPicPr>
          <p:cNvPr id="6" name="Picture 2" descr="C:\Users\paul.kline\AppData\Local\Microsoft\Windows\Temporary Internet Files\Content.IE5\J8ONP9J8\MC90044132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38800" y="14478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MKB?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2-piece Tetris playing program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Genetic Algorithm</a:t>
            </a:r>
          </a:p>
          <a:p>
            <a:pPr lvl="1"/>
            <a:r>
              <a:rPr lang="en-US" dirty="0" smtClean="0"/>
              <a:t>Artificial Neural Network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838200"/>
          </a:xfrm>
        </p:spPr>
        <p:txBody>
          <a:bodyPr/>
          <a:lstStyle/>
          <a:p>
            <a:r>
              <a:rPr lang="en-US" dirty="0" smtClean="0"/>
              <a:t>Synergistic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3069535"/>
            <a:ext cx="11832369" cy="1959665"/>
          </a:xfrm>
        </p:spPr>
        <p:txBody>
          <a:bodyPr/>
          <a:lstStyle/>
          <a:p>
            <a:r>
              <a:rPr lang="en-US" dirty="0" smtClean="0"/>
              <a:t>Should choice 1 be doubted?</a:t>
            </a:r>
          </a:p>
          <a:p>
            <a:pPr lvl="1"/>
            <a:r>
              <a:rPr lang="en-US" dirty="0" smtClean="0"/>
              <a:t>No: Do it.</a:t>
            </a:r>
          </a:p>
          <a:p>
            <a:pPr lvl="1"/>
            <a:r>
              <a:rPr lang="en-US" dirty="0" smtClean="0"/>
              <a:t>Yes: 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990600"/>
            <a:ext cx="1806575" cy="2092325"/>
            <a:chOff x="457200" y="1219200"/>
            <a:chExt cx="1806575" cy="2092325"/>
          </a:xfrm>
        </p:grpSpPr>
        <p:pic>
          <p:nvPicPr>
            <p:cNvPr id="26626" name="Picture 2" descr="C:\Users\paul.kline\AppData\Local\Microsoft\Windows\Temporary Internet Files\Content.IE5\9XU4TU9K\MC900441521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447800"/>
              <a:ext cx="1806575" cy="186372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457200" y="1219200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GA</a:t>
              </a:r>
              <a:endParaRPr lang="en-US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81200" y="838200"/>
            <a:ext cx="7162800" cy="2342283"/>
            <a:chOff x="1981200" y="838200"/>
            <a:chExt cx="7162800" cy="2342283"/>
          </a:xfrm>
        </p:grpSpPr>
        <p:pic>
          <p:nvPicPr>
            <p:cNvPr id="266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838200"/>
              <a:ext cx="7162800" cy="2342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133600" y="1371600"/>
              <a:ext cx="533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1</a:t>
              </a:r>
              <a:endParaRPr lang="en-US" sz="6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33800" y="1371600"/>
              <a:ext cx="533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2</a:t>
              </a:r>
              <a:endParaRPr lang="en-US" sz="6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1371600"/>
              <a:ext cx="533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3</a:t>
              </a:r>
              <a:endParaRPr lang="en-US" sz="6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05600" y="1371600"/>
              <a:ext cx="533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4</a:t>
              </a:r>
              <a:endParaRPr lang="en-US" sz="6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29600" y="1371600"/>
              <a:ext cx="533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5</a:t>
              </a:r>
              <a:endParaRPr lang="en-US" sz="6000" dirty="0"/>
            </a:p>
          </p:txBody>
        </p:sp>
      </p:grpSp>
      <p:pic>
        <p:nvPicPr>
          <p:cNvPr id="26628" name="Picture 4" descr="C:\Users\paul.kline\AppData\Local\Microsoft\Windows\Temporary Internet Files\Content.IE5\J8ONP9J8\MC90024098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114800"/>
            <a:ext cx="1525311" cy="1222375"/>
          </a:xfrm>
          <a:prstGeom prst="rect">
            <a:avLst/>
          </a:prstGeom>
          <a:noFill/>
        </p:spPr>
      </p:pic>
      <p:sp>
        <p:nvSpPr>
          <p:cNvPr id="16" name="Up Arrow 15"/>
          <p:cNvSpPr/>
          <p:nvPr/>
        </p:nvSpPr>
        <p:spPr bwMode="auto">
          <a:xfrm rot="2710896">
            <a:off x="4018732" y="2883060"/>
            <a:ext cx="685800" cy="1733246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C:\Users\paul.kline\Downloads\Seminar Flow - New 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00" y="-381000"/>
            <a:ext cx="9525000" cy="12326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524000"/>
          <a:ext cx="8453437" cy="485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381000" y="838200"/>
          <a:ext cx="8301037" cy="5539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09600" y="609600"/>
          <a:ext cx="8077200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r>
              <a:rPr lang="en-US" dirty="0" smtClean="0"/>
              <a:t>Genetic Algorithm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How did I use it?</a:t>
            </a:r>
          </a:p>
          <a:p>
            <a:r>
              <a:rPr lang="en-US" dirty="0" smtClean="0"/>
              <a:t>Artificial Neural Network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How did I use it?</a:t>
            </a:r>
          </a:p>
          <a:p>
            <a:r>
              <a:rPr lang="en-US" dirty="0" smtClean="0"/>
              <a:t>Synergistic Integration</a:t>
            </a:r>
          </a:p>
          <a:p>
            <a:pPr lvl="1"/>
            <a:r>
              <a:rPr lang="en-US" dirty="0" smtClean="0"/>
              <a:t>How do they work together?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Tetris?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2895600" cy="4572000"/>
          </a:xfrm>
        </p:spPr>
        <p:txBody>
          <a:bodyPr/>
          <a:lstStyle/>
          <a:p>
            <a:r>
              <a:rPr lang="en-US" dirty="0" smtClean="0"/>
              <a:t>Total blanks: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828800"/>
            <a:ext cx="19621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4724400" y="3657600"/>
            <a:ext cx="533400" cy="762000"/>
          </a:xfrm>
          <a:prstGeom prst="rect">
            <a:avLst/>
          </a:prstGeom>
          <a:noFill/>
          <a:ln w="34925" cap="flat" cmpd="dbl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21217204">
            <a:off x="3899595" y="4149022"/>
            <a:ext cx="1143000" cy="3048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81600" y="2438400"/>
            <a:ext cx="1600200" cy="3276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1217204">
            <a:off x="3670996" y="4863162"/>
            <a:ext cx="1143000" cy="3048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21217204">
            <a:off x="3670996" y="5091763"/>
            <a:ext cx="1143000" cy="3048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895600" y="1704975"/>
            <a:ext cx="289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2895600" cy="4572000"/>
          </a:xfrm>
        </p:spPr>
        <p:txBody>
          <a:bodyPr/>
          <a:lstStyle/>
          <a:p>
            <a:r>
              <a:rPr lang="en-US" dirty="0" smtClean="0"/>
              <a:t>Total holes:</a:t>
            </a:r>
          </a:p>
          <a:p>
            <a:r>
              <a:rPr lang="en-US" dirty="0" smtClean="0"/>
              <a:t>New holes: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828800"/>
            <a:ext cx="19621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4724400" y="3657600"/>
            <a:ext cx="533400" cy="762000"/>
          </a:xfrm>
          <a:prstGeom prst="rect">
            <a:avLst/>
          </a:prstGeom>
          <a:noFill/>
          <a:ln w="34925" cap="flat" cmpd="dbl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21217204">
            <a:off x="3899595" y="4149022"/>
            <a:ext cx="1143000" cy="3048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81600" y="2438400"/>
            <a:ext cx="1600200" cy="3276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895600" y="1704975"/>
            <a:ext cx="289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1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3200400" cy="4572000"/>
          </a:xfrm>
        </p:spPr>
        <p:txBody>
          <a:bodyPr/>
          <a:lstStyle/>
          <a:p>
            <a:r>
              <a:rPr lang="en-US" dirty="0" smtClean="0"/>
              <a:t>Total holes:</a:t>
            </a:r>
          </a:p>
          <a:p>
            <a:r>
              <a:rPr lang="en-US" dirty="0" smtClean="0"/>
              <a:t>New holes:</a:t>
            </a:r>
          </a:p>
          <a:p>
            <a:r>
              <a:rPr lang="en-US" dirty="0" smtClean="0"/>
              <a:t>Lines cleared: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828800"/>
            <a:ext cx="19621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4724400" y="3657600"/>
            <a:ext cx="533400" cy="762000"/>
          </a:xfrm>
          <a:prstGeom prst="rect">
            <a:avLst/>
          </a:prstGeom>
          <a:noFill/>
          <a:ln w="34925" cap="flat" cmpd="dbl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124200" y="1676400"/>
            <a:ext cx="289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828800"/>
            <a:ext cx="19621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3200400" cy="4572000"/>
          </a:xfrm>
        </p:spPr>
        <p:txBody>
          <a:bodyPr/>
          <a:lstStyle/>
          <a:p>
            <a:r>
              <a:rPr lang="en-US" dirty="0" smtClean="0"/>
              <a:t>Total holes:</a:t>
            </a:r>
          </a:p>
          <a:p>
            <a:r>
              <a:rPr lang="en-US" dirty="0" smtClean="0"/>
              <a:t>New holes:</a:t>
            </a:r>
          </a:p>
          <a:p>
            <a:r>
              <a:rPr lang="en-US" dirty="0" smtClean="0"/>
              <a:t>Lines cleared:</a:t>
            </a:r>
          </a:p>
          <a:p>
            <a:r>
              <a:rPr lang="en-US" dirty="0" smtClean="0"/>
              <a:t>Width/height:</a:t>
            </a:r>
          </a:p>
          <a:p>
            <a:r>
              <a:rPr lang="en-US" dirty="0" smtClean="0"/>
              <a:t>Height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(from top)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553200" y="3657600"/>
            <a:ext cx="533400" cy="762000"/>
          </a:xfrm>
          <a:prstGeom prst="rect">
            <a:avLst/>
          </a:prstGeom>
          <a:noFill/>
          <a:ln w="34925" cap="flat" cmpd="dbl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124200" y="1676400"/>
            <a:ext cx="289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2/3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11+2*12+13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638925" y="1845469"/>
            <a:ext cx="157163" cy="1885950"/>
            <a:chOff x="6638925" y="1845469"/>
            <a:chExt cx="157163" cy="1885950"/>
          </a:xfrm>
        </p:grpSpPr>
        <p:sp>
          <p:nvSpPr>
            <p:cNvPr id="7" name="Rectangle 6"/>
            <p:cNvSpPr/>
            <p:nvPr/>
          </p:nvSpPr>
          <p:spPr bwMode="auto">
            <a:xfrm>
              <a:off x="6655594" y="3574257"/>
              <a:ext cx="140494" cy="157162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00" b="1" dirty="0" smtClean="0"/>
                <a:t>10</a:t>
              </a:r>
              <a:endParaRPr kumimoji="0" 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650832" y="3381376"/>
              <a:ext cx="140494" cy="157162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653213" y="3190876"/>
              <a:ext cx="140494" cy="157162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8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648451" y="2997995"/>
              <a:ext cx="140494" cy="157162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7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650832" y="2805113"/>
              <a:ext cx="140494" cy="157162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646070" y="2612232"/>
              <a:ext cx="140494" cy="157162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648451" y="2421732"/>
              <a:ext cx="140494" cy="157162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638925" y="2038351"/>
              <a:ext cx="140494" cy="157162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643689" y="2228851"/>
              <a:ext cx="140494" cy="157162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641306" y="1845469"/>
              <a:ext cx="140494" cy="157162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828800"/>
            <a:ext cx="19621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3200400" cy="4572000"/>
          </a:xfrm>
        </p:spPr>
        <p:txBody>
          <a:bodyPr/>
          <a:lstStyle/>
          <a:p>
            <a:r>
              <a:rPr lang="en-US" dirty="0" smtClean="0"/>
              <a:t>Total holes:</a:t>
            </a:r>
          </a:p>
          <a:p>
            <a:r>
              <a:rPr lang="en-US" dirty="0" smtClean="0"/>
              <a:t>New holes:</a:t>
            </a:r>
          </a:p>
          <a:p>
            <a:r>
              <a:rPr lang="en-US" dirty="0" smtClean="0"/>
              <a:t>Lines cleared:</a:t>
            </a:r>
          </a:p>
          <a:p>
            <a:r>
              <a:rPr lang="en-US" dirty="0" smtClean="0"/>
              <a:t>Width/height:</a:t>
            </a:r>
          </a:p>
          <a:p>
            <a:r>
              <a:rPr lang="en-US" dirty="0" smtClean="0"/>
              <a:t>Height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(from top)</a:t>
            </a:r>
            <a:r>
              <a:rPr lang="en-US" dirty="0" smtClean="0"/>
              <a:t>:</a:t>
            </a:r>
          </a:p>
          <a:p>
            <a:r>
              <a:rPr lang="en-US" dirty="0" smtClean="0"/>
              <a:t>Piece touch</a:t>
            </a:r>
            <a:r>
              <a:rPr lang="en-US" sz="1200" dirty="0" smtClean="0"/>
              <a:t>(side)</a:t>
            </a:r>
            <a:r>
              <a:rPr lang="en-US" dirty="0" smtClean="0"/>
              <a:t>: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3657600"/>
            <a:ext cx="533400" cy="762000"/>
          </a:xfrm>
          <a:prstGeom prst="rect">
            <a:avLst/>
          </a:prstGeom>
          <a:noFill/>
          <a:ln w="34925" cap="flat" cmpd="dbl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124200" y="1676400"/>
            <a:ext cx="289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2/3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11+2*12+13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 1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7271131">
            <a:off x="6865206" y="3234830"/>
            <a:ext cx="1143000" cy="3048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S001072117">
  <a:themeElements>
    <a:clrScheme name="Office Theme 12">
      <a:dk1>
        <a:srgbClr val="969696"/>
      </a:dk1>
      <a:lt1>
        <a:srgbClr val="FFFFFF"/>
      </a:lt1>
      <a:dk2>
        <a:srgbClr val="99EFF1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7F7F7F"/>
      </a:accent4>
      <a:accent5>
        <a:srgbClr val="DAEDEF"/>
      </a:accent5>
      <a:accent6>
        <a:srgbClr val="2D2D8A"/>
      </a:accent6>
      <a:hlink>
        <a:srgbClr val="009999"/>
      </a:hlink>
      <a:folHlink>
        <a:srgbClr val="6699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336699"/>
        </a:dk1>
        <a:lt1>
          <a:srgbClr val="FFFFFF"/>
        </a:lt1>
        <a:dk2>
          <a:srgbClr val="87BBDF"/>
        </a:dk2>
        <a:lt2>
          <a:srgbClr val="E3EBF1"/>
        </a:lt2>
        <a:accent1>
          <a:srgbClr val="0099CC"/>
        </a:accent1>
        <a:accent2>
          <a:srgbClr val="468A4B"/>
        </a:accent2>
        <a:accent3>
          <a:srgbClr val="C3DAEC"/>
        </a:accent3>
        <a:accent4>
          <a:srgbClr val="DADADA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B7B9AF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D8D9D4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E3E5C"/>
        </a:dk1>
        <a:lt1>
          <a:srgbClr val="FFFFFF"/>
        </a:lt1>
        <a:dk2>
          <a:srgbClr val="5C87A4"/>
        </a:dk2>
        <a:lt2>
          <a:srgbClr val="FFFFFF"/>
        </a:lt2>
        <a:accent1>
          <a:srgbClr val="4C8877"/>
        </a:accent1>
        <a:accent2>
          <a:srgbClr val="6666FF"/>
        </a:accent2>
        <a:accent3>
          <a:srgbClr val="B5C3CF"/>
        </a:accent3>
        <a:accent4>
          <a:srgbClr val="DADADA"/>
        </a:accent4>
        <a:accent5>
          <a:srgbClr val="B2C3BD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66"/>
        </a:dk1>
        <a:lt1>
          <a:srgbClr val="FFFFFF"/>
        </a:lt1>
        <a:dk2>
          <a:srgbClr val="1C72E4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BBCE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3366"/>
        </a:dk1>
        <a:lt1>
          <a:srgbClr val="FFFFFF"/>
        </a:lt1>
        <a:dk2>
          <a:srgbClr val="99D3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CAE6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F7EBD"/>
        </a:dk1>
        <a:lt1>
          <a:srgbClr val="D9F8FF"/>
        </a:lt1>
        <a:dk2>
          <a:srgbClr val="336699"/>
        </a:dk2>
        <a:lt2>
          <a:srgbClr val="777777"/>
        </a:lt2>
        <a:accent1>
          <a:srgbClr val="CCECFF"/>
        </a:accent1>
        <a:accent2>
          <a:srgbClr val="579CDB"/>
        </a:accent2>
        <a:accent3>
          <a:srgbClr val="E9FBFF"/>
        </a:accent3>
        <a:accent4>
          <a:srgbClr val="346BA1"/>
        </a:accent4>
        <a:accent5>
          <a:srgbClr val="E2F4FF"/>
        </a:accent5>
        <a:accent6>
          <a:srgbClr val="4E8DC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A84724"/>
        </a:dk2>
        <a:lt2>
          <a:srgbClr val="DFD293"/>
        </a:lt2>
        <a:accent1>
          <a:srgbClr val="DF7475"/>
        </a:accent1>
        <a:accent2>
          <a:srgbClr val="5C8FC2"/>
        </a:accent2>
        <a:accent3>
          <a:srgbClr val="D1B1AC"/>
        </a:accent3>
        <a:accent4>
          <a:srgbClr val="DADADA"/>
        </a:accent4>
        <a:accent5>
          <a:srgbClr val="ECBCBD"/>
        </a:accent5>
        <a:accent6>
          <a:srgbClr val="5381B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3E3E5C"/>
        </a:dk1>
        <a:lt1>
          <a:srgbClr val="C2FEE1"/>
        </a:lt1>
        <a:dk2>
          <a:srgbClr val="0066CC"/>
        </a:dk2>
        <a:lt2>
          <a:srgbClr val="CCECFF"/>
        </a:lt2>
        <a:accent1>
          <a:srgbClr val="3C9698"/>
        </a:accent1>
        <a:accent2>
          <a:srgbClr val="6666FF"/>
        </a:accent2>
        <a:accent3>
          <a:srgbClr val="AAB8E2"/>
        </a:accent3>
        <a:accent4>
          <a:srgbClr val="A5D9C0"/>
        </a:accent4>
        <a:accent5>
          <a:srgbClr val="AFC9CA"/>
        </a:accent5>
        <a:accent6>
          <a:srgbClr val="5C5CE7"/>
        </a:accent6>
        <a:hlink>
          <a:srgbClr val="99CC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969696"/>
        </a:dk1>
        <a:lt1>
          <a:srgbClr val="FFFFFF"/>
        </a:lt1>
        <a:dk2>
          <a:srgbClr val="0099CC"/>
        </a:dk2>
        <a:lt2>
          <a:srgbClr val="969696"/>
        </a:lt2>
        <a:accent1>
          <a:srgbClr val="D2F8B8"/>
        </a:accent1>
        <a:accent2>
          <a:srgbClr val="CCCC00"/>
        </a:accent2>
        <a:accent3>
          <a:srgbClr val="FFFFFF"/>
        </a:accent3>
        <a:accent4>
          <a:srgbClr val="7F7F7F"/>
        </a:accent4>
        <a:accent5>
          <a:srgbClr val="E5FBD8"/>
        </a:accent5>
        <a:accent6>
          <a:srgbClr val="B9B900"/>
        </a:accent6>
        <a:hlink>
          <a:srgbClr val="00CC99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CCFFCC"/>
        </a:dk1>
        <a:lt1>
          <a:srgbClr val="FFFFFF"/>
        </a:lt1>
        <a:dk2>
          <a:srgbClr val="9BD9FF"/>
        </a:dk2>
        <a:lt2>
          <a:srgbClr val="808080"/>
        </a:lt2>
        <a:accent1>
          <a:srgbClr val="6DB6FF"/>
        </a:accent1>
        <a:accent2>
          <a:srgbClr val="CCFFCC"/>
        </a:accent2>
        <a:accent3>
          <a:srgbClr val="FFFFFF"/>
        </a:accent3>
        <a:accent4>
          <a:srgbClr val="AEDAAE"/>
        </a:accent4>
        <a:accent5>
          <a:srgbClr val="BAD7FF"/>
        </a:accent5>
        <a:accent6>
          <a:srgbClr val="B9E7B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EAEAEA"/>
        </a:dk1>
        <a:lt1>
          <a:srgbClr val="FFFFFF"/>
        </a:lt1>
        <a:dk2>
          <a:srgbClr val="EAEAEA"/>
        </a:dk2>
        <a:lt2>
          <a:srgbClr val="333333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C8C8C8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969696"/>
        </a:dk1>
        <a:lt1>
          <a:srgbClr val="FFFFFF"/>
        </a:lt1>
        <a:dk2>
          <a:srgbClr val="99EFF1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7F7F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>en-us</Markets>
    <AppVer xmlns="145c5697-5eb5-440b-b2f1-a8273fb59250" xsi:nil="true"/>
    <AuthoringAssetId xmlns="145c5697-5eb5-440b-b2f1-a8273fb59250">TP001072117</AuthoringAssetId>
    <AssetId xmlns="145c5697-5eb5-440b-b2f1-a8273fb59250">TS001072117</AssetId>
  </documentManagement>
</p:properties>
</file>

<file path=customXml/itemProps1.xml><?xml version="1.0" encoding="utf-8"?>
<ds:datastoreItem xmlns:ds="http://schemas.openxmlformats.org/officeDocument/2006/customXml" ds:itemID="{8B981BAC-D274-481A-A12D-8B78929894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FF02D-4957-45FB-B0AA-D3D6557A96C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BC70BE1E-C9DF-4649-BA7A-686F6F7BCE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5EE943E1-D623-4798-9453-F613D555ABBD}">
  <ds:schemaRefs>
    <ds:schemaRef ds:uri="http://schemas.microsoft.com/office/2006/metadata/properties"/>
    <ds:schemaRef ds:uri="145c5697-5eb5-440b-b2f1-a8273fb5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TS001072117</Template>
  <TotalTime>174</TotalTime>
  <Words>323</Words>
  <Application>Microsoft Office PowerPoint</Application>
  <PresentationFormat>On-screen Show (4:3)</PresentationFormat>
  <Paragraphs>119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TS001072117</vt:lpstr>
      <vt:lpstr>MKB(Mother Knows Best)</vt:lpstr>
      <vt:lpstr>What is MKB?</vt:lpstr>
      <vt:lpstr>Outline</vt:lpstr>
      <vt:lpstr>What is Tetris?</vt:lpstr>
      <vt:lpstr>What’s important?</vt:lpstr>
      <vt:lpstr>What’s important?</vt:lpstr>
      <vt:lpstr>What’s important?</vt:lpstr>
      <vt:lpstr>What’s important?</vt:lpstr>
      <vt:lpstr>What’s important?</vt:lpstr>
      <vt:lpstr>What’s important?</vt:lpstr>
      <vt:lpstr>What’s important?</vt:lpstr>
      <vt:lpstr>Genetic Algorithm</vt:lpstr>
      <vt:lpstr>Genetic Algorithm</vt:lpstr>
      <vt:lpstr>Genetic Algorithm</vt:lpstr>
      <vt:lpstr>Slide 15</vt:lpstr>
      <vt:lpstr>Slide 16</vt:lpstr>
      <vt:lpstr>Slide 17</vt:lpstr>
      <vt:lpstr>Slide 18</vt:lpstr>
      <vt:lpstr>Slide 19</vt:lpstr>
      <vt:lpstr>Synergistic Integration</vt:lpstr>
      <vt:lpstr>Slide 21</vt:lpstr>
      <vt:lpstr>Results</vt:lpstr>
      <vt:lpstr>Results</vt:lpstr>
      <vt:lpstr>Results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MKB(Mother Knows Best)</dc:title>
  <dc:creator>paul.kline</dc:creator>
  <cp:lastModifiedBy>paul.kline</cp:lastModifiedBy>
  <cp:revision>21</cp:revision>
  <cp:lastPrinted>1601-01-01T00:00:00Z</cp:lastPrinted>
  <dcterms:created xsi:type="dcterms:W3CDTF">2014-04-15T16:17:50Z</dcterms:created>
  <dcterms:modified xsi:type="dcterms:W3CDTF">2014-04-15T23:08:32Z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/>
  </property>
  <property fmtid="{D5CDD505-2E9C-101B-9397-08002B2CF9AE}" pid="3" name="Markets">
    <vt:lpwstr>en-us</vt:lpwstr>
  </property>
  <property fmtid="{D5CDD505-2E9C-101B-9397-08002B2CF9AE}" pid="4" name="AssetType">
    <vt:lpwstr>TP</vt:lpwstr>
  </property>
  <property fmtid="{D5CDD505-2E9C-101B-9397-08002B2CF9AE}" pid="5" name="BugNumber">
    <vt:lpwstr>460420L</vt:lpwstr>
  </property>
  <property fmtid="{D5CDD505-2E9C-101B-9397-08002B2CF9AE}" pid="6" name="TPInstallLocation">
    <vt:lpwstr>{Document Themes}</vt:lpwstr>
  </property>
  <property fmtid="{D5CDD505-2E9C-101B-9397-08002B2CF9AE}" pid="7" name="PrimaryImageGen">
    <vt:lpwstr>1</vt:lpwstr>
  </property>
  <property fmtid="{D5CDD505-2E9C-101B-9397-08002B2CF9AE}" pid="8" name="display_urn:schemas-microsoft-com:office:office#APAuthor">
    <vt:lpwstr>REDMOND\cynvey</vt:lpwstr>
  </property>
  <property fmtid="{D5CDD505-2E9C-101B-9397-08002B2CF9AE}" pid="9" name="APAuthor">
    <vt:lpwstr>191</vt:lpwstr>
  </property>
  <property fmtid="{D5CDD505-2E9C-101B-9397-08002B2CF9AE}" pid="10" name="Milestone">
    <vt:lpwstr>Continuous</vt:lpwstr>
  </property>
  <property fmtid="{D5CDD505-2E9C-101B-9397-08002B2CF9AE}" pid="11" name="TPAppVersion">
    <vt:lpwstr>11</vt:lpwstr>
  </property>
  <property fmtid="{D5CDD505-2E9C-101B-9397-08002B2CF9AE}" pid="12" name="TPCommandLine">
    <vt:lpwstr>{PP} {FilePath}</vt:lpwstr>
  </property>
  <property fmtid="{D5CDD505-2E9C-101B-9397-08002B2CF9AE}" pid="13" name="AssetId">
    <vt:lpwstr>TS001072117</vt:lpwstr>
  </property>
  <property fmtid="{D5CDD505-2E9C-101B-9397-08002B2CF9AE}" pid="14" name="IsSearchable">
    <vt:lpwstr>0</vt:lpwstr>
  </property>
  <property fmtid="{D5CDD505-2E9C-101B-9397-08002B2CF9AE}" pid="15" name="NumericId">
    <vt:lpwstr>-1.00000000000000</vt:lpwstr>
  </property>
  <property fmtid="{D5CDD505-2E9C-101B-9397-08002B2CF9AE}" pid="16" name="PublishTargets">
    <vt:lpwstr>OfficeOnline</vt:lpwstr>
  </property>
  <property fmtid="{D5CDD505-2E9C-101B-9397-08002B2CF9AE}" pid="17" name="TPLaunchHelpLinkType">
    <vt:lpwstr>Template</vt:lpwstr>
  </property>
  <property fmtid="{D5CDD505-2E9C-101B-9397-08002B2CF9AE}" pid="18" name="TPFriendlyName">
    <vt:lpwstr>Blue atom design template</vt:lpwstr>
  </property>
  <property fmtid="{D5CDD505-2E9C-101B-9397-08002B2CF9AE}" pid="19" name="TimesCloned">
    <vt:lpwstr>1.00000000000000</vt:lpwstr>
  </property>
  <property fmtid="{D5CDD505-2E9C-101B-9397-08002B2CF9AE}" pid="20" name="display_urn:schemas-microsoft-com:office:office#APEditor">
    <vt:lpwstr>REDMOND\v-luannv</vt:lpwstr>
  </property>
  <property fmtid="{D5CDD505-2E9C-101B-9397-08002B2CF9AE}" pid="21" name="APEditor">
    <vt:lpwstr>92</vt:lpwstr>
  </property>
  <property fmtid="{D5CDD505-2E9C-101B-9397-08002B2CF9AE}" pid="22" name="Provider">
    <vt:lpwstr>EY006220130</vt:lpwstr>
  </property>
  <property fmtid="{D5CDD505-2E9C-101B-9397-08002B2CF9AE}" pid="23" name="SourceTitle">
    <vt:lpwstr>Blue atom design template</vt:lpwstr>
  </property>
  <property fmtid="{D5CDD505-2E9C-101B-9397-08002B2CF9AE}" pid="24" name="TPApplication">
    <vt:lpwstr>PowerPoint</vt:lpwstr>
  </property>
  <property fmtid="{D5CDD505-2E9C-101B-9397-08002B2CF9AE}" pid="25" name="TPLaunchHelpLink">
    <vt:lpwstr/>
  </property>
  <property fmtid="{D5CDD505-2E9C-101B-9397-08002B2CF9AE}" pid="26" name="OpenTemplate">
    <vt:lpwstr>1</vt:lpwstr>
  </property>
  <property fmtid="{D5CDD505-2E9C-101B-9397-08002B2CF9AE}" pid="27" name="UACurrentWords">
    <vt:lpwstr>0</vt:lpwstr>
  </property>
  <property fmtid="{D5CDD505-2E9C-101B-9397-08002B2CF9AE}" pid="28" name="UALocRecommendation">
    <vt:lpwstr>Localize</vt:lpwstr>
  </property>
  <property fmtid="{D5CDD505-2E9C-101B-9397-08002B2CF9AE}" pid="29" name="Applications">
    <vt:lpwstr>65;#Microsoft Office PowerPoint 2007;#184;#Office 2000;#67;#PowerPoint - Design Templt 12;#64;#PowerPoint 2003;#79;#Template 12;#182;#Office XP;#66;#PowerPoint - Design Templt 2003</vt:lpwstr>
  </property>
  <property fmtid="{D5CDD505-2E9C-101B-9397-08002B2CF9AE}" pid="30" name="TemplateStatus">
    <vt:lpwstr>Complete</vt:lpwstr>
  </property>
  <property fmtid="{D5CDD505-2E9C-101B-9397-08002B2CF9AE}" pid="31" name="ContentTypeId">
    <vt:lpwstr>0x0101006025706CF4CD034688BEBAE97A2E701D020200C3831ACA17D8814887A164412888521E</vt:lpwstr>
  </property>
  <property fmtid="{D5CDD505-2E9C-101B-9397-08002B2CF9AE}" pid="32" name="IsDeleted">
    <vt:lpwstr>0</vt:lpwstr>
  </property>
  <property fmtid="{D5CDD505-2E9C-101B-9397-08002B2CF9AE}" pid="33" name="ShowIn">
    <vt:lpwstr>Show everywhere</vt:lpwstr>
  </property>
  <property fmtid="{D5CDD505-2E9C-101B-9397-08002B2CF9AE}" pid="34" name="UANotes">
    <vt:lpwstr>418466L; June 2003 retrofit. Premium Exception Oct. 2003</vt:lpwstr>
  </property>
  <property fmtid="{D5CDD505-2E9C-101B-9397-08002B2CF9AE}" pid="35" name="PublishStatusLookup">
    <vt:lpwstr>256591</vt:lpwstr>
  </property>
  <property fmtid="{D5CDD505-2E9C-101B-9397-08002B2CF9AE}" pid="36" name="_Category">
    <vt:lpwstr/>
  </property>
  <property fmtid="{D5CDD505-2E9C-101B-9397-08002B2CF9AE}" pid="37" name="Categories">
    <vt:lpwstr/>
  </property>
  <property fmtid="{D5CDD505-2E9C-101B-9397-08002B2CF9AE}" pid="38" name="Approval Level">
    <vt:lpwstr/>
  </property>
  <property fmtid="{D5CDD505-2E9C-101B-9397-08002B2CF9AE}" pid="39" name="Keywords">
    <vt:lpwstr/>
  </property>
  <property fmtid="{D5CDD505-2E9C-101B-9397-08002B2CF9AE}" pid="40" name="_Status">
    <vt:lpwstr/>
  </property>
  <property fmtid="{D5CDD505-2E9C-101B-9397-08002B2CF9AE}" pid="41" name="_Author">
    <vt:lpwstr/>
  </property>
  <property fmtid="{D5CDD505-2E9C-101B-9397-08002B2CF9AE}" pid="42" name="Slides">
    <vt:lpwstr>0</vt:lpwstr>
  </property>
  <property fmtid="{D5CDD505-2E9C-101B-9397-08002B2CF9AE}" pid="43" name="_Comments">
    <vt:lpwstr/>
  </property>
  <property fmtid="{D5CDD505-2E9C-101B-9397-08002B2CF9AE}" pid="44" name="Assigned To">
    <vt:lpwstr/>
  </property>
  <property fmtid="{D5CDD505-2E9C-101B-9397-08002B2CF9AE}" pid="45" name="Subject">
    <vt:lpwstr/>
  </property>
  <property fmtid="{D5CDD505-2E9C-101B-9397-08002B2CF9AE}" pid="46" name="TPComponent">
    <vt:lpwstr>PPTFiles</vt:lpwstr>
  </property>
  <property fmtid="{D5CDD505-2E9C-101B-9397-08002B2CF9AE}" pid="47" name="TPNamespace">
    <vt:lpwstr>POWERPNT</vt:lpwstr>
  </property>
  <property fmtid="{D5CDD505-2E9C-101B-9397-08002B2CF9AE}" pid="48" name="TPClientViewer">
    <vt:lpwstr>Microsoft Office PowerPoint</vt:lpwstr>
  </property>
  <property fmtid="{D5CDD505-2E9C-101B-9397-08002B2CF9AE}" pid="49" name="APTrustLevel">
    <vt:lpwstr>1.00000000000000</vt:lpwstr>
  </property>
  <property fmtid="{D5CDD505-2E9C-101B-9397-08002B2CF9AE}" pid="50" name="TrustLevel">
    <vt:lpwstr>Microsoft Managed Content</vt:lpwstr>
  </property>
  <property fmtid="{D5CDD505-2E9C-101B-9397-08002B2CF9AE}" pid="51" name="Content Type">
    <vt:lpwstr>OOFile</vt:lpwstr>
  </property>
  <property fmtid="{D5CDD505-2E9C-101B-9397-08002B2CF9AE}" pid="52" name="AuthoringAssetId">
    <vt:lpwstr>TP001072117</vt:lpwstr>
  </property>
  <property fmtid="{D5CDD505-2E9C-101B-9397-08002B2CF9AE}" pid="53" name="NumericAssetId">
    <vt:lpwstr/>
  </property>
  <property fmtid="{D5CDD505-2E9C-101B-9397-08002B2CF9AE}" pid="54" name="AppVer">
    <vt:lpwstr/>
  </property>
</Properties>
</file>