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sldIdLst>
    <p:sldId id="304" r:id="rId3"/>
    <p:sldId id="314" r:id="rId4"/>
    <p:sldId id="316" r:id="rId5"/>
    <p:sldId id="318" r:id="rId6"/>
    <p:sldId id="317" r:id="rId7"/>
    <p:sldId id="319" r:id="rId8"/>
    <p:sldId id="320" r:id="rId9"/>
    <p:sldId id="322" r:id="rId10"/>
    <p:sldId id="323" r:id="rId11"/>
    <p:sldId id="325" r:id="rId12"/>
    <p:sldId id="32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003399"/>
    <a:srgbClr val="FDC82F"/>
    <a:srgbClr val="7BBBB2"/>
    <a:srgbClr val="739ABC"/>
    <a:srgbClr val="818A8F"/>
    <a:srgbClr val="AA9B70"/>
    <a:srgbClr val="F5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1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61515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258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98202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83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98202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01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321034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295957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26846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364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1594"/>
            <a:ext cx="7194977" cy="856043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6104467" cy="389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/>
                <a:cs typeface="Arial"/>
              </a:defRPr>
            </a:lvl1pPr>
            <a:lvl2pPr marL="0" indent="0">
              <a:buNone/>
              <a:defRPr sz="1600" b="1">
                <a:solidFill>
                  <a:srgbClr val="21314D"/>
                </a:solidFill>
                <a:latin typeface="Arial"/>
                <a:cs typeface="Arial"/>
              </a:defRPr>
            </a:lvl2pPr>
            <a:lvl3pPr marL="0" indent="0">
              <a:buNone/>
              <a:defRPr sz="1600">
                <a:latin typeface="Arial"/>
                <a:cs typeface="Arial"/>
              </a:defRPr>
            </a:lvl3pPr>
            <a:lvl4pPr marL="270000" indent="-270000">
              <a:buClr>
                <a:srgbClr val="AA9B70"/>
              </a:buClr>
              <a:buFont typeface="Arial"/>
              <a:buChar char="•"/>
              <a:defRPr sz="1600">
                <a:latin typeface="Arial"/>
                <a:cs typeface="Arial"/>
              </a:defRPr>
            </a:lvl4pPr>
            <a:lvl5pPr marL="0" indent="-270000"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HEADING</a:t>
            </a:r>
          </a:p>
          <a:p>
            <a:pPr lvl="2"/>
            <a:r>
              <a:rPr lang="en-AU" dirty="0" smtClean="0"/>
              <a:t>Body</a:t>
            </a:r>
          </a:p>
          <a:p>
            <a:pPr lvl="3"/>
            <a:r>
              <a:rPr lang="en-AU" dirty="0" smtClean="0"/>
              <a:t>First </a:t>
            </a:r>
            <a:br>
              <a:rPr lang="en-AU" dirty="0" smtClean="0"/>
            </a:br>
            <a:r>
              <a:rPr lang="en-AU" dirty="0" smtClean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599318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264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1594"/>
            <a:ext cx="7194977" cy="856043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FDC82F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6104467" cy="389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600" b="1">
                <a:solidFill>
                  <a:srgbClr val="FDCC25"/>
                </a:solidFill>
                <a:latin typeface="Arial"/>
                <a:cs typeface="Arial"/>
              </a:defRPr>
            </a:lvl2pPr>
            <a:lvl3pPr marL="0" indent="0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270000" indent="-270000">
              <a:buClr>
                <a:srgbClr val="AA9B70"/>
              </a:buClr>
              <a:buFont typeface="Arial"/>
              <a:buChar char="•"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-270000"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HEADING</a:t>
            </a:r>
          </a:p>
          <a:p>
            <a:pPr lvl="2"/>
            <a:r>
              <a:rPr lang="en-AU" dirty="0" smtClean="0"/>
              <a:t>Body</a:t>
            </a:r>
          </a:p>
          <a:p>
            <a:pPr lvl="3"/>
            <a:r>
              <a:rPr lang="en-AU" dirty="0" smtClean="0"/>
              <a:t>First </a:t>
            </a:r>
            <a:br>
              <a:rPr lang="en-AU" dirty="0" smtClean="0"/>
            </a:br>
            <a:r>
              <a:rPr lang="en-AU" dirty="0" smtClean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60474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32147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  <a:noFill/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3363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  <a:noFill/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674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295957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0104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AU" dirty="0" smtClean="0"/>
              <a:t>SECTION 1.0</a:t>
            </a:r>
          </a:p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11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1594"/>
            <a:ext cx="7194977" cy="856043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7194977" cy="389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000000"/>
                </a:solidFill>
                <a:latin typeface="Arial"/>
                <a:cs typeface="Arial"/>
              </a:defRPr>
            </a:lvl1pPr>
            <a:lvl2pPr marL="0" indent="0">
              <a:buNone/>
              <a:defRPr sz="1800" b="1">
                <a:solidFill>
                  <a:srgbClr val="21314D"/>
                </a:solidFill>
                <a:latin typeface="Arial"/>
                <a:cs typeface="Arial"/>
              </a:defRPr>
            </a:lvl2pPr>
            <a:lvl3pPr marL="0" indent="0">
              <a:buNone/>
              <a:defRPr sz="1800">
                <a:latin typeface="Arial"/>
                <a:cs typeface="Arial"/>
              </a:defRPr>
            </a:lvl3pPr>
            <a:lvl4pPr marL="270000" indent="-270000">
              <a:buClr>
                <a:srgbClr val="AA9B70"/>
              </a:buClr>
              <a:buFont typeface="Arial"/>
              <a:buChar char="•"/>
              <a:defRPr sz="1800">
                <a:latin typeface="Arial"/>
                <a:cs typeface="Arial"/>
              </a:defRPr>
            </a:lvl4pPr>
            <a:lvl5pPr marL="0" indent="-270000"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HEADING</a:t>
            </a:r>
          </a:p>
          <a:p>
            <a:pPr lvl="2"/>
            <a:r>
              <a:rPr lang="en-AU" dirty="0" smtClean="0"/>
              <a:t>Body</a:t>
            </a:r>
          </a:p>
          <a:p>
            <a:pPr lvl="3"/>
            <a:r>
              <a:rPr lang="en-AU" dirty="0" smtClean="0"/>
              <a:t>First </a:t>
            </a:r>
            <a:br>
              <a:rPr lang="en-AU" dirty="0" smtClean="0"/>
            </a:br>
            <a:r>
              <a:rPr lang="en-AU" dirty="0" smtClean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37075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396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1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7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7" r:id="rId4"/>
    <p:sldLayoutId id="2147483652" r:id="rId5"/>
    <p:sldLayoutId id="2147483653" r:id="rId6"/>
    <p:sldLayoutId id="2147483650" r:id="rId7"/>
    <p:sldLayoutId id="2147483660" r:id="rId8"/>
    <p:sldLayoutId id="2147483654" r:id="rId9"/>
    <p:sldLayoutId id="2147483661" r:id="rId10"/>
    <p:sldLayoutId id="2147483662" r:id="rId11"/>
    <p:sldLayoutId id="2147483664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pollino@planit.net.au" TargetMode="External"/><Relationship Id="rId2" Type="http://schemas.openxmlformats.org/officeDocument/2006/relationships/hyperlink" Target="mailto:pmateos@planit.net.au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2files.storage.live.com/y1p79KvKkYGWmeu-F1LI4DP3P7-mK4EXkfeK4eZgTxIv6InoSJfBppPjwJS7CPcgWgFOEdsm16JKNXAxriUreIw9A/image%201.png?psid=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2files.storage.live.com/y1p79KvKkYGWmeu-F1LI4DP3P7-mK4EXkfeK4eZgTxIv6InoSJfBppPjwJS7CPcgWgFOEdsm16JKNXAxriUreIw9A/image%201.png?psid=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2files.storage.live.com/y1p79KvKkYGWmeu-F1LI4DP3P7-mK4EXkfeK4eZgTxIv6InoSJfBppPjwJS7CPcgWgFOEdsm16JKNXAxriUreIw9A/image%201.png?psid=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n2files.storage.live.com/y1p79KvKkYGWmeu-F1LI4DP3P7-mK4EXkfeK4eZgTxIv6InoSJfBppPjwJS7CPcgWgFOEdsm16JKNXAxriUreIw9A/image%201.png?psid=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n2files.storage.live.com/y1p79KvKkYGWmeu-F1LI4DP3P7-mK4EXkfeK4eZgTxIv6InoSJfBppPjwJS7CPcgWgFOEdsm16JKNXAxriUreIw9A/image%201.png?psid=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n2files.storage.live.com/y1p79KvKkYGWmeu-F1LI4DP3P7-mK4EXkfeK4eZgTxIv6InoSJfBppPjwJS7CPcgWgFOEdsm16JKNXAxriUreIw9A/image%201.png?psid=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 anchor="b"/>
          <a:lstStyle/>
          <a:p>
            <a:r>
              <a:rPr lang="en-US" dirty="0" smtClean="0"/>
              <a:t>Test Automation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21314D"/>
                </a:solidFill>
              </a:rPr>
              <a:t>TFS ALM using Selenium and </a:t>
            </a:r>
            <a:r>
              <a:rPr lang="en-US" dirty="0" err="1" smtClean="0">
                <a:solidFill>
                  <a:srgbClr val="21314D"/>
                </a:solidFill>
              </a:rPr>
              <a:t>SpecFlow</a:t>
            </a:r>
            <a:endParaRPr lang="en-US" dirty="0">
              <a:solidFill>
                <a:srgbClr val="21314D"/>
              </a:solidFill>
            </a:endParaRPr>
          </a:p>
        </p:txBody>
      </p:sp>
      <p:pic>
        <p:nvPicPr>
          <p:cNvPr id="102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8252395" cy="1061372"/>
          </a:xfrm>
        </p:spPr>
        <p:txBody>
          <a:bodyPr/>
          <a:lstStyle/>
          <a:p>
            <a:r>
              <a:rPr lang="en-US" dirty="0" smtClean="0"/>
              <a:t>CPA Test </a:t>
            </a:r>
            <a:r>
              <a:rPr lang="en-US" dirty="0"/>
              <a:t>Automation – continues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err="1" smtClean="0"/>
              <a:t>Planit’s</a:t>
            </a:r>
            <a:r>
              <a:rPr lang="en-US" dirty="0" smtClean="0"/>
              <a:t> Solution</a:t>
            </a:r>
            <a:endParaRPr lang="en-US" dirty="0"/>
          </a:p>
        </p:txBody>
      </p:sp>
      <p:pic>
        <p:nvPicPr>
          <p:cNvPr id="4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81114" y="1589507"/>
            <a:ext cx="79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The test cases are stored and build as a standard visual studios project.</a:t>
            </a:r>
            <a:endParaRPr lang="en-AU" i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9" y="1958839"/>
            <a:ext cx="6014100" cy="39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2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61594"/>
            <a:ext cx="7194977" cy="85604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50964" cy="4253668"/>
          </a:xfrm>
        </p:spPr>
        <p:txBody>
          <a:bodyPr/>
          <a:lstStyle/>
          <a:p>
            <a:pPr lvl="2" algn="ctr"/>
            <a:r>
              <a:rPr lang="en-US" sz="4000" i="1" dirty="0" smtClean="0">
                <a:latin typeface="Calisto MT" panose="02040603050505030304" pitchFamily="18" charset="0"/>
              </a:rPr>
              <a:t>We Appreciate Your Participation!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Paul </a:t>
            </a:r>
            <a:r>
              <a:rPr lang="en-US" dirty="0" err="1" smtClean="0"/>
              <a:t>Mateos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Technical Team Lead</a:t>
            </a:r>
          </a:p>
          <a:p>
            <a:pPr lvl="2"/>
            <a:r>
              <a:rPr lang="en-US" dirty="0" smtClean="0">
                <a:hlinkClick r:id="rId2"/>
              </a:rPr>
              <a:t>pmateos@planit.net.au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Michael </a:t>
            </a:r>
            <a:r>
              <a:rPr lang="en-US" dirty="0" err="1" smtClean="0"/>
              <a:t>Pollino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Technical Test Consultant</a:t>
            </a:r>
          </a:p>
          <a:p>
            <a:pPr lvl="2"/>
            <a:r>
              <a:rPr lang="en-US" dirty="0" smtClean="0">
                <a:hlinkClick r:id="rId3"/>
              </a:rPr>
              <a:t>mpollino@planit.net.au</a:t>
            </a:r>
            <a:endParaRPr lang="en-US" dirty="0" smtClean="0"/>
          </a:p>
          <a:p>
            <a:pPr lvl="2"/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3" y="760575"/>
            <a:ext cx="6977098" cy="1061372"/>
          </a:xfrm>
        </p:spPr>
        <p:txBody>
          <a:bodyPr/>
          <a:lstStyle/>
          <a:p>
            <a:r>
              <a:rPr lang="en-US" dirty="0" smtClean="0"/>
              <a:t>TFS ALM</a:t>
            </a:r>
            <a:endParaRPr lang="en-US" dirty="0"/>
          </a:p>
          <a:p>
            <a:pPr lvl="1"/>
            <a:r>
              <a:rPr lang="en-US" dirty="0" smtClean="0"/>
              <a:t>TFS ALM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14" y="1837341"/>
            <a:ext cx="79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TFS ALM Architecture looks after a complete end to end solution. (</a:t>
            </a:r>
            <a:r>
              <a:rPr lang="en-AU" dirty="0" smtClean="0"/>
              <a:t>Build, Deploy, Test)</a:t>
            </a:r>
            <a:endParaRPr lang="en-AU" i="1" dirty="0" smtClean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06" y="2151535"/>
            <a:ext cx="4282816" cy="37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1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8446975" cy="1061372"/>
          </a:xfrm>
        </p:spPr>
        <p:txBody>
          <a:bodyPr/>
          <a:lstStyle/>
          <a:p>
            <a:r>
              <a:rPr lang="en-US" dirty="0" smtClean="0"/>
              <a:t>TFS ALM – Continues…</a:t>
            </a:r>
            <a:endParaRPr lang="en-US" dirty="0"/>
          </a:p>
          <a:p>
            <a:pPr lvl="1"/>
            <a:r>
              <a:rPr lang="en-US" dirty="0" smtClean="0"/>
              <a:t>Build and Deploy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14" y="1837341"/>
            <a:ext cx="79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There should already be existing architecture to support build definitions in CPA</a:t>
            </a:r>
            <a:endParaRPr lang="en-AU" i="1" dirty="0" smtClean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64" y="2206673"/>
            <a:ext cx="5005458" cy="359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7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8446975" cy="1061372"/>
          </a:xfrm>
        </p:spPr>
        <p:txBody>
          <a:bodyPr/>
          <a:lstStyle/>
          <a:p>
            <a:r>
              <a:rPr lang="en-US" dirty="0"/>
              <a:t>TFS ALM– Continues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Test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14" y="1837341"/>
            <a:ext cx="79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Automated tests can be run against physical and virtual environments</a:t>
            </a:r>
            <a:endParaRPr lang="en-AU" i="1" dirty="0" smtClean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5" descr="Build, Deploy and Test With a Physical Environme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35287" y="5575570"/>
            <a:ext cx="82905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https://msdn.microsoft.com/en-us/library/ff972305(v=vs.100).aspx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80" y="2177799"/>
            <a:ext cx="5811803" cy="343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7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8446975" cy="1061372"/>
          </a:xfrm>
        </p:spPr>
        <p:txBody>
          <a:bodyPr/>
          <a:lstStyle/>
          <a:p>
            <a:r>
              <a:rPr lang="en-US" dirty="0" smtClean="0"/>
              <a:t>TFS ALM – Build Definitions</a:t>
            </a:r>
            <a:endParaRPr lang="en-US" dirty="0"/>
          </a:p>
          <a:p>
            <a:pPr lvl="1"/>
            <a:r>
              <a:rPr lang="en-US" dirty="0" smtClean="0"/>
              <a:t>CI and Command Line Test Execution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14" y="1837341"/>
            <a:ext cx="79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CI coexists with other build types.</a:t>
            </a:r>
            <a:endParaRPr lang="en-AU" i="1" dirty="0" smtClean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65" y="2494189"/>
            <a:ext cx="5504961" cy="333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9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8446975" cy="1061372"/>
          </a:xfrm>
        </p:spPr>
        <p:txBody>
          <a:bodyPr/>
          <a:lstStyle/>
          <a:p>
            <a:r>
              <a:rPr lang="en-US" dirty="0" smtClean="0"/>
              <a:t>TFS ALM – Build Definitions - Continues</a:t>
            </a:r>
            <a:endParaRPr lang="en-US" dirty="0"/>
          </a:p>
          <a:p>
            <a:pPr lvl="1"/>
            <a:r>
              <a:rPr lang="en-US" dirty="0" err="1" smtClean="0"/>
              <a:t>Customised</a:t>
            </a:r>
            <a:r>
              <a:rPr lang="en-US" dirty="0" smtClean="0"/>
              <a:t> Build Definitions</a:t>
            </a:r>
            <a:endParaRPr lang="en-US" dirty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11" y="2197570"/>
            <a:ext cx="6768087" cy="367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14" y="1837341"/>
            <a:ext cx="79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They are customisable through windows workflow and custom code activities.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1118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8446975" cy="1061372"/>
          </a:xfrm>
        </p:spPr>
        <p:txBody>
          <a:bodyPr/>
          <a:lstStyle/>
          <a:p>
            <a:r>
              <a:rPr lang="en-US" dirty="0" smtClean="0"/>
              <a:t>TFS ALM – Build Definitions - Continues</a:t>
            </a:r>
            <a:endParaRPr lang="en-US" dirty="0"/>
          </a:p>
          <a:p>
            <a:pPr lvl="1"/>
            <a:r>
              <a:rPr lang="en-US" dirty="0" smtClean="0"/>
              <a:t>Different Trigger Options</a:t>
            </a:r>
            <a:endParaRPr lang="en-US" dirty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581114" y="1837341"/>
            <a:ext cx="79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They can be triggered to run by many different methods.</a:t>
            </a:r>
            <a:endParaRPr lang="en-AU" i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1" y="2463047"/>
            <a:ext cx="5715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5737957" cy="1061372"/>
          </a:xfrm>
        </p:spPr>
        <p:txBody>
          <a:bodyPr/>
          <a:lstStyle/>
          <a:p>
            <a:r>
              <a:rPr lang="en-US" dirty="0" smtClean="0"/>
              <a:t>CPA Test Automation</a:t>
            </a:r>
            <a:endParaRPr lang="en-US" dirty="0"/>
          </a:p>
          <a:p>
            <a:pPr lvl="1"/>
            <a:r>
              <a:rPr lang="en-US" dirty="0" err="1" smtClean="0"/>
              <a:t>Planit’s</a:t>
            </a:r>
            <a:r>
              <a:rPr lang="en-US" dirty="0" smtClean="0"/>
              <a:t> Solution</a:t>
            </a:r>
            <a:endParaRPr lang="en-US" dirty="0"/>
          </a:p>
        </p:txBody>
      </p:sp>
      <p:pic>
        <p:nvPicPr>
          <p:cNvPr id="4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6931" y="2461188"/>
            <a:ext cx="8058684" cy="3367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Planit</a:t>
            </a:r>
            <a:r>
              <a:rPr lang="en-AU" dirty="0" smtClean="0">
                <a:solidFill>
                  <a:schemeClr val="tx1"/>
                </a:solidFill>
              </a:rPr>
              <a:t> Framework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8026" y="2777383"/>
            <a:ext cx="7819402" cy="299102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/>
              <a:t>Visual C# Unit Test Project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769122" y="3153398"/>
            <a:ext cx="7563028" cy="25210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Selenium Library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1039" y="3401238"/>
            <a:ext cx="145278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Test Class</a:t>
            </a:r>
            <a:br>
              <a:rPr lang="en-AU" dirty="0" smtClean="0"/>
            </a:br>
            <a:r>
              <a:rPr lang="en-AU" sz="1200" dirty="0" smtClean="0"/>
              <a:t>-Test Method1</a:t>
            </a:r>
            <a:br>
              <a:rPr lang="en-AU" sz="1200" dirty="0" smtClean="0"/>
            </a:br>
            <a:r>
              <a:rPr lang="en-AU" sz="1200" dirty="0" smtClean="0"/>
              <a:t>- Test Method2…</a:t>
            </a:r>
            <a:endParaRPr lang="en-AU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846032" y="4536398"/>
            <a:ext cx="145278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err="1" smtClean="0"/>
              <a:t>SpecFlow</a:t>
            </a:r>
            <a:r>
              <a:rPr lang="en-AU" dirty="0" smtClean="0"/>
              <a:t> Feature</a:t>
            </a:r>
            <a:br>
              <a:rPr lang="en-AU" dirty="0" smtClean="0"/>
            </a:br>
            <a:r>
              <a:rPr lang="en-AU" sz="1200" dirty="0" smtClean="0"/>
              <a:t>-Test Scenario1</a:t>
            </a:r>
            <a:br>
              <a:rPr lang="en-AU" sz="1200" dirty="0" smtClean="0"/>
            </a:br>
            <a:r>
              <a:rPr lang="en-AU" sz="1200" dirty="0" smtClean="0"/>
              <a:t>- Test Scenario2…</a:t>
            </a:r>
            <a:endParaRPr lang="en-AU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2511039" y="4544944"/>
            <a:ext cx="145278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err="1" smtClean="0"/>
              <a:t>SpecFlow</a:t>
            </a:r>
            <a:r>
              <a:rPr lang="en-AU" dirty="0" smtClean="0"/>
              <a:t> Steps</a:t>
            </a:r>
            <a:br>
              <a:rPr lang="en-AU" dirty="0" smtClean="0"/>
            </a:br>
            <a:r>
              <a:rPr lang="en-AU" sz="1200" dirty="0" smtClean="0"/>
              <a:t>-Step Method1</a:t>
            </a:r>
            <a:br>
              <a:rPr lang="en-AU" sz="1200" dirty="0" smtClean="0"/>
            </a:br>
            <a:r>
              <a:rPr lang="en-AU" sz="1200" dirty="0" smtClean="0"/>
              <a:t>- Step Method2…</a:t>
            </a:r>
            <a:endParaRPr lang="en-AU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78594" y="3856295"/>
            <a:ext cx="1757585" cy="1326022"/>
            <a:chOff x="4150404" y="3634099"/>
            <a:chExt cx="1757585" cy="1326022"/>
          </a:xfrm>
        </p:grpSpPr>
        <p:sp>
          <p:nvSpPr>
            <p:cNvPr id="18" name="Rounded Rectangle 17"/>
            <p:cNvSpPr/>
            <p:nvPr/>
          </p:nvSpPr>
          <p:spPr>
            <a:xfrm>
              <a:off x="4455204" y="3938899"/>
              <a:ext cx="1452785" cy="10212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02804" y="3786499"/>
              <a:ext cx="1452785" cy="10212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50404" y="3634099"/>
              <a:ext cx="1452785" cy="10212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 smtClean="0"/>
                <a:t>Page Model</a:t>
              </a:r>
              <a:br>
                <a:rPr lang="en-AU" dirty="0" smtClean="0"/>
              </a:br>
              <a:r>
                <a:rPr lang="en-AU" sz="1200" dirty="0" smtClean="0"/>
                <a:t>- </a:t>
              </a:r>
              <a:r>
                <a:rPr lang="en-AU" sz="1200" dirty="0" err="1" smtClean="0"/>
                <a:t>CustomerIDText</a:t>
              </a:r>
              <a:r>
                <a:rPr lang="en-AU" sz="1200" dirty="0" smtClean="0"/>
                <a:t/>
              </a:r>
              <a:br>
                <a:rPr lang="en-AU" sz="1200" dirty="0" smtClean="0"/>
              </a:br>
              <a:r>
                <a:rPr lang="en-AU" sz="1200" dirty="0" smtClean="0"/>
                <a:t>- </a:t>
              </a:r>
              <a:r>
                <a:rPr lang="en-AU" sz="1200" dirty="0" err="1" smtClean="0"/>
                <a:t>PasswordTest</a:t>
              </a:r>
              <a:r>
                <a:rPr lang="en-AU" sz="1200" dirty="0" smtClean="0"/>
                <a:t/>
              </a:r>
              <a:br>
                <a:rPr lang="en-AU" sz="1200" dirty="0" smtClean="0"/>
              </a:br>
              <a:r>
                <a:rPr lang="en-AU" sz="1200" dirty="0" smtClean="0"/>
                <a:t>- </a:t>
              </a:r>
              <a:r>
                <a:rPr lang="en-AU" sz="1200" dirty="0" err="1" smtClean="0"/>
                <a:t>ClickLoginButton</a:t>
              </a:r>
              <a:endParaRPr lang="en-AU" sz="12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419733" y="4553490"/>
            <a:ext cx="173295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Common Class</a:t>
            </a:r>
            <a:br>
              <a:rPr lang="en-AU" dirty="0" smtClean="0"/>
            </a:br>
            <a:r>
              <a:rPr lang="en-AU" sz="1200" dirty="0" smtClean="0"/>
              <a:t>- GET Method</a:t>
            </a:r>
            <a:br>
              <a:rPr lang="en-AU" sz="1200" dirty="0" smtClean="0"/>
            </a:br>
            <a:r>
              <a:rPr lang="en-AU" sz="1200" dirty="0" smtClean="0"/>
              <a:t>- SET Method</a:t>
            </a:r>
            <a:br>
              <a:rPr lang="en-AU" sz="1200" dirty="0" smtClean="0"/>
            </a:br>
            <a:r>
              <a:rPr lang="en-AU" sz="1200" dirty="0" smtClean="0"/>
              <a:t>- CLICK Method</a:t>
            </a:r>
            <a:endParaRPr lang="en-AU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6419732" y="3405506"/>
            <a:ext cx="173295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Property Settings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1200" dirty="0" smtClean="0"/>
              <a:t>- Brower Type</a:t>
            </a:r>
            <a:br>
              <a:rPr lang="en-AU" sz="1200" dirty="0" smtClean="0"/>
            </a:br>
            <a:r>
              <a:rPr lang="en-AU" sz="1200" dirty="0" smtClean="0"/>
              <a:t>- </a:t>
            </a:r>
            <a:r>
              <a:rPr lang="en-AU" sz="1200" dirty="0" err="1" smtClean="0"/>
              <a:t>TestEnvironment</a:t>
            </a:r>
            <a:r>
              <a:rPr lang="en-AU" sz="1200" dirty="0" smtClean="0"/>
              <a:t/>
            </a:r>
            <a:br>
              <a:rPr lang="en-AU" sz="1200" dirty="0" smtClean="0"/>
            </a:br>
            <a:r>
              <a:rPr lang="en-AU" sz="1200" dirty="0" smtClean="0"/>
              <a:t>- </a:t>
            </a:r>
            <a:r>
              <a:rPr lang="en-AU" sz="1200" dirty="0" err="1" smtClean="0"/>
              <a:t>WaitTimes</a:t>
            </a:r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81114" y="1589507"/>
            <a:ext cx="79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The project is stored within TFS. It is build and deployed the same way other applications in TFS are.</a:t>
            </a:r>
            <a:endParaRPr lang="en-AU" i="1" dirty="0" smtClean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12" idx="3"/>
            <a:endCxn id="16" idx="1"/>
          </p:cNvCxnSpPr>
          <p:nvPr/>
        </p:nvCxnSpPr>
        <p:spPr>
          <a:xfrm>
            <a:off x="3963824" y="3911849"/>
            <a:ext cx="314770" cy="45505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16" idx="1"/>
          </p:cNvCxnSpPr>
          <p:nvPr/>
        </p:nvCxnSpPr>
        <p:spPr>
          <a:xfrm flipV="1">
            <a:off x="3963824" y="4366906"/>
            <a:ext cx="314770" cy="68864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3"/>
            <a:endCxn id="19" idx="1"/>
          </p:cNvCxnSpPr>
          <p:nvPr/>
        </p:nvCxnSpPr>
        <p:spPr>
          <a:xfrm>
            <a:off x="5731379" y="4366906"/>
            <a:ext cx="688354" cy="69719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48" name="Straight Arrow Connector 6147"/>
          <p:cNvCxnSpPr>
            <a:stCxn id="14" idx="3"/>
            <a:endCxn id="15" idx="1"/>
          </p:cNvCxnSpPr>
          <p:nvPr/>
        </p:nvCxnSpPr>
        <p:spPr>
          <a:xfrm>
            <a:off x="2298817" y="5047009"/>
            <a:ext cx="212222" cy="85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8252395" cy="1061372"/>
          </a:xfrm>
        </p:spPr>
        <p:txBody>
          <a:bodyPr/>
          <a:lstStyle/>
          <a:p>
            <a:r>
              <a:rPr lang="en-US" dirty="0" smtClean="0"/>
              <a:t>CPA Test </a:t>
            </a:r>
            <a:r>
              <a:rPr lang="en-US" dirty="0" smtClean="0"/>
              <a:t>Automation – continues…</a:t>
            </a:r>
            <a:endParaRPr lang="en-US" dirty="0"/>
          </a:p>
          <a:p>
            <a:pPr lvl="1"/>
            <a:r>
              <a:rPr lang="en-US" dirty="0" err="1" smtClean="0"/>
              <a:t>Planit’s</a:t>
            </a:r>
            <a:r>
              <a:rPr lang="en-US" dirty="0" smtClean="0"/>
              <a:t> Solution</a:t>
            </a:r>
            <a:endParaRPr lang="en-US" dirty="0"/>
          </a:p>
        </p:txBody>
      </p:sp>
      <p:pic>
        <p:nvPicPr>
          <p:cNvPr id="4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81114" y="1589507"/>
            <a:ext cx="799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Custom Build Definitions have been created to run the CI process. A Custom Code Activity has also been created to update the property settings file with the Build Definition arguments.</a:t>
            </a:r>
            <a:endParaRPr lang="en-AU" i="1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2" y="2512836"/>
            <a:ext cx="4576795" cy="33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56" y="2515332"/>
            <a:ext cx="3394261" cy="331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1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1040</TotalTime>
  <Words>255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blank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CPA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Mateos</dc:creator>
  <cp:lastModifiedBy>Paul Mateos</cp:lastModifiedBy>
  <cp:revision>27</cp:revision>
  <dcterms:created xsi:type="dcterms:W3CDTF">2015-05-21T04:38:48Z</dcterms:created>
  <dcterms:modified xsi:type="dcterms:W3CDTF">2015-05-25T02:05:47Z</dcterms:modified>
</cp:coreProperties>
</file>