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8" r:id="rId2"/>
  </p:sldMasterIdLst>
  <p:sldIdLst>
    <p:sldId id="304" r:id="rId3"/>
    <p:sldId id="309" r:id="rId4"/>
    <p:sldId id="322" r:id="rId5"/>
    <p:sldId id="323" r:id="rId6"/>
    <p:sldId id="313" r:id="rId7"/>
    <p:sldId id="315" r:id="rId8"/>
    <p:sldId id="321" r:id="rId9"/>
    <p:sldId id="320" r:id="rId10"/>
    <p:sldId id="297" r:id="rId11"/>
    <p:sldId id="295" r:id="rId12"/>
    <p:sldId id="311" r:id="rId13"/>
    <p:sldId id="32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003399"/>
    <a:srgbClr val="FDC82F"/>
    <a:srgbClr val="7BBBB2"/>
    <a:srgbClr val="739ABC"/>
    <a:srgbClr val="818A8F"/>
    <a:srgbClr val="AA9B70"/>
    <a:srgbClr val="F5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1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410828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20 NOVEMBER 2013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61515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258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98202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83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98202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01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410828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3210345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295957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</p:spPr>
        <p:txBody>
          <a:bodyPr vert="horz" anchor="b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26846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364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1594"/>
            <a:ext cx="7194977" cy="856043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6104467" cy="389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/>
                <a:cs typeface="Arial"/>
              </a:defRPr>
            </a:lvl1pPr>
            <a:lvl2pPr marL="0" indent="0">
              <a:buNone/>
              <a:defRPr sz="1600" b="1">
                <a:solidFill>
                  <a:srgbClr val="21314D"/>
                </a:solidFill>
                <a:latin typeface="Arial"/>
                <a:cs typeface="Arial"/>
              </a:defRPr>
            </a:lvl2pPr>
            <a:lvl3pPr marL="0" indent="0">
              <a:buNone/>
              <a:defRPr sz="1600">
                <a:latin typeface="Arial"/>
                <a:cs typeface="Arial"/>
              </a:defRPr>
            </a:lvl3pPr>
            <a:lvl4pPr marL="270000" indent="-270000">
              <a:buClr>
                <a:srgbClr val="AA9B70"/>
              </a:buClr>
              <a:buFont typeface="Arial"/>
              <a:buChar char="•"/>
              <a:defRPr sz="1600">
                <a:latin typeface="Arial"/>
                <a:cs typeface="Arial"/>
              </a:defRPr>
            </a:lvl4pPr>
            <a:lvl5pPr marL="0" indent="-270000"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AU" dirty="0" smtClean="0"/>
              <a:t>Introduction</a:t>
            </a:r>
          </a:p>
          <a:p>
            <a:pPr lvl="1"/>
            <a:r>
              <a:rPr lang="en-AU" dirty="0" smtClean="0"/>
              <a:t>HEADING</a:t>
            </a:r>
          </a:p>
          <a:p>
            <a:pPr lvl="2"/>
            <a:r>
              <a:rPr lang="en-AU" dirty="0" smtClean="0"/>
              <a:t>Body</a:t>
            </a:r>
          </a:p>
          <a:p>
            <a:pPr lvl="3"/>
            <a:r>
              <a:rPr lang="en-AU" dirty="0" smtClean="0"/>
              <a:t>First </a:t>
            </a:r>
            <a:br>
              <a:rPr lang="en-AU" dirty="0" smtClean="0"/>
            </a:br>
            <a:r>
              <a:rPr lang="en-AU" dirty="0" smtClean="0"/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599318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264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1594"/>
            <a:ext cx="7194977" cy="856043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FDC82F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6104467" cy="389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600" b="1">
                <a:solidFill>
                  <a:srgbClr val="FDCC25"/>
                </a:solidFill>
                <a:latin typeface="Arial"/>
                <a:cs typeface="Arial"/>
              </a:defRPr>
            </a:lvl2pPr>
            <a:lvl3pPr marL="0" indent="0"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270000" indent="-270000">
              <a:buClr>
                <a:srgbClr val="AA9B70"/>
              </a:buClr>
              <a:buFont typeface="Arial"/>
              <a:buChar char="•"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 marL="0" indent="-270000"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AU" dirty="0" smtClean="0"/>
              <a:t>Introduction</a:t>
            </a:r>
          </a:p>
          <a:p>
            <a:pPr lvl="1"/>
            <a:r>
              <a:rPr lang="en-AU" dirty="0" smtClean="0"/>
              <a:t>HEADING</a:t>
            </a:r>
          </a:p>
          <a:p>
            <a:pPr lvl="2"/>
            <a:r>
              <a:rPr lang="en-AU" dirty="0" smtClean="0"/>
              <a:t>Body</a:t>
            </a:r>
          </a:p>
          <a:p>
            <a:pPr lvl="3"/>
            <a:r>
              <a:rPr lang="en-AU" dirty="0" smtClean="0"/>
              <a:t>First </a:t>
            </a:r>
            <a:br>
              <a:rPr lang="en-AU" dirty="0" smtClean="0"/>
            </a:br>
            <a:r>
              <a:rPr lang="en-AU" dirty="0" smtClean="0"/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60474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410828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20 NOVEMBER 2013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</p:spPr>
        <p:txBody>
          <a:bodyPr vert="horz" anchor="b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32147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410828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20 NOVEMBER 2013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  <a:noFill/>
        </p:spPr>
        <p:txBody>
          <a:bodyPr vert="horz" anchor="b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3363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410828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20 NOVEMBER 2013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  <a:noFill/>
        </p:spPr>
        <p:txBody>
          <a:bodyPr vert="horz" anchor="b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674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557" y="348601"/>
            <a:ext cx="2133600" cy="295957"/>
          </a:xfrm>
          <a:prstGeom prst="rect">
            <a:avLst/>
          </a:prstGeom>
        </p:spPr>
        <p:txBody>
          <a:bodyPr/>
          <a:lstStyle>
            <a:lvl1pPr>
              <a:defRPr sz="1000" kern="1000" spc="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20 NOVEMBER 2013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2961137"/>
            <a:ext cx="3620983" cy="2578231"/>
          </a:xfrm>
          <a:prstGeom prst="rect">
            <a:avLst/>
          </a:prstGeom>
        </p:spPr>
        <p:txBody>
          <a:bodyPr vert="horz" anchor="b"/>
          <a:lstStyle>
            <a:lvl1pPr marL="0" indent="0">
              <a:lnSpc>
                <a:spcPts val="3500"/>
              </a:lnSpc>
              <a:spcBef>
                <a:spcPts val="840"/>
              </a:spcBef>
              <a:buNone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01041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AU" dirty="0" smtClean="0"/>
              <a:t>SECTION 1.0</a:t>
            </a:r>
          </a:p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11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1594"/>
            <a:ext cx="7194977" cy="856043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7194977" cy="389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000000"/>
                </a:solidFill>
                <a:latin typeface="Arial"/>
                <a:cs typeface="Arial"/>
              </a:defRPr>
            </a:lvl1pPr>
            <a:lvl2pPr marL="0" indent="0">
              <a:buNone/>
              <a:defRPr sz="1800" b="1">
                <a:solidFill>
                  <a:srgbClr val="21314D"/>
                </a:solidFill>
                <a:latin typeface="Arial"/>
                <a:cs typeface="Arial"/>
              </a:defRPr>
            </a:lvl2pPr>
            <a:lvl3pPr marL="0" indent="0">
              <a:buNone/>
              <a:defRPr sz="1800">
                <a:latin typeface="Arial"/>
                <a:cs typeface="Arial"/>
              </a:defRPr>
            </a:lvl3pPr>
            <a:lvl4pPr marL="270000" indent="-270000">
              <a:buClr>
                <a:srgbClr val="AA9B70"/>
              </a:buClr>
              <a:buFont typeface="Arial"/>
              <a:buChar char="•"/>
              <a:defRPr sz="1800">
                <a:latin typeface="Arial"/>
                <a:cs typeface="Arial"/>
              </a:defRPr>
            </a:lvl4pPr>
            <a:lvl5pPr marL="0" indent="-270000"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AU" dirty="0" smtClean="0"/>
              <a:t>Introduction</a:t>
            </a:r>
          </a:p>
          <a:p>
            <a:pPr lvl="1"/>
            <a:r>
              <a:rPr lang="en-AU" dirty="0" smtClean="0"/>
              <a:t>HEADING</a:t>
            </a:r>
          </a:p>
          <a:p>
            <a:pPr lvl="2"/>
            <a:r>
              <a:rPr lang="en-AU" dirty="0" smtClean="0"/>
              <a:t>Body</a:t>
            </a:r>
          </a:p>
          <a:p>
            <a:pPr lvl="3"/>
            <a:r>
              <a:rPr lang="en-AU" dirty="0" smtClean="0"/>
              <a:t>First </a:t>
            </a:r>
            <a:br>
              <a:rPr lang="en-AU" dirty="0" smtClean="0"/>
            </a:br>
            <a:r>
              <a:rPr lang="en-AU" dirty="0" smtClean="0"/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37075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396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9557" y="1008318"/>
            <a:ext cx="3620983" cy="2578231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1314D"/>
                </a:solidFill>
                <a:latin typeface="Arial"/>
                <a:cs typeface="Arial"/>
              </a:defRPr>
            </a:lvl1pPr>
            <a:lvl2pPr marL="0" indent="0">
              <a:buNone/>
              <a:defRPr sz="1800" baseline="0">
                <a:solidFill>
                  <a:srgbClr val="F5D410"/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15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70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7" r:id="rId4"/>
    <p:sldLayoutId id="2147483652" r:id="rId5"/>
    <p:sldLayoutId id="2147483653" r:id="rId6"/>
    <p:sldLayoutId id="2147483650" r:id="rId7"/>
    <p:sldLayoutId id="2147483660" r:id="rId8"/>
    <p:sldLayoutId id="2147483654" r:id="rId9"/>
    <p:sldLayoutId id="2147483661" r:id="rId10"/>
    <p:sldLayoutId id="2147483662" r:id="rId11"/>
    <p:sldLayoutId id="2147483664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pollino@planit.net.au" TargetMode="External"/><Relationship Id="rId2" Type="http://schemas.openxmlformats.org/officeDocument/2006/relationships/hyperlink" Target="mailto:pmateos@planit.net.au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n2files.storage.live.com/y1p79KvKkYGWmeu-F1LI4DP3P7-mK4EXkfeK4eZgTxIv6InoSJfBppPjwJS7CPcgWgFOEdsm16JKNXAxriUreIw9A/image%201.png?psid=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 anchor="b"/>
          <a:lstStyle/>
          <a:p>
            <a:r>
              <a:rPr lang="en-US" dirty="0" smtClean="0"/>
              <a:t>Test Automation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21314D"/>
                </a:solidFill>
              </a:rPr>
              <a:t>TFS ALM using Selenium and </a:t>
            </a:r>
            <a:r>
              <a:rPr lang="en-US" dirty="0" err="1" smtClean="0">
                <a:solidFill>
                  <a:srgbClr val="21314D"/>
                </a:solidFill>
              </a:rPr>
              <a:t>SpecFlow</a:t>
            </a:r>
            <a:endParaRPr lang="en-US" dirty="0">
              <a:solidFill>
                <a:srgbClr val="21314D"/>
              </a:solidFill>
            </a:endParaRPr>
          </a:p>
        </p:txBody>
      </p:sp>
      <p:pic>
        <p:nvPicPr>
          <p:cNvPr id="102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236"/>
            <a:ext cx="7194977" cy="4324171"/>
          </a:xfrm>
        </p:spPr>
        <p:txBody>
          <a:bodyPr anchor="ctr"/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Running Tests from MTM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Running Tests from Build Definition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Running Tests as part of CI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Running Tests from a command line</a:t>
            </a:r>
          </a:p>
          <a:p>
            <a:pPr marL="5557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Through Build Definitions</a:t>
            </a:r>
          </a:p>
          <a:p>
            <a:pPr marL="5557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Through </a:t>
            </a:r>
            <a:r>
              <a:rPr lang="en-US" dirty="0" smtClean="0"/>
              <a:t>MTM</a:t>
            </a:r>
          </a:p>
          <a:p>
            <a:pPr marL="5557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Through </a:t>
            </a:r>
            <a:r>
              <a:rPr lang="en-US" dirty="0" err="1" smtClean="0"/>
              <a:t>MSTest</a:t>
            </a:r>
            <a:endParaRPr lang="en-US" dirty="0" smtClean="0"/>
          </a:p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1314D"/>
                </a:solidFill>
              </a:rPr>
              <a:t>Running a </a:t>
            </a:r>
            <a:r>
              <a:rPr lang="en-US" b="1" dirty="0" err="1" smtClean="0">
                <a:solidFill>
                  <a:srgbClr val="21314D"/>
                </a:solidFill>
              </a:rPr>
              <a:t>SpecFlow</a:t>
            </a:r>
            <a:r>
              <a:rPr lang="en-US" b="1" dirty="0" smtClean="0">
                <a:solidFill>
                  <a:srgbClr val="21314D"/>
                </a:solidFill>
              </a:rPr>
              <a:t> Test</a:t>
            </a:r>
            <a:endParaRPr lang="en-US" b="1" dirty="0">
              <a:solidFill>
                <a:srgbClr val="21314D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61594"/>
            <a:ext cx="7194977" cy="856043"/>
          </a:xfrm>
        </p:spPr>
        <p:txBody>
          <a:bodyPr/>
          <a:lstStyle/>
          <a:p>
            <a:r>
              <a:rPr lang="en-US" dirty="0" smtClean="0"/>
              <a:t>Where To From Here?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194977" cy="4253668"/>
          </a:xfrm>
        </p:spPr>
        <p:txBody>
          <a:bodyPr/>
          <a:lstStyle/>
          <a:p>
            <a:pPr lvl="1"/>
            <a:r>
              <a:rPr lang="en-US" dirty="0" smtClean="0"/>
              <a:t>Start Building Tests</a:t>
            </a: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current solution is ready to use now!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CI can be implemented later 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Tests can be run through MTM by anyone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Planit’s</a:t>
            </a:r>
            <a:r>
              <a:rPr lang="en-US" dirty="0" smtClean="0"/>
              <a:t> resources for initial ramp-up</a:t>
            </a: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 collaboration is more affective</a:t>
            </a: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the page models mapped early</a:t>
            </a: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 wins to show good ROI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Prepare for CI</a:t>
            </a: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 </a:t>
            </a:r>
            <a:r>
              <a:rPr lang="en-US" dirty="0" err="1" smtClean="0"/>
              <a:t>customisations</a:t>
            </a:r>
            <a:r>
              <a:rPr lang="en-US" dirty="0" smtClean="0"/>
              <a:t> to dev environment processes</a:t>
            </a: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Harden architecture and infrastructure</a:t>
            </a: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 steps to </a:t>
            </a:r>
            <a:r>
              <a:rPr lang="en-US" dirty="0" err="1" smtClean="0"/>
              <a:t>minimise</a:t>
            </a:r>
            <a:r>
              <a:rPr lang="en-US" dirty="0" smtClean="0"/>
              <a:t> interruptions</a:t>
            </a:r>
            <a:endParaRPr lang="en-US" dirty="0"/>
          </a:p>
          <a:p>
            <a:pPr lvl="2"/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61594"/>
            <a:ext cx="7194977" cy="85604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50964" cy="4253668"/>
          </a:xfrm>
        </p:spPr>
        <p:txBody>
          <a:bodyPr/>
          <a:lstStyle/>
          <a:p>
            <a:pPr lvl="2" algn="ctr"/>
            <a:r>
              <a:rPr lang="en-US" sz="4000" i="1" dirty="0" smtClean="0">
                <a:latin typeface="Calisto MT" panose="02040603050505030304" pitchFamily="18" charset="0"/>
              </a:rPr>
              <a:t>We Appreciate Your Participation!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Paul </a:t>
            </a:r>
            <a:r>
              <a:rPr lang="en-US" dirty="0" err="1" smtClean="0"/>
              <a:t>Mateos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Technical Team Lead</a:t>
            </a:r>
          </a:p>
          <a:p>
            <a:pPr lvl="2"/>
            <a:r>
              <a:rPr lang="en-US" dirty="0" smtClean="0">
                <a:hlinkClick r:id="rId2"/>
              </a:rPr>
              <a:t>pmateos@planit.net.au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Michael </a:t>
            </a:r>
            <a:r>
              <a:rPr lang="en-US" dirty="0" err="1" smtClean="0"/>
              <a:t>Pollino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Technical Test Consultant</a:t>
            </a:r>
          </a:p>
          <a:p>
            <a:pPr lvl="2"/>
            <a:r>
              <a:rPr lang="en-US" dirty="0" smtClean="0">
                <a:hlinkClick r:id="rId3"/>
              </a:rPr>
              <a:t>mpollino@planit.net.au</a:t>
            </a:r>
            <a:endParaRPr lang="en-US" dirty="0" smtClean="0"/>
          </a:p>
          <a:p>
            <a:pPr lvl="2"/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1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3" y="760575"/>
            <a:ext cx="3620983" cy="1061372"/>
          </a:xfrm>
        </p:spPr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  <a:p>
            <a:pPr lvl="1"/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114" y="2025353"/>
            <a:ext cx="7998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Test </a:t>
            </a:r>
            <a:r>
              <a:rPr lang="en-AU" i="1" dirty="0" smtClean="0"/>
              <a:t>Automation can;</a:t>
            </a:r>
          </a:p>
          <a:p>
            <a:r>
              <a:rPr lang="en-AU" b="1" dirty="0"/>
              <a:t>Improves </a:t>
            </a:r>
            <a:r>
              <a:rPr lang="en-AU" b="1" dirty="0" smtClean="0"/>
              <a:t>Accuracy - </a:t>
            </a:r>
            <a:r>
              <a:rPr lang="en-AU" dirty="0"/>
              <a:t>Automated tests perform the same steps precisely every time they are </a:t>
            </a:r>
            <a:r>
              <a:rPr lang="en-AU" dirty="0" smtClean="0"/>
              <a:t>executed. </a:t>
            </a:r>
            <a:endParaRPr lang="en-AU" dirty="0" smtClean="0"/>
          </a:p>
          <a:p>
            <a:endParaRPr lang="en-AU" dirty="0" smtClean="0"/>
          </a:p>
          <a:p>
            <a:r>
              <a:rPr lang="en-AU" b="1" dirty="0" smtClean="0"/>
              <a:t>Increase Test Coverage – </a:t>
            </a:r>
            <a:r>
              <a:rPr lang="en-AU" dirty="0"/>
              <a:t>E</a:t>
            </a:r>
            <a:r>
              <a:rPr lang="en-AU" dirty="0" smtClean="0"/>
              <a:t>asily create test scenarios by copy and pasting existing tests and changing input and output parameters and allowing manual testers to focus on more exploratory tests</a:t>
            </a:r>
          </a:p>
          <a:p>
            <a:endParaRPr lang="en-AU" dirty="0" smtClean="0"/>
          </a:p>
          <a:p>
            <a:r>
              <a:rPr lang="en-AU" b="1" dirty="0" smtClean="0"/>
              <a:t>Scalable </a:t>
            </a:r>
            <a:r>
              <a:rPr lang="en-AU" b="1" dirty="0" smtClean="0"/>
              <a:t>Load</a:t>
            </a:r>
            <a:r>
              <a:rPr lang="en-AU" b="1" dirty="0"/>
              <a:t> – </a:t>
            </a:r>
            <a:r>
              <a:rPr lang="en-AU" dirty="0" smtClean="0"/>
              <a:t>Tests can be run against multiple environment concurrently and over a long duration to test environment robustness and product </a:t>
            </a:r>
            <a:r>
              <a:rPr lang="en-AU" dirty="0" smtClean="0"/>
              <a:t>performance</a:t>
            </a:r>
          </a:p>
          <a:p>
            <a:endParaRPr lang="en-AU" dirty="0" smtClean="0"/>
          </a:p>
          <a:p>
            <a:r>
              <a:rPr lang="en-AU" b="1" dirty="0" smtClean="0"/>
              <a:t>Assist During Development </a:t>
            </a:r>
            <a:r>
              <a:rPr lang="en-AU" b="1" dirty="0"/>
              <a:t>– </a:t>
            </a:r>
            <a:r>
              <a:rPr lang="en-AU" dirty="0" smtClean="0"/>
              <a:t>Tests can be run as a continuous integration process ensuring code being released is of a high testable quality.</a:t>
            </a:r>
          </a:p>
          <a:p>
            <a:endParaRPr lang="en-AU" dirty="0"/>
          </a:p>
          <a:p>
            <a:endParaRPr lang="en-AU" i="1" dirty="0"/>
          </a:p>
        </p:txBody>
      </p:sp>
      <p:pic>
        <p:nvPicPr>
          <p:cNvPr id="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5737957" cy="1061372"/>
          </a:xfrm>
        </p:spPr>
        <p:txBody>
          <a:bodyPr/>
          <a:lstStyle/>
          <a:p>
            <a:r>
              <a:rPr lang="en-US" dirty="0" smtClean="0"/>
              <a:t>CPA Test Automation</a:t>
            </a:r>
            <a:endParaRPr lang="en-US" dirty="0"/>
          </a:p>
          <a:p>
            <a:pPr lvl="1"/>
            <a:r>
              <a:rPr lang="en-US" dirty="0" err="1" smtClean="0"/>
              <a:t>Planit’s</a:t>
            </a:r>
            <a:r>
              <a:rPr lang="en-US" dirty="0" smtClean="0"/>
              <a:t> Solution</a:t>
            </a:r>
            <a:endParaRPr lang="en-US" dirty="0"/>
          </a:p>
        </p:txBody>
      </p:sp>
      <p:pic>
        <p:nvPicPr>
          <p:cNvPr id="4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6931" y="2461188"/>
            <a:ext cx="8058684" cy="33670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Planit</a:t>
            </a:r>
            <a:r>
              <a:rPr lang="en-AU" dirty="0" smtClean="0">
                <a:solidFill>
                  <a:schemeClr val="tx1"/>
                </a:solidFill>
              </a:rPr>
              <a:t> Framework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8026" y="2777383"/>
            <a:ext cx="7819402" cy="2991028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/>
              <a:t>Visual C# Unit Test Project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769122" y="3153398"/>
            <a:ext cx="7563028" cy="25210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Selenium Library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1039" y="3401238"/>
            <a:ext cx="1452785" cy="10212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Test Class</a:t>
            </a:r>
            <a:br>
              <a:rPr lang="en-AU" dirty="0" smtClean="0"/>
            </a:br>
            <a:r>
              <a:rPr lang="en-AU" sz="1200" dirty="0" smtClean="0"/>
              <a:t>-Test Method1</a:t>
            </a:r>
            <a:br>
              <a:rPr lang="en-AU" sz="1200" dirty="0" smtClean="0"/>
            </a:br>
            <a:r>
              <a:rPr lang="en-AU" sz="1200" dirty="0" smtClean="0"/>
              <a:t>- Test Method2…</a:t>
            </a:r>
            <a:endParaRPr lang="en-AU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846032" y="4536398"/>
            <a:ext cx="1452785" cy="10212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err="1" smtClean="0"/>
              <a:t>SpecFlow</a:t>
            </a:r>
            <a:r>
              <a:rPr lang="en-AU" dirty="0" smtClean="0"/>
              <a:t> Feature</a:t>
            </a:r>
            <a:br>
              <a:rPr lang="en-AU" dirty="0" smtClean="0"/>
            </a:br>
            <a:r>
              <a:rPr lang="en-AU" sz="1200" dirty="0" smtClean="0"/>
              <a:t>-Test Scenario1</a:t>
            </a:r>
            <a:br>
              <a:rPr lang="en-AU" sz="1200" dirty="0" smtClean="0"/>
            </a:br>
            <a:r>
              <a:rPr lang="en-AU" sz="1200" dirty="0" smtClean="0"/>
              <a:t>- Test Scenario2…</a:t>
            </a:r>
            <a:endParaRPr lang="en-AU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2511039" y="4544944"/>
            <a:ext cx="1452785" cy="10212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err="1" smtClean="0"/>
              <a:t>SpecFlow</a:t>
            </a:r>
            <a:r>
              <a:rPr lang="en-AU" dirty="0" smtClean="0"/>
              <a:t> Steps</a:t>
            </a:r>
            <a:br>
              <a:rPr lang="en-AU" dirty="0" smtClean="0"/>
            </a:br>
            <a:r>
              <a:rPr lang="en-AU" sz="1200" dirty="0" smtClean="0"/>
              <a:t>-Step Method1</a:t>
            </a:r>
            <a:br>
              <a:rPr lang="en-AU" sz="1200" dirty="0" smtClean="0"/>
            </a:br>
            <a:r>
              <a:rPr lang="en-AU" sz="1200" dirty="0" smtClean="0"/>
              <a:t>- Step Method2…</a:t>
            </a:r>
            <a:endParaRPr lang="en-AU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78594" y="3856295"/>
            <a:ext cx="1757585" cy="1326022"/>
            <a:chOff x="4150404" y="3634099"/>
            <a:chExt cx="1757585" cy="1326022"/>
          </a:xfrm>
        </p:grpSpPr>
        <p:sp>
          <p:nvSpPr>
            <p:cNvPr id="18" name="Rounded Rectangle 17"/>
            <p:cNvSpPr/>
            <p:nvPr/>
          </p:nvSpPr>
          <p:spPr>
            <a:xfrm>
              <a:off x="4455204" y="3938899"/>
              <a:ext cx="1452785" cy="102122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302804" y="3786499"/>
              <a:ext cx="1452785" cy="102122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50404" y="3634099"/>
              <a:ext cx="1452785" cy="10212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 smtClean="0"/>
                <a:t>Page Model</a:t>
              </a:r>
              <a:br>
                <a:rPr lang="en-AU" dirty="0" smtClean="0"/>
              </a:br>
              <a:r>
                <a:rPr lang="en-AU" sz="1200" dirty="0" smtClean="0"/>
                <a:t>- </a:t>
              </a:r>
              <a:r>
                <a:rPr lang="en-AU" sz="1200" dirty="0" err="1" smtClean="0"/>
                <a:t>CustomerIDText</a:t>
              </a:r>
              <a:r>
                <a:rPr lang="en-AU" sz="1200" dirty="0" smtClean="0"/>
                <a:t/>
              </a:r>
              <a:br>
                <a:rPr lang="en-AU" sz="1200" dirty="0" smtClean="0"/>
              </a:br>
              <a:r>
                <a:rPr lang="en-AU" sz="1200" dirty="0" smtClean="0"/>
                <a:t>- </a:t>
              </a:r>
              <a:r>
                <a:rPr lang="en-AU" sz="1200" dirty="0" err="1" smtClean="0"/>
                <a:t>PasswordTest</a:t>
              </a:r>
              <a:r>
                <a:rPr lang="en-AU" sz="1200" dirty="0" smtClean="0"/>
                <a:t/>
              </a:r>
              <a:br>
                <a:rPr lang="en-AU" sz="1200" dirty="0" smtClean="0"/>
              </a:br>
              <a:r>
                <a:rPr lang="en-AU" sz="1200" dirty="0" smtClean="0"/>
                <a:t>- </a:t>
              </a:r>
              <a:r>
                <a:rPr lang="en-AU" sz="1200" dirty="0" err="1" smtClean="0"/>
                <a:t>ClickLoginButton</a:t>
              </a:r>
              <a:endParaRPr lang="en-AU" sz="12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419733" y="4553490"/>
            <a:ext cx="1732955" cy="10212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Common Class</a:t>
            </a:r>
            <a:br>
              <a:rPr lang="en-AU" dirty="0" smtClean="0"/>
            </a:br>
            <a:r>
              <a:rPr lang="en-AU" sz="1200" dirty="0" smtClean="0"/>
              <a:t>- GET Method</a:t>
            </a:r>
            <a:br>
              <a:rPr lang="en-AU" sz="1200" dirty="0" smtClean="0"/>
            </a:br>
            <a:r>
              <a:rPr lang="en-AU" sz="1200" dirty="0" smtClean="0"/>
              <a:t>- SET Method</a:t>
            </a:r>
            <a:br>
              <a:rPr lang="en-AU" sz="1200" dirty="0" smtClean="0"/>
            </a:br>
            <a:r>
              <a:rPr lang="en-AU" sz="1200" dirty="0" smtClean="0"/>
              <a:t>- CLICK Method</a:t>
            </a:r>
            <a:endParaRPr lang="en-AU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6419732" y="3405506"/>
            <a:ext cx="1732955" cy="10212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Property Settings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1200" dirty="0" smtClean="0"/>
              <a:t>- Brower Type</a:t>
            </a:r>
            <a:br>
              <a:rPr lang="en-AU" sz="1200" dirty="0" smtClean="0"/>
            </a:br>
            <a:r>
              <a:rPr lang="en-AU" sz="1200" dirty="0" smtClean="0"/>
              <a:t>- </a:t>
            </a:r>
            <a:r>
              <a:rPr lang="en-AU" sz="1200" dirty="0" err="1" smtClean="0"/>
              <a:t>TestEnvironment</a:t>
            </a:r>
            <a:r>
              <a:rPr lang="en-AU" sz="1200" dirty="0" smtClean="0"/>
              <a:t/>
            </a:r>
            <a:br>
              <a:rPr lang="en-AU" sz="1200" dirty="0" smtClean="0"/>
            </a:br>
            <a:r>
              <a:rPr lang="en-AU" sz="1200" dirty="0" smtClean="0"/>
              <a:t>- </a:t>
            </a:r>
            <a:r>
              <a:rPr lang="en-AU" sz="1200" dirty="0" err="1" smtClean="0"/>
              <a:t>WaitTimes</a:t>
            </a:r>
            <a:endParaRPr lang="en-A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81114" y="1589507"/>
            <a:ext cx="799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The project is stored within TFS. It is build and deployed the same way other applications in TFS are.</a:t>
            </a:r>
            <a:endParaRPr lang="en-AU" i="1" dirty="0" smtClean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12" idx="3"/>
            <a:endCxn id="16" idx="1"/>
          </p:cNvCxnSpPr>
          <p:nvPr/>
        </p:nvCxnSpPr>
        <p:spPr>
          <a:xfrm>
            <a:off x="3963824" y="3911849"/>
            <a:ext cx="314770" cy="455057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16" idx="1"/>
          </p:cNvCxnSpPr>
          <p:nvPr/>
        </p:nvCxnSpPr>
        <p:spPr>
          <a:xfrm flipV="1">
            <a:off x="3963824" y="4366906"/>
            <a:ext cx="314770" cy="68864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3"/>
            <a:endCxn id="19" idx="1"/>
          </p:cNvCxnSpPr>
          <p:nvPr/>
        </p:nvCxnSpPr>
        <p:spPr>
          <a:xfrm>
            <a:off x="5731379" y="4366906"/>
            <a:ext cx="688354" cy="69719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48" name="Straight Arrow Connector 6147"/>
          <p:cNvCxnSpPr>
            <a:stCxn id="14" idx="3"/>
            <a:endCxn id="15" idx="1"/>
          </p:cNvCxnSpPr>
          <p:nvPr/>
        </p:nvCxnSpPr>
        <p:spPr>
          <a:xfrm>
            <a:off x="2298817" y="5047009"/>
            <a:ext cx="212222" cy="85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5737957" cy="1061372"/>
          </a:xfrm>
        </p:spPr>
        <p:txBody>
          <a:bodyPr/>
          <a:lstStyle/>
          <a:p>
            <a:r>
              <a:rPr lang="en-US" dirty="0" smtClean="0"/>
              <a:t>CPA Test Automation</a:t>
            </a:r>
            <a:endParaRPr lang="en-US" dirty="0"/>
          </a:p>
          <a:p>
            <a:pPr lvl="1"/>
            <a:r>
              <a:rPr lang="en-US" dirty="0" err="1" smtClean="0"/>
              <a:t>Planit’s</a:t>
            </a:r>
            <a:r>
              <a:rPr lang="en-US" dirty="0" smtClean="0"/>
              <a:t> Solution</a:t>
            </a:r>
            <a:endParaRPr lang="en-US" dirty="0"/>
          </a:p>
        </p:txBody>
      </p:sp>
      <p:pic>
        <p:nvPicPr>
          <p:cNvPr id="4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81114" y="1589507"/>
            <a:ext cx="799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Custom Build Definitions have been created to run the CI process. A Custom Code Activity has also been created to update the property settings file with the Build Definition arguments.</a:t>
            </a:r>
            <a:endParaRPr lang="en-AU" i="1" dirty="0" smtClean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28" y="2238998"/>
            <a:ext cx="3677290" cy="359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4" y="2512837"/>
            <a:ext cx="26860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1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3" y="760575"/>
            <a:ext cx="4447542" cy="1061372"/>
          </a:xfrm>
        </p:spPr>
        <p:txBody>
          <a:bodyPr/>
          <a:lstStyle/>
          <a:p>
            <a:r>
              <a:rPr lang="en-US" dirty="0" smtClean="0"/>
              <a:t>Test Manager</a:t>
            </a:r>
            <a:endParaRPr lang="en-US" dirty="0"/>
          </a:p>
          <a:p>
            <a:pPr lvl="1"/>
            <a:r>
              <a:rPr lang="en-US" dirty="0" smtClean="0"/>
              <a:t>Where tests are managed and executed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114" y="1837341"/>
            <a:ext cx="799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Automated tests are seen and treated just like manual tests. This includes reporting on their test execution progress through MTM or TFS portals</a:t>
            </a:r>
            <a:endParaRPr lang="en-AU" i="1" dirty="0" smtClean="0"/>
          </a:p>
        </p:txBody>
      </p:sp>
      <p:pic>
        <p:nvPicPr>
          <p:cNvPr id="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905429" y="2423850"/>
            <a:ext cx="4802737" cy="343856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23" y="2423850"/>
            <a:ext cx="3443693" cy="20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6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5737957" cy="1061372"/>
          </a:xfrm>
        </p:spPr>
        <p:txBody>
          <a:bodyPr/>
          <a:lstStyle/>
          <a:p>
            <a:r>
              <a:rPr lang="en-US" dirty="0" smtClean="0"/>
              <a:t>Test Manager – continue…</a:t>
            </a:r>
            <a:endParaRPr lang="en-US" dirty="0"/>
          </a:p>
          <a:p>
            <a:pPr lvl="1"/>
            <a:r>
              <a:rPr lang="en-US" dirty="0" smtClean="0"/>
              <a:t>Run With options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114" y="1837341"/>
            <a:ext cx="79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main difference is the Run Options.</a:t>
            </a:r>
            <a:endParaRPr lang="en-AU" i="1" dirty="0" smtClean="0"/>
          </a:p>
        </p:txBody>
      </p:sp>
      <p:pic>
        <p:nvPicPr>
          <p:cNvPr id="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642208" y="2636377"/>
            <a:ext cx="38766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5737957" cy="1061372"/>
          </a:xfrm>
        </p:spPr>
        <p:txBody>
          <a:bodyPr/>
          <a:lstStyle/>
          <a:p>
            <a:r>
              <a:rPr lang="en-US" dirty="0" smtClean="0"/>
              <a:t>Test Manager – continue…</a:t>
            </a:r>
            <a:endParaRPr lang="en-US" dirty="0"/>
          </a:p>
          <a:p>
            <a:pPr lvl="1"/>
            <a:r>
              <a:rPr lang="en-US" dirty="0" smtClean="0"/>
              <a:t>Lab Center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114" y="1837341"/>
            <a:ext cx="79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Management of the test environments is done through Lab </a:t>
            </a:r>
            <a:r>
              <a:rPr lang="en-AU" dirty="0" err="1" smtClean="0"/>
              <a:t>Center</a:t>
            </a:r>
            <a:r>
              <a:rPr lang="en-AU" dirty="0" smtClean="0"/>
              <a:t>.</a:t>
            </a:r>
            <a:endParaRPr lang="en-AU" i="1" dirty="0" smtClean="0"/>
          </a:p>
        </p:txBody>
      </p:sp>
      <p:pic>
        <p:nvPicPr>
          <p:cNvPr id="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55" y="2267318"/>
            <a:ext cx="5504159" cy="339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4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7922" y="760575"/>
            <a:ext cx="8446975" cy="1061372"/>
          </a:xfrm>
        </p:spPr>
        <p:txBody>
          <a:bodyPr/>
          <a:lstStyle/>
          <a:p>
            <a:r>
              <a:rPr lang="en-US" dirty="0" smtClean="0"/>
              <a:t>TFS ALM – Build Definitions</a:t>
            </a:r>
            <a:endParaRPr lang="en-US" dirty="0"/>
          </a:p>
          <a:p>
            <a:pPr lvl="1"/>
            <a:r>
              <a:rPr lang="en-US" dirty="0" smtClean="0"/>
              <a:t>Different Trigger Options</a:t>
            </a:r>
            <a:endParaRPr lang="en-US" dirty="0"/>
          </a:p>
        </p:txBody>
      </p:sp>
      <p:pic>
        <p:nvPicPr>
          <p:cNvPr id="6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https://sn2files.storage.live.com/y1p79KvKkYGWmeu-F1LI4DP3P7-mK4EXkfeK4eZgTxIv6InoSJfBppPjwJS7CPcgWgFOEdsm16JKNXAxriUreIw9A/image%201.png?psid=1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581114" y="1837341"/>
            <a:ext cx="799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They can be triggered to run by many different methods.</a:t>
            </a:r>
            <a:endParaRPr lang="en-AU" i="1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099" y="2463047"/>
            <a:ext cx="57150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1114" y="2463047"/>
            <a:ext cx="2392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Build Definitions </a:t>
            </a:r>
            <a:r>
              <a:rPr lang="en-AU" dirty="0" smtClean="0"/>
              <a:t>– A </a:t>
            </a:r>
            <a:r>
              <a:rPr lang="en-AU" b="1" i="1" dirty="0" smtClean="0"/>
              <a:t>workflow</a:t>
            </a:r>
            <a:r>
              <a:rPr lang="en-AU" dirty="0" smtClean="0"/>
              <a:t> of activities that facilitate the creation of artefacts and the use of those artefacts.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79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9557" y="1008318"/>
            <a:ext cx="4121793" cy="2578231"/>
          </a:xfrm>
        </p:spPr>
        <p:txBody>
          <a:bodyPr/>
          <a:lstStyle/>
          <a:p>
            <a:r>
              <a:rPr lang="en-US" dirty="0" smtClean="0"/>
              <a:t>“I can only pay attention for another minute until this smile fades away. Hurry up and show me some automation!”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http://ts3.mm.bing.net/th?id=JN.NO0lLpgmJD7O1oUQeYZ3kg&amp;w=120&amp;h=90&amp;c=7&amp;rs=1&amp;qlt=90&amp;o=4&amp;url=http%3a%2f%2fwww.google.es%2fsearch%3fq%3dbrasieres%2bdiminutos%26start%3d20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35" y="5983963"/>
            <a:ext cx="747982" cy="5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942</TotalTime>
  <Words>435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blank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Where To From Here?</vt:lpstr>
      <vt:lpstr>Questions?</vt:lpstr>
    </vt:vector>
  </TitlesOfParts>
  <Company>CPA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Mateos</dc:creator>
  <cp:lastModifiedBy>Paul Mateos</cp:lastModifiedBy>
  <cp:revision>32</cp:revision>
  <dcterms:created xsi:type="dcterms:W3CDTF">2015-05-21T04:38:48Z</dcterms:created>
  <dcterms:modified xsi:type="dcterms:W3CDTF">2015-05-24T23:26:05Z</dcterms:modified>
</cp:coreProperties>
</file>