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1.png" ContentType="image/png"/>
  <Override PartName="/ppt/media/image20.png" ContentType="image/png"/>
  <Override PartName="/ppt/media/image10.png" ContentType="image/png"/>
  <Override PartName="/ppt/media/image11.png" ContentType="image/png"/>
  <Override PartName="/ppt/media/image19.jpeg" ContentType="image/jpeg"/>
  <Override PartName="/ppt/media/image18.jpeg" ContentType="image/jpeg"/>
  <Override PartName="/ppt/media/image17.jpeg" ContentType="image/jpeg"/>
  <Override PartName="/ppt/media/image14.jpeg" ContentType="image/jpeg"/>
  <Override PartName="/ppt/media/image13.jpeg" ContentType="image/jpeg"/>
  <Override PartName="/ppt/media/image15.jpeg" ContentType="image/jpeg"/>
  <Override PartName="/ppt/media/image12.jpeg" ContentType="image/jpeg"/>
  <Override PartName="/ppt/media/image16.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440"/>
          </a:xfrm>
          <a:prstGeom prst="rect">
            <a:avLst/>
          </a:prstGeom>
        </p:spPr>
        <p:txBody>
          <a:bodyPr lIns="0" rIns="0" tIns="0" bIns="0" anchor="ctr"/>
          <a:p>
            <a:r>
              <a:rPr b="0" lang="en-US" sz="4400" spc="-1" strike="noStrike">
                <a:solidFill>
                  <a:srgbClr val="000000"/>
                </a:solidFill>
                <a:latin typeface="Arial"/>
              </a:rPr>
              <a:t>Click </a:t>
            </a:r>
            <a:r>
              <a:rPr b="0" lang="en-US" sz="4400" spc="-1" strike="noStrike">
                <a:solidFill>
                  <a:srgbClr val="000000"/>
                </a:solidFill>
                <a:latin typeface="Arial"/>
              </a:rPr>
              <a:t>to </a:t>
            </a:r>
            <a:r>
              <a:rPr b="0" lang="en-US" sz="4400" spc="-1" strike="noStrike">
                <a:solidFill>
                  <a:srgbClr val="000000"/>
                </a:solidFill>
                <a:latin typeface="Arial"/>
              </a:rPr>
              <a:t>edit </a:t>
            </a:r>
            <a:r>
              <a:rPr b="0" lang="en-US" sz="4400" spc="-1" strike="noStrike">
                <a:solidFill>
                  <a:srgbClr val="000000"/>
                </a:solidFill>
                <a:latin typeface="Arial"/>
              </a:rPr>
              <a:t>the </a:t>
            </a:r>
            <a:r>
              <a:rPr b="0" lang="en-US" sz="4400" spc="-1" strike="noStrike">
                <a:solidFill>
                  <a:srgbClr val="000000"/>
                </a:solidFill>
                <a:latin typeface="Arial"/>
              </a:rPr>
              <a:t>title </a:t>
            </a:r>
            <a:r>
              <a:rPr b="0" lang="en-US" sz="4400" spc="-1" strike="noStrike">
                <a:solidFill>
                  <a:srgbClr val="000000"/>
                </a:solidFill>
                <a:latin typeface="Arial"/>
              </a:rPr>
              <a:t>text </a:t>
            </a:r>
            <a:r>
              <a:rPr b="0" lang="en-US" sz="4400" spc="-1" strike="noStrike">
                <a:solidFill>
                  <a:srgbClr val="000000"/>
                </a:solidFill>
                <a:latin typeface="Arial"/>
              </a:rPr>
              <a:t>forma</a:t>
            </a:r>
            <a:r>
              <a:rPr b="0" lang="en-US" sz="4400" spc="-1" strike="noStrike">
                <a:solidFill>
                  <a:srgbClr val="000000"/>
                </a:solidFill>
                <a:latin typeface="Arial"/>
              </a:rPr>
              <a:t>t</a:t>
            </a:r>
            <a:endParaRPr b="0" lang="en-US" sz="4400" spc="-1" strike="noStrike">
              <a:solidFill>
                <a:srgbClr val="000000"/>
              </a:solidFill>
              <a:latin typeface="Arial"/>
            </a:endParaRPr>
          </a:p>
        </p:txBody>
      </p:sp>
      <p:sp>
        <p:nvSpPr>
          <p:cNvPr id="1" name="PlaceHolder 2"/>
          <p:cNvSpPr>
            <a:spLocks noGrp="1"/>
          </p:cNvSpPr>
          <p:nvPr>
            <p:ph type="body"/>
          </p:nvPr>
        </p:nvSpPr>
        <p:spPr>
          <a:xfrm>
            <a:off x="457200" y="1604520"/>
            <a:ext cx="82288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hyperlink" Target="https://cocl.us/new_york_dataset" TargetMode="External"/><Relationship Id="rId2" Type="http://schemas.openxmlformats.org/officeDocument/2006/relationships/hyperlink" Target="https://data.cityofnewyork.us/City-Government/Borough-Boundaries/tqmj-j8zm" TargetMode="External"/><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hyperlink" Target="https://cocl.us/new_york_dataset" TargetMode="External"/><Relationship Id="rId2" Type="http://schemas.openxmlformats.org/officeDocument/2006/relationships/hyperlink" Target="https://cocl.us/new_york_dataset" TargetMode="External"/><Relationship Id="rId3" Type="http://schemas.openxmlformats.org/officeDocument/2006/relationships/image" Target="../media/image12.jpeg"/><Relationship Id="rId4"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CustomShape 1"/>
          <p:cNvSpPr/>
          <p:nvPr/>
        </p:nvSpPr>
        <p:spPr>
          <a:xfrm>
            <a:off x="0" y="0"/>
            <a:ext cx="456120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77" name="CustomShape 2"/>
          <p:cNvSpPr/>
          <p:nvPr/>
        </p:nvSpPr>
        <p:spPr>
          <a:xfrm>
            <a:off x="0" y="0"/>
            <a:ext cx="9143640" cy="6857640"/>
          </a:xfrm>
          <a:prstGeom prst="rect">
            <a:avLst/>
          </a:prstGeom>
          <a:gradFill rotWithShape="0">
            <a:gsLst>
              <a:gs pos="0">
                <a:srgbClr val="ef413d"/>
              </a:gs>
              <a:gs pos="100000">
                <a:srgbClr val="21409a"/>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78" name="Picture 85" descr=""/>
          <p:cNvPicPr/>
          <p:nvPr/>
        </p:nvPicPr>
        <p:blipFill>
          <a:blip r:embed="rId1"/>
          <a:stretch/>
        </p:blipFill>
        <p:spPr>
          <a:xfrm>
            <a:off x="0" y="0"/>
            <a:ext cx="9143640" cy="6857640"/>
          </a:xfrm>
          <a:prstGeom prst="rect">
            <a:avLst/>
          </a:prstGeom>
          <a:ln>
            <a:noFill/>
          </a:ln>
        </p:spPr>
      </p:pic>
      <p:sp>
        <p:nvSpPr>
          <p:cNvPr id="79" name="CustomShape 3"/>
          <p:cNvSpPr/>
          <p:nvPr/>
        </p:nvSpPr>
        <p:spPr>
          <a:xfrm>
            <a:off x="479880" y="2053800"/>
            <a:ext cx="2751480" cy="2759760"/>
          </a:xfrm>
          <a:prstGeom prst="rect">
            <a:avLst/>
          </a:prstGeom>
          <a:noFill/>
          <a:ln>
            <a:noFill/>
          </a:ln>
        </p:spPr>
        <p:style>
          <a:lnRef idx="0"/>
          <a:fillRef idx="0"/>
          <a:effectRef idx="0"/>
          <a:fontRef idx="minor"/>
        </p:style>
        <p:txBody>
          <a:bodyPr anchor="ctr">
            <a:normAutofit/>
          </a:bodyPr>
          <a:p>
            <a:pPr>
              <a:lnSpc>
                <a:spcPct val="90000"/>
              </a:lnSpc>
              <a:spcAft>
                <a:spcPts val="601"/>
              </a:spcAft>
            </a:pPr>
            <a:br/>
            <a:br/>
            <a:br/>
            <a:br/>
            <a:br/>
            <a:br/>
            <a:br/>
            <a:br/>
            <a:r>
              <a:rPr b="0" lang="en-GB" sz="2100" spc="-1" strike="noStrike">
                <a:solidFill>
                  <a:srgbClr val="ffffff"/>
                </a:solidFill>
                <a:latin typeface="Arial"/>
                <a:ea typeface="DejaVu Sans"/>
              </a:rPr>
              <a:t>IBM Data Science</a:t>
            </a:r>
            <a:endParaRPr b="0" lang="en-GB" sz="2100" spc="-1" strike="noStrike">
              <a:latin typeface="Arial"/>
            </a:endParaRPr>
          </a:p>
        </p:txBody>
      </p:sp>
      <p:sp>
        <p:nvSpPr>
          <p:cNvPr id="80" name="CustomShape 4"/>
          <p:cNvSpPr/>
          <p:nvPr/>
        </p:nvSpPr>
        <p:spPr>
          <a:xfrm>
            <a:off x="4568040" y="801720"/>
            <a:ext cx="3979080" cy="5230440"/>
          </a:xfrm>
          <a:prstGeom prst="rect">
            <a:avLst/>
          </a:prstGeom>
          <a:noFill/>
          <a:ln>
            <a:noFill/>
          </a:ln>
        </p:spPr>
        <p:style>
          <a:lnRef idx="0"/>
          <a:fillRef idx="0"/>
          <a:effectRef idx="0"/>
          <a:fontRef idx="minor"/>
        </p:style>
        <p:txBody>
          <a:bodyPr anchor="ctr">
            <a:normAutofit/>
          </a:bodyPr>
          <a:p>
            <a:pPr>
              <a:lnSpc>
                <a:spcPct val="90000"/>
              </a:lnSpc>
            </a:pPr>
            <a:endParaRPr b="0" lang="en-GB" sz="1800" spc="-1" strike="noStrike">
              <a:latin typeface="Arial"/>
            </a:endParaRPr>
          </a:p>
          <a:p>
            <a:pPr>
              <a:lnSpc>
                <a:spcPct val="90000"/>
              </a:lnSpc>
            </a:pPr>
            <a:endParaRPr b="0" lang="en-GB" sz="1800" spc="-1" strike="noStrike">
              <a:latin typeface="Arial"/>
            </a:endParaRPr>
          </a:p>
          <a:p>
            <a:pPr>
              <a:lnSpc>
                <a:spcPct val="90000"/>
              </a:lnSpc>
            </a:pPr>
            <a:endParaRPr b="0" lang="en-GB" sz="1800" spc="-1" strike="noStrike">
              <a:latin typeface="Arial"/>
            </a:endParaRPr>
          </a:p>
          <a:p>
            <a:pPr>
              <a:lnSpc>
                <a:spcPct val="90000"/>
              </a:lnSpc>
              <a:spcAft>
                <a:spcPts val="1199"/>
              </a:spcAft>
            </a:pPr>
            <a:endParaRPr b="0" lang="en-GB" sz="1800" spc="-1" strike="noStrike">
              <a:latin typeface="Arial"/>
            </a:endParaRPr>
          </a:p>
          <a:p>
            <a:pPr>
              <a:lnSpc>
                <a:spcPct val="90000"/>
              </a:lnSpc>
              <a:spcAft>
                <a:spcPts val="1199"/>
              </a:spcAft>
            </a:pPr>
            <a:endParaRPr b="0" lang="en-GB" sz="1800" spc="-1" strike="noStrike">
              <a:latin typeface="Arial"/>
            </a:endParaRPr>
          </a:p>
          <a:p>
            <a:pPr>
              <a:lnSpc>
                <a:spcPct val="90000"/>
              </a:lnSpc>
              <a:spcAft>
                <a:spcPts val="1199"/>
              </a:spcAft>
            </a:pPr>
            <a:endParaRPr b="0" lang="en-GB" sz="1800" spc="-1" strike="noStrike">
              <a:latin typeface="Arial"/>
            </a:endParaRPr>
          </a:p>
          <a:p>
            <a:pPr>
              <a:lnSpc>
                <a:spcPct val="90000"/>
              </a:lnSpc>
              <a:spcAft>
                <a:spcPts val="1199"/>
              </a:spcAft>
            </a:pPr>
            <a:endParaRPr b="0" lang="en-GB" sz="1800" spc="-1" strike="noStrike">
              <a:latin typeface="Arial"/>
            </a:endParaRPr>
          </a:p>
          <a:p>
            <a:pPr>
              <a:lnSpc>
                <a:spcPct val="90000"/>
              </a:lnSpc>
              <a:spcAft>
                <a:spcPts val="1199"/>
              </a:spcAft>
            </a:pPr>
            <a:endParaRPr b="0" lang="en-GB" sz="1800" spc="-1" strike="noStrike">
              <a:latin typeface="Arial"/>
            </a:endParaRPr>
          </a:p>
          <a:p>
            <a:pPr>
              <a:lnSpc>
                <a:spcPct val="90000"/>
              </a:lnSpc>
              <a:spcAft>
                <a:spcPts val="340"/>
              </a:spcAft>
            </a:pPr>
            <a:endParaRPr b="0" lang="en-GB" sz="1800" spc="-1" strike="noStrike">
              <a:latin typeface="Arial"/>
            </a:endParaRPr>
          </a:p>
          <a:p>
            <a:pPr>
              <a:lnSpc>
                <a:spcPct val="90000"/>
              </a:lnSpc>
              <a:spcAft>
                <a:spcPts val="340"/>
              </a:spcAft>
            </a:pPr>
            <a:endParaRPr b="0" lang="en-GB" sz="1800" spc="-1" strike="noStrike">
              <a:latin typeface="Arial"/>
            </a:endParaRPr>
          </a:p>
          <a:p>
            <a:pPr>
              <a:lnSpc>
                <a:spcPct val="90000"/>
              </a:lnSpc>
              <a:spcAft>
                <a:spcPts val="340"/>
              </a:spcAft>
            </a:pPr>
            <a:endParaRPr b="0" lang="en-GB"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1" name="CustomShape 1"/>
          <p:cNvSpPr/>
          <p:nvPr/>
        </p:nvSpPr>
        <p:spPr>
          <a:xfrm>
            <a:off x="0" y="0"/>
            <a:ext cx="456120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2" name="CustomShape 2"/>
          <p:cNvSpPr/>
          <p:nvPr/>
        </p:nvSpPr>
        <p:spPr>
          <a:xfrm>
            <a:off x="0" y="0"/>
            <a:ext cx="9143640" cy="6857640"/>
          </a:xfrm>
          <a:prstGeom prst="rect">
            <a:avLst/>
          </a:prstGeom>
          <a:gradFill rotWithShape="0">
            <a:gsLst>
              <a:gs pos="0">
                <a:srgbClr val="ed1c24"/>
              </a:gs>
              <a:gs pos="100000">
                <a:srgbClr val="21409a"/>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23" name="Picture 103" descr=""/>
          <p:cNvPicPr/>
          <p:nvPr/>
        </p:nvPicPr>
        <p:blipFill>
          <a:blip r:embed="rId1"/>
          <a:stretch/>
        </p:blipFill>
        <p:spPr>
          <a:xfrm>
            <a:off x="0" y="0"/>
            <a:ext cx="9143640" cy="6857640"/>
          </a:xfrm>
          <a:prstGeom prst="rect">
            <a:avLst/>
          </a:prstGeom>
          <a:ln>
            <a:noFill/>
          </a:ln>
        </p:spPr>
      </p:pic>
      <p:sp>
        <p:nvSpPr>
          <p:cNvPr id="124" name="CustomShape 3"/>
          <p:cNvSpPr/>
          <p:nvPr/>
        </p:nvSpPr>
        <p:spPr>
          <a:xfrm>
            <a:off x="479880" y="2053800"/>
            <a:ext cx="2751480" cy="2759760"/>
          </a:xfrm>
          <a:prstGeom prst="rect">
            <a:avLst/>
          </a:prstGeom>
          <a:noFill/>
          <a:ln>
            <a:noFill/>
          </a:ln>
        </p:spPr>
        <p:style>
          <a:lnRef idx="0"/>
          <a:fillRef idx="0"/>
          <a:effectRef idx="0"/>
          <a:fontRef idx="minor"/>
        </p:style>
        <p:txBody>
          <a:bodyPr anchor="ctr">
            <a:normAutofit/>
          </a:bodyPr>
          <a:p>
            <a:pPr>
              <a:lnSpc>
                <a:spcPct val="90000"/>
              </a:lnSpc>
              <a:spcAft>
                <a:spcPts val="601"/>
              </a:spcAft>
            </a:pPr>
            <a:r>
              <a:rPr b="0" lang="en-GB" sz="3700" spc="-1" strike="noStrike">
                <a:solidFill>
                  <a:srgbClr val="ffffff"/>
                </a:solidFill>
                <a:latin typeface="Arial"/>
                <a:ea typeface="DejaVu Sans"/>
              </a:rPr>
              <a:t>8. </a:t>
            </a:r>
            <a:r>
              <a:rPr b="1" lang="en-GB" sz="3700" spc="-1" strike="noStrike">
                <a:solidFill>
                  <a:srgbClr val="ffffff"/>
                </a:solidFill>
                <a:latin typeface="Arial"/>
                <a:ea typeface="DejaVu Sans"/>
              </a:rPr>
              <a:t>Machine Learning with Python</a:t>
            </a:r>
            <a:endParaRPr b="0" lang="en-GB" sz="3700" spc="-1" strike="noStrike">
              <a:latin typeface="Arial"/>
            </a:endParaRPr>
          </a:p>
        </p:txBody>
      </p:sp>
      <p:sp>
        <p:nvSpPr>
          <p:cNvPr id="125" name="CustomShape 4"/>
          <p:cNvSpPr/>
          <p:nvPr/>
        </p:nvSpPr>
        <p:spPr>
          <a:xfrm>
            <a:off x="4568040" y="801720"/>
            <a:ext cx="3979080" cy="5230440"/>
          </a:xfrm>
          <a:prstGeom prst="rect">
            <a:avLst/>
          </a:prstGeom>
          <a:noFill/>
          <a:ln>
            <a:noFill/>
          </a:ln>
        </p:spPr>
        <p:style>
          <a:lnRef idx="0"/>
          <a:fillRef idx="0"/>
          <a:effectRef idx="0"/>
          <a:fontRef idx="minor"/>
        </p:style>
        <p:txBody>
          <a:bodyPr anchor="ctr">
            <a:normAutofit/>
          </a:bodyPr>
          <a:p>
            <a:pPr indent="-228240">
              <a:lnSpc>
                <a:spcPct val="90000"/>
              </a:lnSpc>
              <a:spcAft>
                <a:spcPts val="601"/>
              </a:spcAft>
              <a:buClr>
                <a:srgbClr val="000000"/>
              </a:buClr>
              <a:buFont typeface="Arial"/>
              <a:buChar char="•"/>
            </a:pPr>
            <a:r>
              <a:rPr b="0" lang="en-GB" sz="2100" spc="-1" strike="noStrike">
                <a:solidFill>
                  <a:srgbClr val="000000"/>
                </a:solidFill>
                <a:latin typeface="Arial"/>
                <a:ea typeface="DejaVu Sans"/>
              </a:rPr>
              <a:t>In this course I have learned about some of machine learning topics like supervised and unsupervised learning, classification, clustering and some Python libraries like Sci-kit learn and Scipy.</a:t>
            </a:r>
            <a:endParaRPr b="0" lang="en-GB" sz="21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6" name="CustomShape 1"/>
          <p:cNvSpPr/>
          <p:nvPr/>
        </p:nvSpPr>
        <p:spPr>
          <a:xfrm>
            <a:off x="0" y="0"/>
            <a:ext cx="456120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7" name="CustomShape 2"/>
          <p:cNvSpPr/>
          <p:nvPr/>
        </p:nvSpPr>
        <p:spPr>
          <a:xfrm>
            <a:off x="0" y="0"/>
            <a:ext cx="9143640" cy="6857640"/>
          </a:xfrm>
          <a:prstGeom prst="rect">
            <a:avLst/>
          </a:prstGeom>
          <a:gradFill rotWithShape="0">
            <a:gsLst>
              <a:gs pos="0">
                <a:srgbClr val="ed1c24"/>
              </a:gs>
              <a:gs pos="100000">
                <a:srgbClr val="21409a"/>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28" name="Picture 105" descr=""/>
          <p:cNvPicPr/>
          <p:nvPr/>
        </p:nvPicPr>
        <p:blipFill>
          <a:blip r:embed="rId1"/>
          <a:stretch/>
        </p:blipFill>
        <p:spPr>
          <a:xfrm>
            <a:off x="0" y="0"/>
            <a:ext cx="9143640" cy="6857640"/>
          </a:xfrm>
          <a:prstGeom prst="rect">
            <a:avLst/>
          </a:prstGeom>
          <a:ln>
            <a:noFill/>
          </a:ln>
        </p:spPr>
      </p:pic>
      <p:sp>
        <p:nvSpPr>
          <p:cNvPr id="129" name="CustomShape 3"/>
          <p:cNvSpPr/>
          <p:nvPr/>
        </p:nvSpPr>
        <p:spPr>
          <a:xfrm>
            <a:off x="479880" y="2053800"/>
            <a:ext cx="2751480" cy="2759760"/>
          </a:xfrm>
          <a:prstGeom prst="rect">
            <a:avLst/>
          </a:prstGeom>
          <a:noFill/>
          <a:ln>
            <a:noFill/>
          </a:ln>
        </p:spPr>
        <p:style>
          <a:lnRef idx="0"/>
          <a:fillRef idx="0"/>
          <a:effectRef idx="0"/>
          <a:fontRef idx="minor"/>
        </p:style>
        <p:txBody>
          <a:bodyPr anchor="ctr">
            <a:normAutofit/>
          </a:bodyPr>
          <a:p>
            <a:pPr>
              <a:lnSpc>
                <a:spcPct val="90000"/>
              </a:lnSpc>
              <a:spcAft>
                <a:spcPts val="601"/>
              </a:spcAft>
            </a:pPr>
            <a:r>
              <a:rPr b="1" lang="en-GB" sz="4100" spc="-1" strike="noStrike">
                <a:solidFill>
                  <a:srgbClr val="ffffff"/>
                </a:solidFill>
                <a:latin typeface="Arial"/>
                <a:ea typeface="DejaVu Sans"/>
              </a:rPr>
              <a:t>9. Applied Data Science Capstone</a:t>
            </a:r>
            <a:endParaRPr b="0" lang="en-GB" sz="4100" spc="-1" strike="noStrike">
              <a:latin typeface="Arial"/>
            </a:endParaRPr>
          </a:p>
        </p:txBody>
      </p:sp>
      <p:sp>
        <p:nvSpPr>
          <p:cNvPr id="130" name="CustomShape 4"/>
          <p:cNvSpPr/>
          <p:nvPr/>
        </p:nvSpPr>
        <p:spPr>
          <a:xfrm>
            <a:off x="4568040" y="801720"/>
            <a:ext cx="3979080" cy="5230440"/>
          </a:xfrm>
          <a:prstGeom prst="rect">
            <a:avLst/>
          </a:prstGeom>
          <a:noFill/>
          <a:ln>
            <a:noFill/>
          </a:ln>
        </p:spPr>
        <p:style>
          <a:lnRef idx="0"/>
          <a:fillRef idx="0"/>
          <a:effectRef idx="0"/>
          <a:fontRef idx="minor"/>
        </p:style>
        <p:txBody>
          <a:bodyPr anchor="ctr">
            <a:normAutofit/>
          </a:bodyPr>
          <a:p>
            <a:pPr indent="-228240">
              <a:lnSpc>
                <a:spcPct val="90000"/>
              </a:lnSpc>
              <a:spcAft>
                <a:spcPts val="601"/>
              </a:spcAft>
              <a:buClr>
                <a:srgbClr val="000000"/>
              </a:buClr>
              <a:buFont typeface="Arial"/>
              <a:buChar char="•"/>
            </a:pPr>
            <a:r>
              <a:rPr b="0" lang="en-GB" sz="2100" spc="-1" strike="noStrike">
                <a:solidFill>
                  <a:srgbClr val="000000"/>
                </a:solidFill>
                <a:latin typeface="Arial"/>
                <a:ea typeface="DejaVu Sans"/>
              </a:rPr>
              <a:t>In this course I have learned about FourSquare API ( It is a restful API to retrieve the data about venues in different neighborhoods around the world and   I have applied this learnings to complete my Capstone Project</a:t>
            </a:r>
            <a:endParaRPr b="0" lang="en-GB" sz="21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1" name="CustomShape 1"/>
          <p:cNvSpPr/>
          <p:nvPr/>
        </p:nvSpPr>
        <p:spPr>
          <a:xfrm>
            <a:off x="0" y="0"/>
            <a:ext cx="914364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2" name="CustomShape 2"/>
          <p:cNvSpPr/>
          <p:nvPr/>
        </p:nvSpPr>
        <p:spPr>
          <a:xfrm>
            <a:off x="628560" y="4555080"/>
            <a:ext cx="5173560" cy="1722600"/>
          </a:xfrm>
          <a:prstGeom prst="rect">
            <a:avLst/>
          </a:prstGeom>
          <a:noFill/>
          <a:ln>
            <a:noFill/>
          </a:ln>
        </p:spPr>
        <p:style>
          <a:lnRef idx="0"/>
          <a:fillRef idx="0"/>
          <a:effectRef idx="0"/>
          <a:fontRef idx="minor"/>
        </p:style>
        <p:txBody>
          <a:bodyPr anchor="ctr">
            <a:normAutofit/>
          </a:bodyPr>
          <a:p>
            <a:pPr algn="r">
              <a:lnSpc>
                <a:spcPct val="90000"/>
              </a:lnSpc>
              <a:spcAft>
                <a:spcPts val="601"/>
              </a:spcAft>
            </a:pPr>
            <a:r>
              <a:rPr b="0" lang="en-GB" sz="5600" spc="-1" strike="noStrike">
                <a:solidFill>
                  <a:srgbClr val="000000"/>
                </a:solidFill>
                <a:latin typeface="Arial"/>
                <a:ea typeface="DejaVu Sans"/>
              </a:rPr>
              <a:t>Capstone Project</a:t>
            </a:r>
            <a:endParaRPr b="0" lang="en-GB" sz="5600" spc="-1" strike="noStrike">
              <a:latin typeface="Arial"/>
            </a:endParaRPr>
          </a:p>
        </p:txBody>
      </p:sp>
      <p:sp>
        <p:nvSpPr>
          <p:cNvPr id="133" name="CustomShape 3"/>
          <p:cNvSpPr/>
          <p:nvPr/>
        </p:nvSpPr>
        <p:spPr>
          <a:xfrm>
            <a:off x="441360" y="1322640"/>
            <a:ext cx="1682640" cy="1682640"/>
          </a:xfrm>
          <a:prstGeom prst="ellipse">
            <a:avLst/>
          </a:prstGeom>
          <a:gradFill rotWithShape="0">
            <a:gsLst>
              <a:gs pos="0">
                <a:srgbClr val="ed1c24"/>
              </a:gs>
              <a:gs pos="100000">
                <a:srgbClr val="21409a"/>
              </a:gs>
            </a:gsLst>
            <a:lin ang="3600000"/>
          </a:gradFill>
          <a:ln>
            <a:noFill/>
          </a:ln>
        </p:spPr>
        <p:style>
          <a:lnRef idx="2">
            <a:schemeClr val="accent1">
              <a:shade val="50000"/>
            </a:schemeClr>
          </a:lnRef>
          <a:fillRef idx="1">
            <a:schemeClr val="accent1"/>
          </a:fillRef>
          <a:effectRef idx="0">
            <a:schemeClr val="accent1"/>
          </a:effectRef>
          <a:fontRef idx="minor"/>
        </p:style>
      </p:sp>
      <p:sp>
        <p:nvSpPr>
          <p:cNvPr id="134" name="CustomShape 4"/>
          <p:cNvSpPr/>
          <p:nvPr/>
        </p:nvSpPr>
        <p:spPr>
          <a:xfrm>
            <a:off x="2546280" y="2707200"/>
            <a:ext cx="721440" cy="721440"/>
          </a:xfrm>
          <a:prstGeom prst="ellipse">
            <a:avLst/>
          </a:prstGeom>
          <a:gradFill rotWithShape="0">
            <a:gsLst>
              <a:gs pos="0">
                <a:srgbClr val="21409a"/>
              </a:gs>
              <a:gs pos="100000">
                <a:srgbClr val="ed1c24"/>
              </a:gs>
            </a:gsLst>
            <a:lin ang="3600000"/>
          </a:gradFill>
          <a:ln>
            <a:noFill/>
          </a:ln>
        </p:spPr>
        <p:style>
          <a:lnRef idx="2">
            <a:schemeClr val="accent1">
              <a:shade val="50000"/>
            </a:schemeClr>
          </a:lnRef>
          <a:fillRef idx="1">
            <a:schemeClr val="accent1"/>
          </a:fillRef>
          <a:effectRef idx="0">
            <a:schemeClr val="accent1"/>
          </a:effectRef>
          <a:fontRef idx="minor"/>
        </p:style>
      </p:sp>
      <p:sp>
        <p:nvSpPr>
          <p:cNvPr id="135" name="CustomShape 5"/>
          <p:cNvSpPr/>
          <p:nvPr/>
        </p:nvSpPr>
        <p:spPr>
          <a:xfrm>
            <a:off x="3844440" y="2603160"/>
            <a:ext cx="219960" cy="219960"/>
          </a:xfrm>
          <a:prstGeom prst="ellipse">
            <a:avLst/>
          </a:prstGeom>
          <a:solidFill>
            <a:srgbClr val="ed1c24"/>
          </a:solidFill>
          <a:ln>
            <a:noFill/>
          </a:ln>
        </p:spPr>
        <p:style>
          <a:lnRef idx="2">
            <a:schemeClr val="accent1">
              <a:shade val="50000"/>
            </a:schemeClr>
          </a:lnRef>
          <a:fillRef idx="1">
            <a:schemeClr val="accent1"/>
          </a:fillRef>
          <a:effectRef idx="0">
            <a:schemeClr val="accent1"/>
          </a:effectRef>
          <a:fontRef idx="minor"/>
        </p:style>
      </p:sp>
      <p:sp>
        <p:nvSpPr>
          <p:cNvPr id="136" name="CustomShape 6"/>
          <p:cNvSpPr/>
          <p:nvPr/>
        </p:nvSpPr>
        <p:spPr>
          <a:xfrm>
            <a:off x="4329000" y="0"/>
            <a:ext cx="4814640" cy="3428640"/>
          </a:xfrm>
          <a:custGeom>
            <a:avLst/>
            <a:gdLst/>
            <a:ah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gradFill rotWithShape="0">
            <a:gsLst>
              <a:gs pos="0">
                <a:srgbClr val="ed1c24"/>
              </a:gs>
              <a:gs pos="100000">
                <a:srgbClr val="21409a"/>
              </a:gs>
            </a:gsLst>
            <a:lin ang="20640000"/>
          </a:gradFill>
          <a:ln>
            <a:noFill/>
          </a:ln>
        </p:spPr>
        <p:style>
          <a:lnRef idx="2">
            <a:schemeClr val="accent1">
              <a:shade val="50000"/>
            </a:schemeClr>
          </a:lnRef>
          <a:fillRef idx="1">
            <a:schemeClr val="accent1"/>
          </a:fillRef>
          <a:effectRef idx="0">
            <a:schemeClr val="accent1"/>
          </a:effectRef>
          <a:fontRef idx="minor"/>
        </p:style>
      </p:sp>
      <p:sp>
        <p:nvSpPr>
          <p:cNvPr id="137" name="Line 7"/>
          <p:cNvSpPr/>
          <p:nvPr/>
        </p:nvSpPr>
        <p:spPr>
          <a:xfrm>
            <a:off x="5979600" y="4776840"/>
            <a:ext cx="360" cy="1302840"/>
          </a:xfrm>
          <a:prstGeom prst="line">
            <a:avLst/>
          </a:prstGeom>
          <a:ln w="19080">
            <a:solidFill>
              <a:schemeClr val="tx1"/>
            </a:solidFill>
            <a:round/>
          </a:ln>
        </p:spPr>
        <p:style>
          <a:lnRef idx="1">
            <a:schemeClr val="accent1"/>
          </a:lnRef>
          <a:fillRef idx="0">
            <a:schemeClr val="accent1"/>
          </a:fillRef>
          <a:effectRef idx="0">
            <a:schemeClr val="accent1"/>
          </a:effectRef>
          <a:fontRef idx="minor"/>
        </p:style>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8" name="CustomShape 1"/>
          <p:cNvSpPr/>
          <p:nvPr/>
        </p:nvSpPr>
        <p:spPr>
          <a:xfrm>
            <a:off x="0" y="0"/>
            <a:ext cx="9142920" cy="68569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39" name="CustomShape 2"/>
          <p:cNvSpPr/>
          <p:nvPr/>
        </p:nvSpPr>
        <p:spPr>
          <a:xfrm flipH="1">
            <a:off x="-720" y="0"/>
            <a:ext cx="3314880" cy="6856920"/>
          </a:xfrm>
          <a:custGeom>
            <a:avLst/>
            <a:gdLst/>
            <a:ah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40" name="CustomShape 3"/>
          <p:cNvSpPr/>
          <p:nvPr/>
        </p:nvSpPr>
        <p:spPr>
          <a:xfrm>
            <a:off x="0" y="0"/>
            <a:ext cx="3173040" cy="6856920"/>
          </a:xfrm>
          <a:custGeom>
            <a:avLst/>
            <a:gdLst/>
            <a:ah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gradFill rotWithShape="0">
            <a:gsLst>
              <a:gs pos="0">
                <a:srgbClr val="ed1c24"/>
              </a:gs>
              <a:gs pos="100000">
                <a:srgbClr val="21409a"/>
              </a:gs>
            </a:gsLst>
            <a:lin ang="3600000"/>
          </a:gradFill>
          <a:ln>
            <a:noFill/>
          </a:ln>
        </p:spPr>
        <p:style>
          <a:lnRef idx="2">
            <a:schemeClr val="accent1">
              <a:shade val="50000"/>
            </a:schemeClr>
          </a:lnRef>
          <a:fillRef idx="1">
            <a:schemeClr val="accent1"/>
          </a:fillRef>
          <a:effectRef idx="0">
            <a:schemeClr val="accent1"/>
          </a:effectRef>
          <a:fontRef idx="minor"/>
        </p:style>
      </p:sp>
      <p:sp>
        <p:nvSpPr>
          <p:cNvPr id="141" name="CustomShape 4"/>
          <p:cNvSpPr/>
          <p:nvPr/>
        </p:nvSpPr>
        <p:spPr>
          <a:xfrm>
            <a:off x="603360" y="1412640"/>
            <a:ext cx="2152080" cy="2155680"/>
          </a:xfrm>
          <a:prstGeom prst="rect">
            <a:avLst/>
          </a:prstGeom>
          <a:noFill/>
          <a:ln>
            <a:noFill/>
          </a:ln>
        </p:spPr>
        <p:style>
          <a:lnRef idx="0"/>
          <a:fillRef idx="0"/>
          <a:effectRef idx="0"/>
          <a:fontRef idx="minor"/>
        </p:style>
        <p:txBody>
          <a:bodyPr lIns="90000" rIns="90000" tIns="45000" bIns="45000">
            <a:normAutofit/>
          </a:bodyPr>
          <a:p>
            <a:pPr>
              <a:lnSpc>
                <a:spcPct val="90000"/>
              </a:lnSpc>
            </a:pPr>
            <a:r>
              <a:rPr b="0" lang="en-GB" sz="2900" spc="-1" strike="noStrike">
                <a:solidFill>
                  <a:srgbClr val="ffffff"/>
                </a:solidFill>
                <a:latin typeface="Arial"/>
                <a:ea typeface="DejaVu Sans"/>
              </a:rPr>
              <a:t> </a:t>
            </a:r>
            <a:r>
              <a:rPr b="0" lang="en-GB" sz="2900" spc="-1" strike="noStrike">
                <a:solidFill>
                  <a:srgbClr val="ffffff"/>
                </a:solidFill>
                <a:latin typeface="Arial"/>
                <a:ea typeface="DejaVu Sans"/>
              </a:rPr>
              <a:t>Background</a:t>
            </a:r>
            <a:endParaRPr b="0" lang="en-GB" sz="2900" spc="-1" strike="noStrike">
              <a:latin typeface="Arial"/>
            </a:endParaRPr>
          </a:p>
        </p:txBody>
      </p:sp>
      <p:sp>
        <p:nvSpPr>
          <p:cNvPr id="142" name="CustomShape 5"/>
          <p:cNvSpPr/>
          <p:nvPr/>
        </p:nvSpPr>
        <p:spPr>
          <a:xfrm>
            <a:off x="3899160" y="1412640"/>
            <a:ext cx="2193480" cy="436284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241"/>
              </a:spcBef>
            </a:pPr>
            <a:r>
              <a:rPr b="0" lang="en-GB" sz="1200" spc="-1" strike="noStrike">
                <a:solidFill>
                  <a:srgbClr val="000000"/>
                </a:solidFill>
                <a:latin typeface="Arial"/>
                <a:ea typeface="DejaVu Sans"/>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b="0" lang="en-GB" sz="1200" spc="-1" strike="noStrike">
              <a:latin typeface="Arial"/>
            </a:endParaRPr>
          </a:p>
        </p:txBody>
      </p:sp>
      <p:sp>
        <p:nvSpPr>
          <p:cNvPr id="143" name="CustomShape 6"/>
          <p:cNvSpPr/>
          <p:nvPr/>
        </p:nvSpPr>
        <p:spPr>
          <a:xfrm>
            <a:off x="6346080" y="1143000"/>
            <a:ext cx="2193480" cy="4362840"/>
          </a:xfrm>
          <a:prstGeom prst="rect">
            <a:avLst/>
          </a:prstGeom>
          <a:noFill/>
          <a:ln>
            <a:noFill/>
          </a:ln>
        </p:spPr>
        <p:style>
          <a:lnRef idx="0"/>
          <a:fillRef idx="0"/>
          <a:effectRef idx="0"/>
          <a:fontRef idx="minor"/>
        </p:style>
        <p:txBody>
          <a:bodyPr lIns="90000" rIns="90000" tIns="45000" bIns="45000">
            <a:normAutofit/>
          </a:bodyPr>
          <a:p>
            <a:pPr>
              <a:lnSpc>
                <a:spcPct val="90000"/>
              </a:lnSpc>
              <a:spcAft>
                <a:spcPts val="601"/>
              </a:spcAft>
            </a:pPr>
            <a:endParaRPr b="0" lang="en-GB" sz="1800" spc="-1" strike="noStrike">
              <a:latin typeface="Arial"/>
            </a:endParaRPr>
          </a:p>
          <a:p>
            <a:pPr>
              <a:lnSpc>
                <a:spcPct val="90000"/>
              </a:lnSpc>
              <a:spcAft>
                <a:spcPts val="601"/>
              </a:spcAft>
            </a:pPr>
            <a:r>
              <a:rPr b="0" lang="en-GB" sz="1200" spc="-1" strike="noStrike">
                <a:solidFill>
                  <a:srgbClr val="000000"/>
                </a:solidFill>
                <a:latin typeface="Arial"/>
                <a:ea typeface="DejaVu Sans"/>
              </a:rPr>
              <a:t>Throughout its history, New York City has been a major point of entry for immigrants; the term "melting pot" was coined to describe densely populated immigrant neighborhoods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neighborhoods such as Flushing, Sunset Park, and Corona.</a:t>
            </a:r>
            <a:endParaRPr b="0" lang="en-GB" sz="1200" spc="-1" strike="noStrike">
              <a:latin typeface="Arial"/>
            </a:endParaRPr>
          </a:p>
          <a:p>
            <a:pPr>
              <a:lnSpc>
                <a:spcPct val="90000"/>
              </a:lnSpc>
              <a:spcAft>
                <a:spcPts val="601"/>
              </a:spcAft>
            </a:pPr>
            <a:endParaRPr b="0" lang="en-GB" sz="12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4" name="CustomShape 1"/>
          <p:cNvSpPr/>
          <p:nvPr/>
        </p:nvSpPr>
        <p:spPr>
          <a:xfrm>
            <a:off x="0" y="0"/>
            <a:ext cx="9142920" cy="68569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45" name="CustomShape 2"/>
          <p:cNvSpPr/>
          <p:nvPr/>
        </p:nvSpPr>
        <p:spPr>
          <a:xfrm flipH="1">
            <a:off x="-720" y="0"/>
            <a:ext cx="3314880" cy="6856920"/>
          </a:xfrm>
          <a:custGeom>
            <a:avLst/>
            <a:gdLst/>
            <a:ah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46" name="CustomShape 3"/>
          <p:cNvSpPr/>
          <p:nvPr/>
        </p:nvSpPr>
        <p:spPr>
          <a:xfrm>
            <a:off x="0" y="0"/>
            <a:ext cx="3173040" cy="6856920"/>
          </a:xfrm>
          <a:custGeom>
            <a:avLst/>
            <a:gdLst/>
            <a:ah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gradFill rotWithShape="0">
            <a:gsLst>
              <a:gs pos="0">
                <a:srgbClr val="ed1c24"/>
              </a:gs>
              <a:gs pos="100000">
                <a:srgbClr val="21409a"/>
              </a:gs>
            </a:gsLst>
            <a:lin ang="3600000"/>
          </a:gradFill>
          <a:ln>
            <a:noFill/>
          </a:ln>
        </p:spPr>
        <p:style>
          <a:lnRef idx="2">
            <a:schemeClr val="accent1">
              <a:shade val="50000"/>
            </a:schemeClr>
          </a:lnRef>
          <a:fillRef idx="1">
            <a:schemeClr val="accent1"/>
          </a:fillRef>
          <a:effectRef idx="0">
            <a:schemeClr val="accent1"/>
          </a:effectRef>
          <a:fontRef idx="minor"/>
        </p:style>
      </p:sp>
      <p:sp>
        <p:nvSpPr>
          <p:cNvPr id="147" name="CustomShape 4"/>
          <p:cNvSpPr/>
          <p:nvPr/>
        </p:nvSpPr>
        <p:spPr>
          <a:xfrm>
            <a:off x="603360" y="1412640"/>
            <a:ext cx="2152080" cy="2155680"/>
          </a:xfrm>
          <a:prstGeom prst="rect">
            <a:avLst/>
          </a:prstGeom>
          <a:noFill/>
          <a:ln>
            <a:noFill/>
          </a:ln>
        </p:spPr>
        <p:style>
          <a:lnRef idx="0"/>
          <a:fillRef idx="0"/>
          <a:effectRef idx="0"/>
          <a:fontRef idx="minor"/>
        </p:style>
        <p:txBody>
          <a:bodyPr lIns="90000" rIns="90000" tIns="45000" bIns="45000">
            <a:normAutofit/>
          </a:bodyPr>
          <a:p>
            <a:pPr>
              <a:lnSpc>
                <a:spcPct val="90000"/>
              </a:lnSpc>
            </a:pPr>
            <a:r>
              <a:rPr b="0" lang="en-GB" sz="2900" spc="-1" strike="noStrike">
                <a:solidFill>
                  <a:srgbClr val="ffffff"/>
                </a:solidFill>
                <a:latin typeface="Arial"/>
                <a:ea typeface="DejaVu Sans"/>
              </a:rPr>
              <a:t> </a:t>
            </a:r>
            <a:r>
              <a:rPr b="0" lang="en-GB" sz="2900" spc="-1" strike="noStrike">
                <a:solidFill>
                  <a:srgbClr val="ffffff"/>
                </a:solidFill>
                <a:latin typeface="Arial"/>
                <a:ea typeface="DejaVu Sans"/>
              </a:rPr>
              <a:t>Introduction</a:t>
            </a:r>
            <a:endParaRPr b="0" lang="en-GB" sz="2900" spc="-1" strike="noStrike">
              <a:latin typeface="Arial"/>
            </a:endParaRPr>
          </a:p>
        </p:txBody>
      </p:sp>
      <p:sp>
        <p:nvSpPr>
          <p:cNvPr id="148" name="CustomShape 5"/>
          <p:cNvSpPr/>
          <p:nvPr/>
        </p:nvSpPr>
        <p:spPr>
          <a:xfrm>
            <a:off x="3494520" y="1412640"/>
            <a:ext cx="2193480" cy="436284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340"/>
              </a:spcBef>
            </a:pPr>
            <a:r>
              <a:rPr b="0" lang="en-GB" sz="1700" spc="-1" strike="noStrike">
                <a:solidFill>
                  <a:srgbClr val="000000"/>
                </a:solidFill>
                <a:latin typeface="Arial"/>
                <a:ea typeface="DejaVu Sans"/>
              </a:rPr>
              <a:t>With it's diverse culture , comes diverse food items. There are many restaurants in New York City, each belonging each belonging to different categories like Chinese , Indian , French etc. So as part of this project , we will list and visualize all major parts of New York City that has great Indian restaurants.</a:t>
            </a:r>
            <a:endParaRPr b="0" lang="en-GB" sz="1700" spc="-1" strike="noStrike">
              <a:latin typeface="Arial"/>
            </a:endParaRPr>
          </a:p>
        </p:txBody>
      </p:sp>
      <p:sp>
        <p:nvSpPr>
          <p:cNvPr id="149" name="CustomShape 6"/>
          <p:cNvSpPr/>
          <p:nvPr/>
        </p:nvSpPr>
        <p:spPr>
          <a:xfrm>
            <a:off x="6248520" y="1412640"/>
            <a:ext cx="2283840" cy="4362840"/>
          </a:xfrm>
          <a:prstGeom prst="rect">
            <a:avLst/>
          </a:prstGeom>
          <a:noFill/>
          <a:ln>
            <a:noFill/>
          </a:ln>
        </p:spPr>
        <p:style>
          <a:lnRef idx="0"/>
          <a:fillRef idx="0"/>
          <a:effectRef idx="0"/>
          <a:fontRef idx="minor"/>
        </p:style>
        <p:txBody>
          <a:bodyPr lIns="90000" rIns="90000" tIns="45000" bIns="45000">
            <a:normAutofit/>
          </a:bodyPr>
          <a:p>
            <a:pPr>
              <a:lnSpc>
                <a:spcPct val="90000"/>
              </a:lnSpc>
              <a:spcAft>
                <a:spcPts val="601"/>
              </a:spcAft>
            </a:pPr>
            <a:r>
              <a:rPr b="0" lang="en-GB" sz="2000" spc="-1" strike="noStrike">
                <a:solidFill>
                  <a:srgbClr val="000000"/>
                </a:solidFill>
                <a:latin typeface="Arial"/>
                <a:ea typeface="DejaVu Sans"/>
              </a:rPr>
              <a:t>Queries that can be answered using this project?</a:t>
            </a:r>
            <a:endParaRPr b="0" lang="en-GB" sz="2000" spc="-1" strike="noStrike">
              <a:latin typeface="Arial"/>
            </a:endParaRPr>
          </a:p>
          <a:p>
            <a:pPr>
              <a:lnSpc>
                <a:spcPct val="90000"/>
              </a:lnSpc>
              <a:spcAft>
                <a:spcPts val="601"/>
              </a:spcAft>
            </a:pPr>
            <a:endParaRPr b="0" lang="en-GB" sz="2000" spc="-1" strike="noStrike">
              <a:latin typeface="Arial"/>
            </a:endParaRPr>
          </a:p>
          <a:p>
            <a:pPr marL="285840" indent="-227520">
              <a:lnSpc>
                <a:spcPct val="90000"/>
              </a:lnSpc>
              <a:spcAft>
                <a:spcPts val="601"/>
              </a:spcAft>
              <a:buClr>
                <a:srgbClr val="000000"/>
              </a:buClr>
              <a:buFont typeface="Arial"/>
              <a:buChar char="•"/>
            </a:pPr>
            <a:r>
              <a:rPr b="0" lang="en-GB" sz="1400" spc="-1" strike="noStrike">
                <a:solidFill>
                  <a:srgbClr val="000000"/>
                </a:solidFill>
                <a:latin typeface="Arial"/>
                <a:ea typeface="DejaVu Sans"/>
              </a:rPr>
              <a:t>What is best location in New York City for Indian Cuisine ?</a:t>
            </a:r>
            <a:endParaRPr b="0" lang="en-GB" sz="1400" spc="-1" strike="noStrike">
              <a:latin typeface="Arial"/>
            </a:endParaRPr>
          </a:p>
          <a:p>
            <a:pPr marL="285840" indent="-227520">
              <a:lnSpc>
                <a:spcPct val="90000"/>
              </a:lnSpc>
              <a:spcAft>
                <a:spcPts val="601"/>
              </a:spcAft>
              <a:buClr>
                <a:srgbClr val="000000"/>
              </a:buClr>
              <a:buFont typeface="Arial"/>
              <a:buChar char="•"/>
            </a:pPr>
            <a:r>
              <a:rPr b="0" lang="en-GB" sz="1400" spc="-1" strike="noStrike">
                <a:solidFill>
                  <a:srgbClr val="000000"/>
                </a:solidFill>
                <a:latin typeface="Arial"/>
                <a:ea typeface="DejaVu Sans"/>
              </a:rPr>
              <a:t>Which areas have potential Indian Restaurant Market ?</a:t>
            </a:r>
            <a:endParaRPr b="0" lang="en-GB" sz="1400" spc="-1" strike="noStrike">
              <a:latin typeface="Arial"/>
            </a:endParaRPr>
          </a:p>
          <a:p>
            <a:pPr marL="285840" indent="-227520">
              <a:lnSpc>
                <a:spcPct val="90000"/>
              </a:lnSpc>
              <a:spcAft>
                <a:spcPts val="601"/>
              </a:spcAft>
              <a:buClr>
                <a:srgbClr val="000000"/>
              </a:buClr>
              <a:buFont typeface="Arial"/>
              <a:buChar char="•"/>
            </a:pPr>
            <a:r>
              <a:rPr b="0" lang="en-GB" sz="1400" spc="-1" strike="noStrike">
                <a:solidFill>
                  <a:srgbClr val="000000"/>
                </a:solidFill>
                <a:latin typeface="Arial"/>
                <a:ea typeface="DejaVu Sans"/>
              </a:rPr>
              <a:t>Which all areas lack Indian Restaurants ?</a:t>
            </a:r>
            <a:endParaRPr b="0" lang="en-GB" sz="1400" spc="-1" strike="noStrike">
              <a:latin typeface="Arial"/>
            </a:endParaRPr>
          </a:p>
          <a:p>
            <a:pPr marL="285840" indent="-227520">
              <a:lnSpc>
                <a:spcPct val="90000"/>
              </a:lnSpc>
              <a:spcAft>
                <a:spcPts val="601"/>
              </a:spcAft>
              <a:buClr>
                <a:srgbClr val="000000"/>
              </a:buClr>
              <a:buFont typeface="Arial"/>
              <a:buChar char="•"/>
            </a:pPr>
            <a:r>
              <a:rPr b="0" lang="en-GB" sz="1400" spc="-1" strike="noStrike">
                <a:solidFill>
                  <a:srgbClr val="000000"/>
                </a:solidFill>
                <a:latin typeface="Arial"/>
                <a:ea typeface="DejaVu Sans"/>
              </a:rPr>
              <a:t>Which is the best place to stay if I prefer Indian Cuisine ?</a:t>
            </a:r>
            <a:endParaRPr b="0" lang="en-GB" sz="1400" spc="-1" strike="noStrike">
              <a:latin typeface="Arial"/>
            </a:endParaRPr>
          </a:p>
          <a:p>
            <a:pPr>
              <a:lnSpc>
                <a:spcPct val="90000"/>
              </a:lnSpc>
              <a:spcAft>
                <a:spcPts val="601"/>
              </a:spcAft>
            </a:pPr>
            <a:endParaRPr b="0" lang="en-GB" sz="14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0" name="CustomShape 1"/>
          <p:cNvSpPr/>
          <p:nvPr/>
        </p:nvSpPr>
        <p:spPr>
          <a:xfrm>
            <a:off x="0" y="0"/>
            <a:ext cx="3489480" cy="6856920"/>
          </a:xfrm>
          <a:prstGeom prst="rect">
            <a:avLst/>
          </a:prstGeom>
          <a:gradFill rotWithShape="0">
            <a:gsLst>
              <a:gs pos="0">
                <a:srgbClr val="ed1c24"/>
              </a:gs>
              <a:gs pos="100000">
                <a:srgbClr val="21409a"/>
              </a:gs>
            </a:gsLst>
            <a:lin ang="3600000"/>
          </a:gradFill>
          <a:ln>
            <a:noFill/>
          </a:ln>
        </p:spPr>
        <p:style>
          <a:lnRef idx="2">
            <a:schemeClr val="accent1">
              <a:shade val="50000"/>
            </a:schemeClr>
          </a:lnRef>
          <a:fillRef idx="1">
            <a:schemeClr val="accent1"/>
          </a:fillRef>
          <a:effectRef idx="0">
            <a:schemeClr val="accent1"/>
          </a:effectRef>
          <a:fontRef idx="minor"/>
        </p:style>
      </p:sp>
      <p:sp>
        <p:nvSpPr>
          <p:cNvPr id="151" name="CustomShape 2"/>
          <p:cNvSpPr/>
          <p:nvPr/>
        </p:nvSpPr>
        <p:spPr>
          <a:xfrm>
            <a:off x="628560" y="811080"/>
            <a:ext cx="2500560" cy="540216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GB" sz="4400" spc="-1" strike="noStrike">
                <a:solidFill>
                  <a:srgbClr val="ffffff"/>
                </a:solidFill>
                <a:latin typeface="Arial"/>
                <a:ea typeface="DejaVu Sans"/>
              </a:rPr>
              <a:t>Data to be used </a:t>
            </a:r>
            <a:endParaRPr b="0" lang="en-GB" sz="4400" spc="-1" strike="noStrike">
              <a:latin typeface="Arial"/>
            </a:endParaRPr>
          </a:p>
        </p:txBody>
      </p:sp>
      <p:sp>
        <p:nvSpPr>
          <p:cNvPr id="152" name="CustomShape 3"/>
          <p:cNvSpPr/>
          <p:nvPr/>
        </p:nvSpPr>
        <p:spPr>
          <a:xfrm>
            <a:off x="3490560" y="0"/>
            <a:ext cx="105480" cy="685692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53" name="Group 4"/>
          <p:cNvGrpSpPr/>
          <p:nvPr/>
        </p:nvGrpSpPr>
        <p:grpSpPr>
          <a:xfrm>
            <a:off x="4094640" y="830520"/>
            <a:ext cx="4566240" cy="5208480"/>
            <a:chOff x="4094640" y="830520"/>
            <a:chExt cx="4566240" cy="5208480"/>
          </a:xfrm>
        </p:grpSpPr>
        <p:sp>
          <p:nvSpPr>
            <p:cNvPr id="154" name="CustomShape 5"/>
            <p:cNvSpPr/>
            <p:nvPr/>
          </p:nvSpPr>
          <p:spPr>
            <a:xfrm>
              <a:off x="4094640" y="830520"/>
              <a:ext cx="4566240" cy="154332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32480" rIns="57240" tIns="132480" bIns="132840" anchor="ctr"/>
            <a:p>
              <a:pPr>
                <a:lnSpc>
                  <a:spcPct val="90000"/>
                </a:lnSpc>
                <a:spcAft>
                  <a:spcPts val="524"/>
                </a:spcAft>
              </a:pPr>
              <a:r>
                <a:rPr b="0" lang="en-GB" sz="1500" spc="-1" strike="noStrike">
                  <a:solidFill>
                    <a:srgbClr val="ffffff"/>
                  </a:solidFill>
                  <a:latin typeface="Arial"/>
                  <a:ea typeface="DejaVu Sans"/>
                </a:rPr>
                <a:t>1. Data source : </a:t>
              </a:r>
              <a:r>
                <a:rPr b="0" lang="en-GB" sz="1500" spc="-1" strike="noStrike" u="sng">
                  <a:solidFill>
                    <a:srgbClr val="0000ff"/>
                  </a:solidFill>
                  <a:uFillTx/>
                  <a:latin typeface="Arial"/>
                  <a:ea typeface="DejaVu Sans"/>
                  <a:hlinkClick r:id="rId1"/>
                </a:rPr>
                <a:t>https://cocl.us/new_york_dataset</a:t>
              </a:r>
              <a:endParaRPr b="0" lang="en-GB" sz="1500" spc="-1" strike="noStrike">
                <a:latin typeface="Arial"/>
              </a:endParaRPr>
            </a:p>
            <a:p>
              <a:pPr>
                <a:lnSpc>
                  <a:spcPct val="90000"/>
                </a:lnSpc>
                <a:spcAft>
                  <a:spcPts val="524"/>
                </a:spcAft>
              </a:pPr>
              <a:r>
                <a:rPr b="0" lang="en-GB" sz="1500" spc="-1" strike="noStrike">
                  <a:solidFill>
                    <a:srgbClr val="ffffff"/>
                  </a:solidFill>
                  <a:latin typeface="Arial"/>
                  <a:ea typeface="DejaVu Sans"/>
                </a:rPr>
                <a:t>Description - his data set contains the required information. And we will use this data set to explore various neighborhoods of new york city. Indian restaurants in each neighborhood of New York city. </a:t>
              </a:r>
              <a:endParaRPr b="0" lang="en-GB" sz="1500" spc="-1" strike="noStrike">
                <a:latin typeface="Arial"/>
              </a:endParaRPr>
            </a:p>
          </p:txBody>
        </p:sp>
        <p:sp>
          <p:nvSpPr>
            <p:cNvPr id="155" name="CustomShape 6"/>
            <p:cNvSpPr/>
            <p:nvPr/>
          </p:nvSpPr>
          <p:spPr>
            <a:xfrm>
              <a:off x="4094640" y="2656800"/>
              <a:ext cx="4566240" cy="154332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32480" rIns="57240" tIns="132480" bIns="132840" anchor="ctr"/>
            <a:p>
              <a:pPr>
                <a:lnSpc>
                  <a:spcPct val="90000"/>
                </a:lnSpc>
                <a:spcAft>
                  <a:spcPts val="524"/>
                </a:spcAft>
              </a:pPr>
              <a:r>
                <a:rPr b="0" lang="en-GB" sz="1500" spc="-1" strike="noStrike">
                  <a:solidFill>
                    <a:srgbClr val="ffffff"/>
                  </a:solidFill>
                  <a:latin typeface="Arial"/>
                  <a:ea typeface="DejaVu Sans"/>
                </a:rPr>
                <a:t>2. Data source : Foursquare API</a:t>
              </a:r>
              <a:endParaRPr b="0" lang="en-GB" sz="1500" spc="-1" strike="noStrike">
                <a:latin typeface="Arial"/>
              </a:endParaRPr>
            </a:p>
            <a:p>
              <a:pPr>
                <a:lnSpc>
                  <a:spcPct val="90000"/>
                </a:lnSpc>
                <a:spcAft>
                  <a:spcPts val="524"/>
                </a:spcAft>
              </a:pPr>
              <a:r>
                <a:rPr b="0" lang="en-GB" sz="1500" spc="-1" strike="noStrike">
                  <a:solidFill>
                    <a:srgbClr val="ffffff"/>
                  </a:solidFill>
                  <a:latin typeface="Arial"/>
                  <a:ea typeface="DejaVu Sans"/>
                </a:rPr>
                <a:t>Description : By using this API we will get all the venues in each neighborhood. We can filter these venues to get only Indian Restaurants.</a:t>
              </a:r>
              <a:endParaRPr b="0" lang="en-GB" sz="1500" spc="-1" strike="noStrike">
                <a:latin typeface="Arial"/>
              </a:endParaRPr>
            </a:p>
          </p:txBody>
        </p:sp>
        <p:sp>
          <p:nvSpPr>
            <p:cNvPr id="156" name="CustomShape 7"/>
            <p:cNvSpPr/>
            <p:nvPr/>
          </p:nvSpPr>
          <p:spPr>
            <a:xfrm>
              <a:off x="4094640" y="4495680"/>
              <a:ext cx="4566240" cy="154332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32480" rIns="57240" tIns="132480" bIns="132840" anchor="ctr"/>
            <a:p>
              <a:pPr>
                <a:lnSpc>
                  <a:spcPct val="90000"/>
                </a:lnSpc>
                <a:spcAft>
                  <a:spcPts val="524"/>
                </a:spcAft>
              </a:pPr>
              <a:r>
                <a:rPr b="0" lang="en-GB" sz="1500" spc="-1" strike="noStrike">
                  <a:solidFill>
                    <a:srgbClr val="ffffff"/>
                  </a:solidFill>
                  <a:latin typeface="Arial"/>
                  <a:ea typeface="DejaVu Sans"/>
                </a:rPr>
                <a:t>3. Data source : </a:t>
              </a:r>
              <a:r>
                <a:rPr b="0" lang="en-GB" sz="1500" spc="-1" strike="noStrike" u="sng">
                  <a:solidFill>
                    <a:srgbClr val="0000ff"/>
                  </a:solidFill>
                  <a:uFillTx/>
                  <a:latin typeface="Arial"/>
                  <a:ea typeface="DejaVu Sans"/>
                  <a:hlinkClick r:id="rId2"/>
                </a:rPr>
                <a:t>https://data.cityofnewyork.us/City-Government/Borough-Boundaries/tqmj-j8zm</a:t>
              </a:r>
              <a:endParaRPr b="0" lang="en-GB" sz="1500" spc="-1" strike="noStrike">
                <a:latin typeface="Arial"/>
              </a:endParaRPr>
            </a:p>
            <a:p>
              <a:pPr>
                <a:lnSpc>
                  <a:spcPct val="90000"/>
                </a:lnSpc>
                <a:spcAft>
                  <a:spcPts val="524"/>
                </a:spcAft>
              </a:pPr>
              <a:r>
                <a:rPr b="0" lang="en-GB" sz="1500" spc="-1" strike="noStrike">
                  <a:solidFill>
                    <a:srgbClr val="ffffff"/>
                  </a:solidFill>
                  <a:latin typeface="Arial"/>
                  <a:ea typeface="DejaVu Sans"/>
                </a:rPr>
                <a:t>Description : By using this geo space data we will get the New York Borough boundaries that will help us to visualize choropleth map.</a:t>
              </a:r>
              <a:endParaRPr b="0" lang="en-GB" sz="1500" spc="-1" strike="noStrike">
                <a:latin typeface="Arial"/>
              </a:endParaRPr>
            </a:p>
          </p:txBody>
        </p:sp>
      </p:grpSp>
      <p:grpSp>
        <p:nvGrpSpPr>
          <p:cNvPr id="157" name="Group 8"/>
          <p:cNvGrpSpPr/>
          <p:nvPr/>
        </p:nvGrpSpPr>
        <p:grpSpPr>
          <a:xfrm>
            <a:off x="0" y="0"/>
            <a:ext cx="36000" cy="36000"/>
            <a:chOff x="0" y="0"/>
            <a:chExt cx="36000" cy="36000"/>
          </a:xfrm>
        </p:grpSpPr>
      </p:gr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8" name="CustomShape 1"/>
          <p:cNvSpPr/>
          <p:nvPr/>
        </p:nvSpPr>
        <p:spPr>
          <a:xfrm>
            <a:off x="0" y="0"/>
            <a:ext cx="3489480" cy="6856920"/>
          </a:xfrm>
          <a:prstGeom prst="rect">
            <a:avLst/>
          </a:prstGeom>
          <a:gradFill rotWithShape="0">
            <a:gsLst>
              <a:gs pos="0">
                <a:srgbClr val="ed1c24"/>
              </a:gs>
              <a:gs pos="100000">
                <a:srgbClr val="21409a"/>
              </a:gs>
            </a:gsLst>
            <a:lin ang="3600000"/>
          </a:gradFill>
          <a:ln>
            <a:noFill/>
          </a:ln>
        </p:spPr>
        <p:style>
          <a:lnRef idx="2">
            <a:schemeClr val="accent1">
              <a:shade val="50000"/>
            </a:schemeClr>
          </a:lnRef>
          <a:fillRef idx="1">
            <a:schemeClr val="accent1"/>
          </a:fillRef>
          <a:effectRef idx="0">
            <a:schemeClr val="accent1"/>
          </a:effectRef>
          <a:fontRef idx="minor"/>
        </p:style>
      </p:sp>
      <p:sp>
        <p:nvSpPr>
          <p:cNvPr id="159" name="CustomShape 2"/>
          <p:cNvSpPr/>
          <p:nvPr/>
        </p:nvSpPr>
        <p:spPr>
          <a:xfrm>
            <a:off x="628560" y="811080"/>
            <a:ext cx="2500560" cy="540216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GB" sz="4100" spc="-1" strike="noStrike">
                <a:solidFill>
                  <a:srgbClr val="ffffff"/>
                </a:solidFill>
                <a:latin typeface="Arial"/>
                <a:ea typeface="DejaVu Sans"/>
              </a:rPr>
              <a:t>Approach</a:t>
            </a:r>
            <a:endParaRPr b="0" lang="en-GB" sz="4100" spc="-1" strike="noStrike">
              <a:latin typeface="Arial"/>
            </a:endParaRPr>
          </a:p>
        </p:txBody>
      </p:sp>
      <p:sp>
        <p:nvSpPr>
          <p:cNvPr id="160" name="CustomShape 3"/>
          <p:cNvSpPr/>
          <p:nvPr/>
        </p:nvSpPr>
        <p:spPr>
          <a:xfrm>
            <a:off x="3490560" y="0"/>
            <a:ext cx="105480" cy="685692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61" name="Group 4"/>
          <p:cNvGrpSpPr/>
          <p:nvPr/>
        </p:nvGrpSpPr>
        <p:grpSpPr>
          <a:xfrm>
            <a:off x="4023360" y="1097280"/>
            <a:ext cx="4637520" cy="4571280"/>
            <a:chOff x="4023360" y="1097280"/>
            <a:chExt cx="4637520" cy="4571280"/>
          </a:xfrm>
        </p:grpSpPr>
        <p:sp>
          <p:nvSpPr>
            <p:cNvPr id="162" name="CustomShape 5"/>
            <p:cNvSpPr/>
            <p:nvPr/>
          </p:nvSpPr>
          <p:spPr>
            <a:xfrm>
              <a:off x="4094640" y="1097280"/>
              <a:ext cx="4566240" cy="69408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02600" rIns="68760" tIns="102600" bIns="102600" anchor="ctr"/>
            <a:p>
              <a:pPr>
                <a:lnSpc>
                  <a:spcPct val="90000"/>
                </a:lnSpc>
                <a:spcAft>
                  <a:spcPts val="629"/>
                </a:spcAft>
              </a:pPr>
              <a:r>
                <a:rPr b="0" lang="en-GB" sz="1800" spc="-1" strike="noStrike">
                  <a:solidFill>
                    <a:srgbClr val="ffffff"/>
                  </a:solidFill>
                  <a:latin typeface="Arial"/>
                  <a:ea typeface="DejaVu Sans"/>
                </a:rPr>
                <a:t>Collect the New York city data from https://cocl.us/new_york_dataset</a:t>
              </a:r>
              <a:endParaRPr b="0" lang="en-GB" sz="1800" spc="-1" strike="noStrike">
                <a:latin typeface="Arial"/>
              </a:endParaRPr>
            </a:p>
          </p:txBody>
        </p:sp>
        <p:sp>
          <p:nvSpPr>
            <p:cNvPr id="163" name="CustomShape 6"/>
            <p:cNvSpPr/>
            <p:nvPr/>
          </p:nvSpPr>
          <p:spPr>
            <a:xfrm>
              <a:off x="4094640" y="2011680"/>
              <a:ext cx="4566240" cy="694080"/>
            </a:xfrm>
            <a:prstGeom prst="roundRect">
              <a:avLst>
                <a:gd name="adj" fmla="val 16667"/>
              </a:avLst>
            </a:prstGeom>
            <a:solidFill>
              <a:schemeClr val="accent5">
                <a:hueOff val="-1986775"/>
                <a:satOff val="7962"/>
                <a:lumOff val="1726"/>
                <a:alphaOff val="0"/>
              </a:schemeClr>
            </a:solidFill>
            <a:ln>
              <a:solidFill>
                <a:schemeClr val="lt1">
                  <a:hueOff val="0"/>
                  <a:satOff val="0"/>
                  <a:lumOff val="0"/>
                  <a:alphaOff val="0"/>
                </a:schemeClr>
              </a:solidFill>
              <a:round/>
            </a:ln>
          </p:spPr>
          <p:style>
            <a:lnRef idx="2"/>
            <a:fillRef idx="0"/>
            <a:effectRef idx="0"/>
            <a:fontRef idx="minor"/>
          </p:style>
          <p:txBody>
            <a:bodyPr lIns="102600" rIns="68760" tIns="102600" bIns="102600" anchor="ctr"/>
            <a:p>
              <a:pPr>
                <a:lnSpc>
                  <a:spcPct val="90000"/>
                </a:lnSpc>
                <a:spcAft>
                  <a:spcPts val="629"/>
                </a:spcAft>
              </a:pPr>
              <a:r>
                <a:rPr b="0" lang="en-GB" sz="1800" spc="-1" strike="noStrike">
                  <a:solidFill>
                    <a:srgbClr val="ffffff"/>
                  </a:solidFill>
                  <a:latin typeface="Arial"/>
                  <a:ea typeface="DejaVu Sans"/>
                </a:rPr>
                <a:t>Using FourSquare API we will find all venues for each neighborhood.</a:t>
              </a:r>
              <a:endParaRPr b="0" lang="en-GB" sz="1800" spc="-1" strike="noStrike">
                <a:latin typeface="Arial"/>
              </a:endParaRPr>
            </a:p>
          </p:txBody>
        </p:sp>
        <p:sp>
          <p:nvSpPr>
            <p:cNvPr id="164" name="CustomShape 7"/>
            <p:cNvSpPr/>
            <p:nvPr/>
          </p:nvSpPr>
          <p:spPr>
            <a:xfrm>
              <a:off x="4023360" y="2962800"/>
              <a:ext cx="4566240" cy="694080"/>
            </a:xfrm>
            <a:prstGeom prst="roundRect">
              <a:avLst>
                <a:gd name="adj" fmla="val 16667"/>
              </a:avLst>
            </a:prstGeom>
            <a:solidFill>
              <a:schemeClr val="accent5">
                <a:hueOff val="-3973551"/>
                <a:satOff val="15924"/>
                <a:lumOff val="3451"/>
                <a:alphaOff val="0"/>
              </a:schemeClr>
            </a:solidFill>
            <a:ln>
              <a:solidFill>
                <a:schemeClr val="lt1">
                  <a:hueOff val="0"/>
                  <a:satOff val="0"/>
                  <a:lumOff val="0"/>
                  <a:alphaOff val="0"/>
                </a:schemeClr>
              </a:solidFill>
              <a:round/>
            </a:ln>
          </p:spPr>
          <p:style>
            <a:lnRef idx="2"/>
            <a:fillRef idx="0"/>
            <a:effectRef idx="0"/>
            <a:fontRef idx="minor"/>
          </p:style>
          <p:txBody>
            <a:bodyPr lIns="102600" rIns="68760" tIns="102600" bIns="102600" anchor="ctr"/>
            <a:p>
              <a:pPr>
                <a:lnSpc>
                  <a:spcPct val="90000"/>
                </a:lnSpc>
                <a:spcAft>
                  <a:spcPts val="629"/>
                </a:spcAft>
              </a:pPr>
              <a:r>
                <a:rPr b="0" lang="en-GB" sz="1800" spc="-1" strike="noStrike">
                  <a:solidFill>
                    <a:srgbClr val="ffffff"/>
                  </a:solidFill>
                  <a:latin typeface="Arial"/>
                  <a:ea typeface="DejaVu Sans"/>
                </a:rPr>
                <a:t>Filter out all venues that are Indian Restaurants.</a:t>
              </a:r>
              <a:endParaRPr b="0" lang="en-GB" sz="1800" spc="-1" strike="noStrike">
                <a:latin typeface="Arial"/>
              </a:endParaRPr>
            </a:p>
          </p:txBody>
        </p:sp>
        <p:sp>
          <p:nvSpPr>
            <p:cNvPr id="165" name="CustomShape 8"/>
            <p:cNvSpPr/>
            <p:nvPr/>
          </p:nvSpPr>
          <p:spPr>
            <a:xfrm>
              <a:off x="4023360" y="3931920"/>
              <a:ext cx="4566240" cy="694080"/>
            </a:xfrm>
            <a:prstGeom prst="roundRect">
              <a:avLst>
                <a:gd name="adj" fmla="val 16667"/>
              </a:avLst>
            </a:prstGeom>
            <a:solidFill>
              <a:schemeClr val="accent5">
                <a:hueOff val="-5960326"/>
                <a:satOff val="23887"/>
                <a:lumOff val="5177"/>
                <a:alphaOff val="0"/>
              </a:schemeClr>
            </a:solidFill>
            <a:ln>
              <a:solidFill>
                <a:schemeClr val="lt1">
                  <a:hueOff val="0"/>
                  <a:satOff val="0"/>
                  <a:lumOff val="0"/>
                  <a:alphaOff val="0"/>
                </a:schemeClr>
              </a:solidFill>
              <a:round/>
            </a:ln>
          </p:spPr>
          <p:style>
            <a:lnRef idx="2"/>
            <a:fillRef idx="0"/>
            <a:effectRef idx="0"/>
            <a:fontRef idx="minor"/>
          </p:style>
          <p:txBody>
            <a:bodyPr lIns="102600" rIns="68760" tIns="102600" bIns="102600" anchor="ctr"/>
            <a:p>
              <a:pPr>
                <a:lnSpc>
                  <a:spcPct val="90000"/>
                </a:lnSpc>
                <a:spcAft>
                  <a:spcPts val="629"/>
                </a:spcAft>
              </a:pPr>
              <a:r>
                <a:rPr b="0" lang="en-GB" sz="1800" spc="-1" strike="noStrike">
                  <a:solidFill>
                    <a:srgbClr val="ffffff"/>
                  </a:solidFill>
                  <a:latin typeface="Arial"/>
                  <a:ea typeface="DejaVu Sans"/>
                </a:rPr>
                <a:t>Find rating , tips and like count for each Indian Restaurants using FourSquare API.</a:t>
              </a:r>
              <a:endParaRPr b="0" lang="en-GB" sz="1800" spc="-1" strike="noStrike">
                <a:latin typeface="Arial"/>
              </a:endParaRPr>
            </a:p>
          </p:txBody>
        </p:sp>
        <p:sp>
          <p:nvSpPr>
            <p:cNvPr id="166" name="CustomShape 9"/>
            <p:cNvSpPr/>
            <p:nvPr/>
          </p:nvSpPr>
          <p:spPr>
            <a:xfrm>
              <a:off x="4023360" y="4974480"/>
              <a:ext cx="4566240" cy="694080"/>
            </a:xfrm>
            <a:prstGeom prst="roundRect">
              <a:avLst>
                <a:gd name="adj" fmla="val 16667"/>
              </a:avLst>
            </a:prstGeom>
            <a:solidFill>
              <a:schemeClr val="accent5">
                <a:hueOff val="-7947101"/>
                <a:satOff val="31849"/>
                <a:lumOff val="6902"/>
                <a:alphaOff val="0"/>
              </a:schemeClr>
            </a:solidFill>
            <a:ln>
              <a:solidFill>
                <a:schemeClr val="lt1">
                  <a:hueOff val="0"/>
                  <a:satOff val="0"/>
                  <a:lumOff val="0"/>
                  <a:alphaOff val="0"/>
                </a:schemeClr>
              </a:solidFill>
              <a:round/>
            </a:ln>
          </p:spPr>
          <p:style>
            <a:lnRef idx="2"/>
            <a:fillRef idx="0"/>
            <a:effectRef idx="0"/>
            <a:fontRef idx="minor"/>
          </p:style>
          <p:txBody>
            <a:bodyPr lIns="102600" rIns="68760" tIns="102600" bIns="102600" anchor="ctr"/>
            <a:p>
              <a:pPr>
                <a:lnSpc>
                  <a:spcPct val="90000"/>
                </a:lnSpc>
                <a:spcAft>
                  <a:spcPts val="629"/>
                </a:spcAft>
              </a:pPr>
              <a:r>
                <a:rPr b="0" lang="en-GB" sz="1800" spc="-1" strike="noStrike">
                  <a:solidFill>
                    <a:srgbClr val="ffffff"/>
                  </a:solidFill>
                  <a:latin typeface="Arial"/>
                  <a:ea typeface="DejaVu Sans"/>
                </a:rPr>
                <a:t>Using rating for each restaurant , we will sort that data.</a:t>
              </a:r>
              <a:endParaRPr b="0" lang="en-GB" sz="1800" spc="-1" strike="noStrike">
                <a:latin typeface="Arial"/>
              </a:endParaRPr>
            </a:p>
          </p:txBody>
        </p:sp>
      </p:grpSp>
      <p:grpSp>
        <p:nvGrpSpPr>
          <p:cNvPr id="167" name="Group 10"/>
          <p:cNvGrpSpPr/>
          <p:nvPr/>
        </p:nvGrpSpPr>
        <p:grpSpPr>
          <a:xfrm>
            <a:off x="0" y="0"/>
            <a:ext cx="36000" cy="36000"/>
            <a:chOff x="0" y="0"/>
            <a:chExt cx="36000" cy="36000"/>
          </a:xfrm>
        </p:grpSpPr>
      </p:gr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8" name="CustomShape 1"/>
          <p:cNvSpPr/>
          <p:nvPr/>
        </p:nvSpPr>
        <p:spPr>
          <a:xfrm>
            <a:off x="0" y="0"/>
            <a:ext cx="3489480" cy="6856920"/>
          </a:xfrm>
          <a:prstGeom prst="rect">
            <a:avLst/>
          </a:prstGeom>
          <a:gradFill rotWithShape="0">
            <a:gsLst>
              <a:gs pos="0">
                <a:srgbClr val="ed1c24"/>
              </a:gs>
              <a:gs pos="100000">
                <a:srgbClr val="21409a"/>
              </a:gs>
            </a:gsLst>
            <a:lin ang="3600000"/>
          </a:gradFill>
          <a:ln>
            <a:noFill/>
          </a:ln>
        </p:spPr>
        <p:style>
          <a:lnRef idx="2">
            <a:schemeClr val="accent1">
              <a:shade val="50000"/>
            </a:schemeClr>
          </a:lnRef>
          <a:fillRef idx="1">
            <a:schemeClr val="accent1"/>
          </a:fillRef>
          <a:effectRef idx="0">
            <a:schemeClr val="accent1"/>
          </a:effectRef>
          <a:fontRef idx="minor"/>
        </p:style>
      </p:sp>
      <p:sp>
        <p:nvSpPr>
          <p:cNvPr id="169" name="CustomShape 2"/>
          <p:cNvSpPr/>
          <p:nvPr/>
        </p:nvSpPr>
        <p:spPr>
          <a:xfrm>
            <a:off x="628560" y="811080"/>
            <a:ext cx="2500560" cy="540216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GB" sz="4400" spc="-1" strike="noStrike">
                <a:solidFill>
                  <a:srgbClr val="ffffff"/>
                </a:solidFill>
                <a:latin typeface="Arial"/>
                <a:ea typeface="DejaVu Sans"/>
              </a:rPr>
              <a:t>Libraries to be used</a:t>
            </a:r>
            <a:endParaRPr b="0" lang="en-GB" sz="4400" spc="-1" strike="noStrike">
              <a:latin typeface="Arial"/>
            </a:endParaRPr>
          </a:p>
        </p:txBody>
      </p:sp>
      <p:sp>
        <p:nvSpPr>
          <p:cNvPr id="170" name="CustomShape 3"/>
          <p:cNvSpPr/>
          <p:nvPr/>
        </p:nvSpPr>
        <p:spPr>
          <a:xfrm>
            <a:off x="3490560" y="0"/>
            <a:ext cx="105480" cy="685692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71" name="Group 4"/>
          <p:cNvGrpSpPr/>
          <p:nvPr/>
        </p:nvGrpSpPr>
        <p:grpSpPr>
          <a:xfrm>
            <a:off x="4094640" y="1064520"/>
            <a:ext cx="4591440" cy="4786920"/>
            <a:chOff x="4094640" y="1064520"/>
            <a:chExt cx="4591440" cy="4786920"/>
          </a:xfrm>
        </p:grpSpPr>
        <p:sp>
          <p:nvSpPr>
            <p:cNvPr id="172" name="CustomShape 5"/>
            <p:cNvSpPr/>
            <p:nvPr/>
          </p:nvSpPr>
          <p:spPr>
            <a:xfrm>
              <a:off x="4094640" y="1064520"/>
              <a:ext cx="4566240" cy="111852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65240" rIns="110520" tIns="165240" bIns="165240" anchor="ctr"/>
            <a:p>
              <a:pPr>
                <a:lnSpc>
                  <a:spcPct val="90000"/>
                </a:lnSpc>
                <a:spcAft>
                  <a:spcPts val="1015"/>
                </a:spcAft>
              </a:pPr>
              <a:r>
                <a:rPr b="0" lang="en-GB" sz="2900" spc="-1" strike="noStrike">
                  <a:solidFill>
                    <a:srgbClr val="ffffff"/>
                  </a:solidFill>
                  <a:latin typeface="Arial"/>
                  <a:ea typeface="DejaVu Sans"/>
                </a:rPr>
                <a:t>pandas and numpy for handling data.</a:t>
              </a:r>
              <a:endParaRPr b="0" lang="en-GB" sz="2900" spc="-1" strike="noStrike">
                <a:latin typeface="Arial"/>
              </a:endParaRPr>
            </a:p>
          </p:txBody>
        </p:sp>
        <p:sp>
          <p:nvSpPr>
            <p:cNvPr id="173" name="CustomShape 6"/>
            <p:cNvSpPr/>
            <p:nvPr/>
          </p:nvSpPr>
          <p:spPr>
            <a:xfrm>
              <a:off x="4094640" y="2834640"/>
              <a:ext cx="4566240" cy="1118520"/>
            </a:xfrm>
            <a:prstGeom prst="roundRect">
              <a:avLst>
                <a:gd name="adj" fmla="val 16667"/>
              </a:avLst>
            </a:prstGeom>
            <a:solidFill>
              <a:schemeClr val="accent2">
                <a:hueOff val="1560506"/>
                <a:satOff val="-1946"/>
                <a:lumOff val="458"/>
                <a:alphaOff val="0"/>
              </a:schemeClr>
            </a:solidFill>
            <a:ln>
              <a:solidFill>
                <a:schemeClr val="lt1">
                  <a:hueOff val="0"/>
                  <a:satOff val="0"/>
                  <a:lumOff val="0"/>
                  <a:alphaOff val="0"/>
                </a:schemeClr>
              </a:solidFill>
              <a:round/>
            </a:ln>
          </p:spPr>
          <p:style>
            <a:lnRef idx="2"/>
            <a:fillRef idx="0"/>
            <a:effectRef idx="0"/>
            <a:fontRef idx="minor"/>
          </p:style>
          <p:txBody>
            <a:bodyPr lIns="165240" rIns="110520" tIns="165240" bIns="165240" anchor="ctr"/>
            <a:p>
              <a:pPr>
                <a:lnSpc>
                  <a:spcPct val="90000"/>
                </a:lnSpc>
                <a:spcAft>
                  <a:spcPts val="1015"/>
                </a:spcAft>
              </a:pPr>
              <a:r>
                <a:rPr b="0" lang="en-GB" sz="2900" spc="-1" strike="noStrike">
                  <a:solidFill>
                    <a:srgbClr val="ffffff"/>
                  </a:solidFill>
                  <a:latin typeface="Arial"/>
                  <a:ea typeface="DejaVu Sans"/>
                </a:rPr>
                <a:t>request module for using FourSquare API.</a:t>
              </a:r>
              <a:endParaRPr b="0" lang="en-GB" sz="2900" spc="-1" strike="noStrike">
                <a:latin typeface="Arial"/>
              </a:endParaRPr>
            </a:p>
          </p:txBody>
        </p:sp>
        <p:sp>
          <p:nvSpPr>
            <p:cNvPr id="174" name="CustomShape 7"/>
            <p:cNvSpPr/>
            <p:nvPr/>
          </p:nvSpPr>
          <p:spPr>
            <a:xfrm>
              <a:off x="4119840" y="4732920"/>
              <a:ext cx="4566240" cy="1118520"/>
            </a:xfrm>
            <a:prstGeom prst="roundRect">
              <a:avLst>
                <a:gd name="adj" fmla="val 16667"/>
              </a:avLst>
            </a:prstGeom>
            <a:solidFill>
              <a:schemeClr val="accent2">
                <a:hueOff val="3121013"/>
                <a:satOff val="-3893"/>
                <a:lumOff val="915"/>
                <a:alphaOff val="0"/>
              </a:schemeClr>
            </a:solidFill>
            <a:ln>
              <a:solidFill>
                <a:schemeClr val="lt1">
                  <a:hueOff val="0"/>
                  <a:satOff val="0"/>
                  <a:lumOff val="0"/>
                  <a:alphaOff val="0"/>
                </a:schemeClr>
              </a:solidFill>
              <a:round/>
            </a:ln>
          </p:spPr>
          <p:style>
            <a:lnRef idx="2"/>
            <a:fillRef idx="0"/>
            <a:effectRef idx="0"/>
            <a:fontRef idx="minor"/>
          </p:style>
          <p:txBody>
            <a:bodyPr lIns="165240" rIns="110520" tIns="165240" bIns="165240" anchor="ctr"/>
            <a:p>
              <a:pPr>
                <a:lnSpc>
                  <a:spcPct val="90000"/>
                </a:lnSpc>
                <a:spcAft>
                  <a:spcPts val="1015"/>
                </a:spcAft>
              </a:pPr>
              <a:r>
                <a:rPr b="0" lang="en-GB" sz="2900" spc="-1" strike="noStrike">
                  <a:solidFill>
                    <a:srgbClr val="ffffff"/>
                  </a:solidFill>
                  <a:latin typeface="Arial"/>
                  <a:ea typeface="DejaVu Sans"/>
                </a:rPr>
                <a:t>geopy to get co-ordinates of City of New York.</a:t>
              </a:r>
              <a:endParaRPr b="0" lang="en-GB" sz="2900" spc="-1" strike="noStrike">
                <a:latin typeface="Arial"/>
              </a:endParaRPr>
            </a:p>
          </p:txBody>
        </p:sp>
      </p:grpSp>
      <p:grpSp>
        <p:nvGrpSpPr>
          <p:cNvPr id="175" name="Group 8"/>
          <p:cNvGrpSpPr/>
          <p:nvPr/>
        </p:nvGrpSpPr>
        <p:grpSpPr>
          <a:xfrm>
            <a:off x="0" y="0"/>
            <a:ext cx="36000" cy="36000"/>
            <a:chOff x="0" y="0"/>
            <a:chExt cx="36000" cy="36000"/>
          </a:xfrm>
        </p:grpSpPr>
      </p:gr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6" name="CustomShape 1"/>
          <p:cNvSpPr/>
          <p:nvPr/>
        </p:nvSpPr>
        <p:spPr>
          <a:xfrm>
            <a:off x="0" y="0"/>
            <a:ext cx="3489480" cy="6856920"/>
          </a:xfrm>
          <a:prstGeom prst="rect">
            <a:avLst/>
          </a:prstGeom>
          <a:gradFill rotWithShape="0">
            <a:gsLst>
              <a:gs pos="0">
                <a:srgbClr val="ed1c24"/>
              </a:gs>
              <a:gs pos="100000">
                <a:srgbClr val="21409a"/>
              </a:gs>
            </a:gsLst>
            <a:lin ang="3600000"/>
          </a:gradFill>
          <a:ln>
            <a:noFill/>
          </a:ln>
        </p:spPr>
        <p:style>
          <a:lnRef idx="0"/>
          <a:fillRef idx="0"/>
          <a:effectRef idx="0"/>
          <a:fontRef idx="minor"/>
        </p:style>
      </p:sp>
      <p:sp>
        <p:nvSpPr>
          <p:cNvPr id="177" name="CustomShape 2"/>
          <p:cNvSpPr/>
          <p:nvPr/>
        </p:nvSpPr>
        <p:spPr>
          <a:xfrm>
            <a:off x="482760" y="623520"/>
            <a:ext cx="2521800" cy="1605960"/>
          </a:xfrm>
          <a:prstGeom prst="rect">
            <a:avLst/>
          </a:prstGeom>
          <a:noFill/>
          <a:ln w="19080">
            <a:solidFill>
              <a:srgbClr val="ffffff"/>
            </a:solidFill>
            <a:round/>
          </a:ln>
        </p:spPr>
        <p:style>
          <a:lnRef idx="0"/>
          <a:fillRef idx="0"/>
          <a:effectRef idx="0"/>
          <a:fontRef idx="minor"/>
        </p:style>
        <p:txBody>
          <a:bodyPr lIns="90000" rIns="90000" tIns="45000" bIns="45000" anchor="ctr">
            <a:normAutofit/>
          </a:bodyPr>
          <a:p>
            <a:pPr algn="ctr">
              <a:lnSpc>
                <a:spcPct val="90000"/>
              </a:lnSpc>
            </a:pPr>
            <a:r>
              <a:rPr b="0" lang="en-GB" sz="2400" spc="-1" strike="noStrike">
                <a:solidFill>
                  <a:srgbClr val="ffffff"/>
                </a:solidFill>
                <a:latin typeface="Arial"/>
                <a:ea typeface="DejaVu Sans"/>
              </a:rPr>
              <a:t>Step 1 </a:t>
            </a:r>
            <a:endParaRPr b="0" lang="en-GB" sz="2400" spc="-1" strike="noStrike">
              <a:latin typeface="Arial"/>
            </a:endParaRPr>
          </a:p>
        </p:txBody>
      </p:sp>
      <p:sp>
        <p:nvSpPr>
          <p:cNvPr id="178" name="CustomShape 3"/>
          <p:cNvSpPr/>
          <p:nvPr/>
        </p:nvSpPr>
        <p:spPr>
          <a:xfrm>
            <a:off x="482760" y="2638080"/>
            <a:ext cx="2521800" cy="3414600"/>
          </a:xfrm>
          <a:prstGeom prst="rect">
            <a:avLst/>
          </a:prstGeom>
          <a:noFill/>
          <a:ln>
            <a:noFill/>
          </a:ln>
        </p:spPr>
        <p:style>
          <a:lnRef idx="0"/>
          <a:fillRef idx="0"/>
          <a:effectRef idx="0"/>
          <a:fontRef idx="minor"/>
        </p:style>
        <p:txBody>
          <a:bodyPr lIns="90000" rIns="90000" tIns="45000" bIns="45000">
            <a:normAutofit/>
          </a:bodyPr>
          <a:p>
            <a:pPr marL="285840" indent="-227520">
              <a:lnSpc>
                <a:spcPct val="90000"/>
              </a:lnSpc>
              <a:spcAft>
                <a:spcPts val="601"/>
              </a:spcAft>
              <a:buClr>
                <a:srgbClr val="ffffff"/>
              </a:buClr>
              <a:buFont typeface="Arial"/>
              <a:buChar char="•"/>
            </a:pPr>
            <a:r>
              <a:rPr b="0" lang="en-GB" sz="1700" spc="-1" strike="noStrike">
                <a:solidFill>
                  <a:srgbClr val="ffffff"/>
                </a:solidFill>
                <a:latin typeface="Arial"/>
                <a:ea typeface="DejaVu Sans"/>
              </a:rPr>
              <a:t>Load data from  </a:t>
            </a:r>
            <a:r>
              <a:rPr b="0" lang="en-GB" sz="1700" spc="-1" strike="noStrike" u="sng">
                <a:solidFill>
                  <a:srgbClr val="0000ff"/>
                </a:solidFill>
                <a:uFillTx/>
                <a:latin typeface="Arial"/>
                <a:ea typeface="DejaVu Sans"/>
                <a:hlinkClick r:id="rId1"/>
              </a:rPr>
              <a:t>https://cocl.us/new_york_</a:t>
            </a:r>
            <a:r>
              <a:rPr b="0" lang="en-GB" sz="1700" spc="-1" strike="noStrike" u="sng">
                <a:solidFill>
                  <a:srgbClr val="0000ff"/>
                </a:solidFill>
                <a:uFillTx/>
                <a:latin typeface="Arial"/>
                <a:ea typeface="DejaVu Sans"/>
                <a:hlinkClick r:id="rId2"/>
              </a:rPr>
              <a:t>dataset</a:t>
            </a:r>
            <a:r>
              <a:rPr b="0" lang="en-GB" sz="1700" spc="-1" strike="noStrike">
                <a:solidFill>
                  <a:srgbClr val="ffffff"/>
                </a:solidFill>
                <a:latin typeface="Arial"/>
                <a:ea typeface="DejaVu Sans"/>
              </a:rPr>
              <a:t> </a:t>
            </a:r>
            <a:endParaRPr b="0" lang="en-GB" sz="1700" spc="-1" strike="noStrike">
              <a:latin typeface="Arial"/>
            </a:endParaRPr>
          </a:p>
          <a:p>
            <a:pPr marL="57240">
              <a:lnSpc>
                <a:spcPct val="90000"/>
              </a:lnSpc>
              <a:spcAft>
                <a:spcPts val="601"/>
              </a:spcAft>
            </a:pPr>
            <a:r>
              <a:rPr b="0" lang="en-GB" sz="1700" spc="-1" strike="noStrike">
                <a:solidFill>
                  <a:srgbClr val="ffffff"/>
                </a:solidFill>
                <a:latin typeface="Arial"/>
                <a:ea typeface="DejaVu Sans"/>
              </a:rPr>
              <a:t>   </a:t>
            </a:r>
            <a:r>
              <a:rPr b="0" lang="en-GB" sz="1700" spc="-1" strike="noStrike">
                <a:solidFill>
                  <a:srgbClr val="ffffff"/>
                </a:solidFill>
                <a:latin typeface="Arial"/>
                <a:ea typeface="DejaVu Sans"/>
              </a:rPr>
              <a:t>in pandas Dataframe.</a:t>
            </a:r>
            <a:endParaRPr b="0" lang="en-GB" sz="1700" spc="-1" strike="noStrike">
              <a:latin typeface="Arial"/>
            </a:endParaRPr>
          </a:p>
          <a:p>
            <a:pPr marL="57240">
              <a:lnSpc>
                <a:spcPct val="90000"/>
              </a:lnSpc>
              <a:spcAft>
                <a:spcPts val="601"/>
              </a:spcAft>
            </a:pPr>
            <a:endParaRPr b="0" lang="en-GB" sz="1700" spc="-1" strike="noStrike">
              <a:latin typeface="Arial"/>
            </a:endParaRPr>
          </a:p>
          <a:p>
            <a:pPr marL="285840" indent="-227520">
              <a:lnSpc>
                <a:spcPct val="90000"/>
              </a:lnSpc>
              <a:spcAft>
                <a:spcPts val="601"/>
              </a:spcAft>
              <a:buClr>
                <a:srgbClr val="ffffff"/>
              </a:buClr>
              <a:buFont typeface="Arial"/>
              <a:buChar char="•"/>
            </a:pPr>
            <a:r>
              <a:rPr b="0" lang="en-GB" sz="1700" spc="-1" strike="noStrike">
                <a:solidFill>
                  <a:srgbClr val="ffffff"/>
                </a:solidFill>
                <a:latin typeface="Arial"/>
                <a:ea typeface="DejaVu Sans"/>
              </a:rPr>
              <a:t>Getting Latitude and Longitude for each address geopy library.</a:t>
            </a:r>
            <a:endParaRPr b="0" lang="en-GB" sz="1700" spc="-1" strike="noStrike">
              <a:latin typeface="Arial"/>
            </a:endParaRPr>
          </a:p>
          <a:p>
            <a:pPr>
              <a:lnSpc>
                <a:spcPct val="90000"/>
              </a:lnSpc>
              <a:spcAft>
                <a:spcPts val="601"/>
              </a:spcAft>
            </a:pPr>
            <a:endParaRPr b="0" lang="en-GB" sz="1700" spc="-1" strike="noStrike">
              <a:latin typeface="Arial"/>
            </a:endParaRPr>
          </a:p>
          <a:p>
            <a:pPr>
              <a:lnSpc>
                <a:spcPct val="90000"/>
              </a:lnSpc>
              <a:spcAft>
                <a:spcPts val="601"/>
              </a:spcAft>
            </a:pPr>
            <a:endParaRPr b="0" lang="en-GB" sz="1700" spc="-1" strike="noStrike">
              <a:latin typeface="Arial"/>
            </a:endParaRPr>
          </a:p>
        </p:txBody>
      </p:sp>
      <p:pic>
        <p:nvPicPr>
          <p:cNvPr id="179" name="Content Placeholder 4" descr=""/>
          <p:cNvPicPr/>
          <p:nvPr/>
        </p:nvPicPr>
        <p:blipFill>
          <a:blip r:embed="rId3"/>
          <a:stretch/>
        </p:blipFill>
        <p:spPr>
          <a:xfrm>
            <a:off x="3973320" y="2188440"/>
            <a:ext cx="4686840" cy="2319480"/>
          </a:xfrm>
          <a:prstGeom prst="rect">
            <a:avLst/>
          </a:prstGeom>
          <a:ln>
            <a:noFill/>
          </a:ln>
        </p:spPr>
      </p:pic>
      <p:sp>
        <p:nvSpPr>
          <p:cNvPr id="180" name="CustomShape 4"/>
          <p:cNvSpPr/>
          <p:nvPr/>
        </p:nvSpPr>
        <p:spPr>
          <a:xfrm>
            <a:off x="3973320" y="4572000"/>
            <a:ext cx="7466400" cy="1171080"/>
          </a:xfrm>
          <a:prstGeom prst="rect">
            <a:avLst/>
          </a:prstGeom>
          <a:noFill/>
          <a:ln>
            <a:noFill/>
          </a:ln>
        </p:spPr>
        <p:style>
          <a:lnRef idx="0"/>
          <a:fillRef idx="0"/>
          <a:effectRef idx="0"/>
          <a:fontRef idx="minor"/>
        </p:style>
        <p:txBody>
          <a:bodyPr lIns="90000" rIns="90000" tIns="45000" bIns="45000"/>
          <a:p>
            <a:pPr>
              <a:lnSpc>
                <a:spcPct val="100000"/>
              </a:lnSpc>
              <a:spcAft>
                <a:spcPts val="601"/>
              </a:spcAft>
            </a:pPr>
            <a:r>
              <a:rPr b="0" lang="en-GB" sz="1400" spc="-1" strike="noStrike">
                <a:solidFill>
                  <a:srgbClr val="000000"/>
                </a:solidFill>
                <a:latin typeface="Arial"/>
                <a:ea typeface="DejaVu Sans"/>
              </a:rPr>
              <a:t>As result – </a:t>
            </a:r>
            <a:endParaRPr b="0" lang="en-GB" sz="1400" spc="-1" strike="noStrike">
              <a:latin typeface="Arial"/>
            </a:endParaRPr>
          </a:p>
          <a:p>
            <a:pPr>
              <a:lnSpc>
                <a:spcPct val="100000"/>
              </a:lnSpc>
              <a:spcAft>
                <a:spcPts val="601"/>
              </a:spcAft>
            </a:pPr>
            <a:r>
              <a:rPr b="0" lang="en-GB" sz="1400" spc="-1" strike="noStrike">
                <a:solidFill>
                  <a:srgbClr val="000000"/>
                </a:solidFill>
                <a:latin typeface="Arial"/>
                <a:ea typeface="DejaVu Sans"/>
              </a:rPr>
              <a:t>We have 306 rows like this.</a:t>
            </a:r>
            <a:endParaRPr b="0" lang="en-GB" sz="1400" spc="-1" strike="noStrike">
              <a:latin typeface="Arial"/>
            </a:endParaRPr>
          </a:p>
          <a:p>
            <a:pPr>
              <a:lnSpc>
                <a:spcPct val="100000"/>
              </a:lnSpc>
              <a:spcAft>
                <a:spcPts val="601"/>
              </a:spcAft>
            </a:pPr>
            <a:endParaRPr b="0" lang="en-GB" sz="1400" spc="-1" strike="noStrike">
              <a:latin typeface="Arial"/>
            </a:endParaRPr>
          </a:p>
          <a:p>
            <a:pPr>
              <a:lnSpc>
                <a:spcPct val="100000"/>
              </a:lnSpc>
              <a:spcAft>
                <a:spcPts val="601"/>
              </a:spcAft>
            </a:pPr>
            <a:endParaRPr b="0" lang="en-GB" sz="14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1" name="CustomShape 1"/>
          <p:cNvSpPr/>
          <p:nvPr/>
        </p:nvSpPr>
        <p:spPr>
          <a:xfrm>
            <a:off x="5123880" y="5346720"/>
            <a:ext cx="4019040" cy="1510200"/>
          </a:xfrm>
          <a:custGeom>
            <a:avLst/>
            <a:gdLst/>
            <a:ah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gradFill rotWithShape="0">
            <a:gsLst>
              <a:gs pos="0">
                <a:srgbClr val="ed1c24"/>
              </a:gs>
              <a:gs pos="100000">
                <a:srgbClr val="21409a"/>
              </a:gs>
            </a:gsLst>
            <a:lin ang="3600000"/>
          </a:gradFill>
          <a:ln>
            <a:noFill/>
          </a:ln>
        </p:spPr>
        <p:style>
          <a:lnRef idx="2">
            <a:schemeClr val="accent1">
              <a:shade val="50000"/>
            </a:schemeClr>
          </a:lnRef>
          <a:fillRef idx="1">
            <a:schemeClr val="accent1"/>
          </a:fillRef>
          <a:effectRef idx="0">
            <a:schemeClr val="accent1"/>
          </a:effectRef>
          <a:fontRef idx="minor"/>
        </p:style>
      </p:sp>
      <p:sp>
        <p:nvSpPr>
          <p:cNvPr id="182" name="CustomShape 2"/>
          <p:cNvSpPr/>
          <p:nvPr/>
        </p:nvSpPr>
        <p:spPr>
          <a:xfrm>
            <a:off x="0" y="5346720"/>
            <a:ext cx="5508720" cy="1510200"/>
          </a:xfrm>
          <a:custGeom>
            <a:avLst/>
            <a:gdLst/>
            <a:ah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p:style>
      </p:sp>
      <p:sp>
        <p:nvSpPr>
          <p:cNvPr id="183" name="CustomShape 3"/>
          <p:cNvSpPr/>
          <p:nvPr/>
        </p:nvSpPr>
        <p:spPr>
          <a:xfrm>
            <a:off x="712440" y="5529960"/>
            <a:ext cx="4269240" cy="109512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0" lang="en-GB" sz="2700" spc="-1" strike="noStrike">
                <a:solidFill>
                  <a:srgbClr val="303030"/>
                </a:solidFill>
                <a:latin typeface="Arial"/>
                <a:ea typeface="DejaVu Sans"/>
              </a:rPr>
              <a:t>Number of neighborhoods in each Borough</a:t>
            </a:r>
            <a:endParaRPr b="0" lang="en-GB" sz="2700" spc="-1" strike="noStrike">
              <a:latin typeface="Arial"/>
            </a:endParaRPr>
          </a:p>
        </p:txBody>
      </p:sp>
      <p:pic>
        <p:nvPicPr>
          <p:cNvPr id="184" name="Content Placeholder 4" descr=""/>
          <p:cNvPicPr/>
          <p:nvPr/>
        </p:nvPicPr>
        <p:blipFill>
          <a:blip r:embed="rId1"/>
          <a:stretch/>
        </p:blipFill>
        <p:spPr>
          <a:xfrm>
            <a:off x="1600200" y="1046520"/>
            <a:ext cx="5700600" cy="381888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CustomShape 1"/>
          <p:cNvSpPr/>
          <p:nvPr/>
        </p:nvSpPr>
        <p:spPr>
          <a:xfrm>
            <a:off x="0" y="0"/>
            <a:ext cx="456120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2" name="CustomShape 2"/>
          <p:cNvSpPr/>
          <p:nvPr/>
        </p:nvSpPr>
        <p:spPr>
          <a:xfrm>
            <a:off x="0" y="0"/>
            <a:ext cx="9143640" cy="6857640"/>
          </a:xfrm>
          <a:prstGeom prst="rect">
            <a:avLst/>
          </a:prstGeom>
          <a:gradFill rotWithShape="0">
            <a:gsLst>
              <a:gs pos="0">
                <a:srgbClr val="ed1c24"/>
              </a:gs>
              <a:gs pos="100000">
                <a:srgbClr val="21409a"/>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83" name="Picture 87" descr=""/>
          <p:cNvPicPr/>
          <p:nvPr/>
        </p:nvPicPr>
        <p:blipFill>
          <a:blip r:embed="rId1"/>
          <a:stretch/>
        </p:blipFill>
        <p:spPr>
          <a:xfrm>
            <a:off x="0" y="0"/>
            <a:ext cx="9143640" cy="6857640"/>
          </a:xfrm>
          <a:prstGeom prst="rect">
            <a:avLst/>
          </a:prstGeom>
          <a:ln>
            <a:noFill/>
          </a:ln>
        </p:spPr>
      </p:pic>
      <p:sp>
        <p:nvSpPr>
          <p:cNvPr id="84" name="CustomShape 3"/>
          <p:cNvSpPr/>
          <p:nvPr/>
        </p:nvSpPr>
        <p:spPr>
          <a:xfrm>
            <a:off x="479880" y="2053800"/>
            <a:ext cx="2751480" cy="2759760"/>
          </a:xfrm>
          <a:prstGeom prst="rect">
            <a:avLst/>
          </a:prstGeom>
          <a:noFill/>
          <a:ln>
            <a:noFill/>
          </a:ln>
        </p:spPr>
        <p:style>
          <a:lnRef idx="0"/>
          <a:fillRef idx="0"/>
          <a:effectRef idx="0"/>
          <a:fontRef idx="minor"/>
        </p:style>
        <p:txBody>
          <a:bodyPr anchor="ctr">
            <a:normAutofit/>
          </a:bodyPr>
          <a:p>
            <a:pPr>
              <a:lnSpc>
                <a:spcPct val="90000"/>
              </a:lnSpc>
              <a:spcAft>
                <a:spcPts val="601"/>
              </a:spcAft>
            </a:pPr>
            <a:r>
              <a:rPr b="0" lang="en-GB" sz="3700" spc="-1" strike="noStrike">
                <a:solidFill>
                  <a:srgbClr val="ffffff"/>
                </a:solidFill>
                <a:latin typeface="Arial"/>
                <a:ea typeface="DejaVu Sans"/>
              </a:rPr>
              <a:t>There are 9 courses in this certification</a:t>
            </a:r>
            <a:endParaRPr b="0" lang="en-GB" sz="3700" spc="-1" strike="noStrike">
              <a:latin typeface="Arial"/>
            </a:endParaRPr>
          </a:p>
        </p:txBody>
      </p:sp>
      <p:sp>
        <p:nvSpPr>
          <p:cNvPr id="85" name="CustomShape 4"/>
          <p:cNvSpPr/>
          <p:nvPr/>
        </p:nvSpPr>
        <p:spPr>
          <a:xfrm>
            <a:off x="4568040" y="801720"/>
            <a:ext cx="3979080" cy="5230440"/>
          </a:xfrm>
          <a:prstGeom prst="rect">
            <a:avLst/>
          </a:prstGeom>
          <a:noFill/>
          <a:ln>
            <a:noFill/>
          </a:ln>
        </p:spPr>
        <p:style>
          <a:lnRef idx="0"/>
          <a:fillRef idx="0"/>
          <a:effectRef idx="0"/>
          <a:fontRef idx="minor"/>
        </p:style>
        <p:txBody>
          <a:bodyPr anchor="ctr">
            <a:normAutofit/>
          </a:bodyPr>
          <a:p>
            <a:pPr>
              <a:lnSpc>
                <a:spcPct val="90000"/>
              </a:lnSpc>
              <a:spcBef>
                <a:spcPts val="1417"/>
              </a:spcBef>
            </a:pPr>
            <a:endParaRPr b="0" lang="en-GB" sz="1800" spc="-1" strike="noStrike">
              <a:latin typeface="Arial"/>
            </a:endParaRPr>
          </a:p>
          <a:p>
            <a:pPr marL="432000" indent="-228240">
              <a:lnSpc>
                <a:spcPct val="90000"/>
              </a:lnSpc>
              <a:spcBef>
                <a:spcPts val="1417"/>
              </a:spcBef>
              <a:buClr>
                <a:srgbClr val="000000"/>
              </a:buClr>
              <a:buSzPct val="45000"/>
              <a:buFont typeface="Arial"/>
              <a:buChar char="•"/>
            </a:pPr>
            <a:r>
              <a:rPr b="0" lang="en-GB" sz="1800" spc="-1" strike="noStrike">
                <a:solidFill>
                  <a:srgbClr val="000000"/>
                </a:solidFill>
                <a:latin typeface="Arial"/>
                <a:ea typeface="DejaVu Sans"/>
              </a:rPr>
              <a:t>1. What is Data Science ?</a:t>
            </a:r>
            <a:endParaRPr b="0" lang="en-GB" sz="1800" spc="-1" strike="noStrike">
              <a:latin typeface="Arial"/>
            </a:endParaRPr>
          </a:p>
          <a:p>
            <a:pPr marL="432000" indent="-228240">
              <a:lnSpc>
                <a:spcPct val="90000"/>
              </a:lnSpc>
              <a:spcBef>
                <a:spcPts val="1417"/>
              </a:spcBef>
              <a:buClr>
                <a:srgbClr val="000000"/>
              </a:buClr>
              <a:buSzPct val="45000"/>
              <a:buFont typeface="Arial"/>
              <a:buChar char="•"/>
            </a:pPr>
            <a:r>
              <a:rPr b="0" lang="en-GB" sz="1800" spc="-1" strike="noStrike">
                <a:solidFill>
                  <a:srgbClr val="000000"/>
                </a:solidFill>
                <a:latin typeface="Arial"/>
                <a:ea typeface="DejaVu Sans"/>
              </a:rPr>
              <a:t>2. Open Source tools for Data Science </a:t>
            </a:r>
            <a:endParaRPr b="0" lang="en-GB" sz="1800" spc="-1" strike="noStrike">
              <a:latin typeface="Arial"/>
            </a:endParaRPr>
          </a:p>
          <a:p>
            <a:pPr marL="432000" indent="-228240">
              <a:lnSpc>
                <a:spcPct val="90000"/>
              </a:lnSpc>
              <a:spcBef>
                <a:spcPts val="1417"/>
              </a:spcBef>
              <a:buClr>
                <a:srgbClr val="000000"/>
              </a:buClr>
              <a:buSzPct val="45000"/>
              <a:buFont typeface="Arial"/>
              <a:buChar char="•"/>
            </a:pPr>
            <a:r>
              <a:rPr b="0" lang="en-GB" sz="1800" spc="-1" strike="noStrike">
                <a:solidFill>
                  <a:srgbClr val="000000"/>
                </a:solidFill>
                <a:latin typeface="Arial"/>
                <a:ea typeface="DejaVu Sans"/>
              </a:rPr>
              <a:t>3. Data Science Methodology</a:t>
            </a:r>
            <a:endParaRPr b="0" lang="en-GB" sz="1800" spc="-1" strike="noStrike">
              <a:latin typeface="Arial"/>
            </a:endParaRPr>
          </a:p>
          <a:p>
            <a:pPr marL="432000" indent="-228240">
              <a:lnSpc>
                <a:spcPct val="90000"/>
              </a:lnSpc>
              <a:spcBef>
                <a:spcPts val="1417"/>
              </a:spcBef>
              <a:buClr>
                <a:srgbClr val="000000"/>
              </a:buClr>
              <a:buSzPct val="45000"/>
              <a:buFont typeface="Arial"/>
              <a:buChar char="•"/>
            </a:pPr>
            <a:r>
              <a:rPr b="0" lang="en-GB" sz="1800" spc="-1" strike="noStrike">
                <a:solidFill>
                  <a:srgbClr val="000000"/>
                </a:solidFill>
                <a:latin typeface="Arial"/>
                <a:ea typeface="DejaVu Sans"/>
              </a:rPr>
              <a:t>4. Python for Data Science and AI</a:t>
            </a:r>
            <a:endParaRPr b="0" lang="en-GB" sz="1800" spc="-1" strike="noStrike">
              <a:latin typeface="Arial"/>
            </a:endParaRPr>
          </a:p>
          <a:p>
            <a:pPr marL="432000" indent="-228240">
              <a:lnSpc>
                <a:spcPct val="90000"/>
              </a:lnSpc>
              <a:spcBef>
                <a:spcPts val="1417"/>
              </a:spcBef>
              <a:buClr>
                <a:srgbClr val="000000"/>
              </a:buClr>
              <a:buSzPct val="45000"/>
              <a:buFont typeface="Arial"/>
              <a:buChar char="•"/>
            </a:pPr>
            <a:r>
              <a:rPr b="0" lang="en-GB" sz="1800" spc="-1" strike="noStrike">
                <a:solidFill>
                  <a:srgbClr val="000000"/>
                </a:solidFill>
                <a:latin typeface="Arial"/>
                <a:ea typeface="DejaVu Sans"/>
              </a:rPr>
              <a:t>5. Databases and SQL for Data Science</a:t>
            </a:r>
            <a:endParaRPr b="0" lang="en-GB" sz="1800" spc="-1" strike="noStrike">
              <a:latin typeface="Arial"/>
            </a:endParaRPr>
          </a:p>
          <a:p>
            <a:pPr marL="432000" indent="-228240">
              <a:lnSpc>
                <a:spcPct val="90000"/>
              </a:lnSpc>
              <a:spcBef>
                <a:spcPts val="1417"/>
              </a:spcBef>
              <a:buClr>
                <a:srgbClr val="000000"/>
              </a:buClr>
              <a:buSzPct val="45000"/>
              <a:buFont typeface="Arial"/>
              <a:buChar char="•"/>
            </a:pPr>
            <a:r>
              <a:rPr b="0" lang="en-GB" sz="1800" spc="-1" strike="noStrike">
                <a:solidFill>
                  <a:srgbClr val="000000"/>
                </a:solidFill>
                <a:latin typeface="Arial"/>
                <a:ea typeface="DejaVu Sans"/>
              </a:rPr>
              <a:t>6. Data Analysis with Python</a:t>
            </a:r>
            <a:endParaRPr b="0" lang="en-GB" sz="1800" spc="-1" strike="noStrike">
              <a:latin typeface="Arial"/>
            </a:endParaRPr>
          </a:p>
          <a:p>
            <a:pPr marL="432000" indent="-228240">
              <a:lnSpc>
                <a:spcPct val="90000"/>
              </a:lnSpc>
              <a:spcBef>
                <a:spcPts val="1417"/>
              </a:spcBef>
              <a:buClr>
                <a:srgbClr val="000000"/>
              </a:buClr>
              <a:buSzPct val="45000"/>
              <a:buFont typeface="Arial"/>
              <a:buChar char="•"/>
            </a:pPr>
            <a:r>
              <a:rPr b="0" lang="en-GB" sz="1800" spc="-1" strike="noStrike">
                <a:solidFill>
                  <a:srgbClr val="000000"/>
                </a:solidFill>
                <a:latin typeface="Arial"/>
                <a:ea typeface="DejaVu Sans"/>
              </a:rPr>
              <a:t>7. Data visualization with  Python</a:t>
            </a:r>
            <a:endParaRPr b="0" lang="en-GB" sz="1800" spc="-1" strike="noStrike">
              <a:latin typeface="Arial"/>
            </a:endParaRPr>
          </a:p>
          <a:p>
            <a:pPr marL="432000" indent="-228240">
              <a:lnSpc>
                <a:spcPct val="90000"/>
              </a:lnSpc>
              <a:spcBef>
                <a:spcPts val="1417"/>
              </a:spcBef>
              <a:buClr>
                <a:srgbClr val="000000"/>
              </a:buClr>
              <a:buSzPct val="45000"/>
              <a:buFont typeface="Arial"/>
              <a:buChar char="•"/>
            </a:pPr>
            <a:r>
              <a:rPr b="0" lang="en-GB" sz="1800" spc="-1" strike="noStrike">
                <a:solidFill>
                  <a:srgbClr val="000000"/>
                </a:solidFill>
                <a:latin typeface="Arial"/>
                <a:ea typeface="DejaVu Sans"/>
              </a:rPr>
              <a:t>8. Machine Learning with Python</a:t>
            </a:r>
            <a:endParaRPr b="0" lang="en-GB" sz="1800" spc="-1" strike="noStrike">
              <a:latin typeface="Arial"/>
            </a:endParaRPr>
          </a:p>
          <a:p>
            <a:pPr marL="432000" indent="-228240">
              <a:lnSpc>
                <a:spcPct val="90000"/>
              </a:lnSpc>
              <a:spcBef>
                <a:spcPts val="1417"/>
              </a:spcBef>
              <a:buClr>
                <a:srgbClr val="000000"/>
              </a:buClr>
              <a:buSzPct val="45000"/>
              <a:buFont typeface="Arial"/>
              <a:buChar char="•"/>
            </a:pPr>
            <a:r>
              <a:rPr b="0" lang="en-GB" sz="1800" spc="-1" strike="noStrike">
                <a:solidFill>
                  <a:srgbClr val="000000"/>
                </a:solidFill>
                <a:latin typeface="Arial"/>
                <a:ea typeface="DejaVu Sans"/>
              </a:rPr>
              <a:t>9. Applied Data Science Capstone</a:t>
            </a:r>
            <a:endParaRPr b="0" lang="en-GB"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5" name="CustomShape 1"/>
          <p:cNvSpPr/>
          <p:nvPr/>
        </p:nvSpPr>
        <p:spPr>
          <a:xfrm rot="16200000">
            <a:off x="691560" y="800280"/>
            <a:ext cx="2199240" cy="2505960"/>
          </a:xfrm>
          <a:prstGeom prst="downArrow">
            <a:avLst>
              <a:gd name="adj1" fmla="val 100000"/>
              <a:gd name="adj2" fmla="val 15788"/>
            </a:avLst>
          </a:prstGeom>
          <a:gradFill rotWithShape="0">
            <a:gsLst>
              <a:gs pos="0">
                <a:srgbClr val="ed1c24"/>
              </a:gs>
              <a:gs pos="100000">
                <a:srgbClr val="21409a"/>
              </a:gs>
            </a:gsLst>
            <a:lin ang="3600000"/>
          </a:gradFill>
          <a:ln w="54000">
            <a:noFill/>
          </a:ln>
        </p:spPr>
        <p:style>
          <a:lnRef idx="2">
            <a:schemeClr val="accent1">
              <a:shade val="50000"/>
            </a:schemeClr>
          </a:lnRef>
          <a:fillRef idx="1">
            <a:schemeClr val="accent1"/>
          </a:fillRef>
          <a:effectRef idx="0">
            <a:schemeClr val="accent1"/>
          </a:effectRef>
          <a:fontRef idx="minor"/>
        </p:style>
      </p:sp>
      <p:sp>
        <p:nvSpPr>
          <p:cNvPr id="186" name="CustomShape 2"/>
          <p:cNvSpPr/>
          <p:nvPr/>
        </p:nvSpPr>
        <p:spPr>
          <a:xfrm>
            <a:off x="725040" y="1204200"/>
            <a:ext cx="2000880" cy="17802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GB" sz="2800" spc="-1" strike="noStrike">
                <a:solidFill>
                  <a:srgbClr val="ffffff"/>
                </a:solidFill>
                <a:latin typeface="Arial"/>
                <a:ea typeface="DejaVu Sans"/>
              </a:rPr>
              <a:t>Step 2 </a:t>
            </a:r>
            <a:endParaRPr b="0" lang="en-GB" sz="2800" spc="-1" strike="noStrike">
              <a:latin typeface="Arial"/>
            </a:endParaRPr>
          </a:p>
        </p:txBody>
      </p:sp>
      <p:sp>
        <p:nvSpPr>
          <p:cNvPr id="187" name="CustomShape 3"/>
          <p:cNvSpPr/>
          <p:nvPr/>
        </p:nvSpPr>
        <p:spPr>
          <a:xfrm>
            <a:off x="725040" y="3404520"/>
            <a:ext cx="2000880" cy="2426400"/>
          </a:xfrm>
          <a:prstGeom prst="rect">
            <a:avLst/>
          </a:prstGeom>
          <a:noFill/>
          <a:ln>
            <a:noFill/>
          </a:ln>
        </p:spPr>
        <p:style>
          <a:lnRef idx="0"/>
          <a:fillRef idx="0"/>
          <a:effectRef idx="0"/>
          <a:fontRef idx="minor"/>
        </p:style>
        <p:txBody>
          <a:bodyPr lIns="90000" rIns="90000" tIns="45000" bIns="45000">
            <a:normAutofit/>
          </a:bodyPr>
          <a:p>
            <a:pPr marL="285840" indent="-227520">
              <a:lnSpc>
                <a:spcPct val="90000"/>
              </a:lnSpc>
              <a:spcAft>
                <a:spcPts val="601"/>
              </a:spcAft>
              <a:buClr>
                <a:srgbClr val="000000"/>
              </a:buClr>
              <a:buFont typeface="Arial"/>
              <a:buChar char="•"/>
            </a:pPr>
            <a:r>
              <a:rPr b="0" lang="en-GB" sz="1400" spc="-1" strike="noStrike">
                <a:solidFill>
                  <a:srgbClr val="000000"/>
                </a:solidFill>
                <a:latin typeface="Arial"/>
                <a:ea typeface="DejaVu Sans"/>
              </a:rPr>
              <a:t>Filter out which Borough and Neighborhood have maximum number of Indian Restaurants using FourSquare API.</a:t>
            </a:r>
            <a:endParaRPr b="0" lang="en-GB" sz="1400" spc="-1" strike="noStrike">
              <a:latin typeface="Arial"/>
            </a:endParaRPr>
          </a:p>
          <a:p>
            <a:pPr marL="57240">
              <a:lnSpc>
                <a:spcPct val="90000"/>
              </a:lnSpc>
              <a:spcAft>
                <a:spcPts val="601"/>
              </a:spcAft>
            </a:pPr>
            <a:endParaRPr b="0" lang="en-GB" sz="1400" spc="-1" strike="noStrike">
              <a:latin typeface="Arial"/>
            </a:endParaRPr>
          </a:p>
          <a:p>
            <a:pPr marL="57240">
              <a:lnSpc>
                <a:spcPct val="90000"/>
              </a:lnSpc>
              <a:spcAft>
                <a:spcPts val="601"/>
              </a:spcAft>
            </a:pPr>
            <a:endParaRPr b="0" lang="en-GB" sz="1400" spc="-1" strike="noStrike">
              <a:latin typeface="Arial"/>
            </a:endParaRPr>
          </a:p>
          <a:p>
            <a:pPr marL="57240">
              <a:lnSpc>
                <a:spcPct val="90000"/>
              </a:lnSpc>
              <a:spcAft>
                <a:spcPts val="601"/>
              </a:spcAft>
            </a:pPr>
            <a:endParaRPr b="0" lang="en-GB" sz="1400" spc="-1" strike="noStrike">
              <a:latin typeface="Arial"/>
            </a:endParaRPr>
          </a:p>
        </p:txBody>
      </p:sp>
      <p:pic>
        <p:nvPicPr>
          <p:cNvPr id="188" name="Picture 7" descr=""/>
          <p:cNvPicPr/>
          <p:nvPr/>
        </p:nvPicPr>
        <p:blipFill>
          <a:blip r:embed="rId1"/>
          <a:stretch/>
        </p:blipFill>
        <p:spPr>
          <a:xfrm>
            <a:off x="3496680" y="1710720"/>
            <a:ext cx="5176800" cy="3312720"/>
          </a:xfrm>
          <a:prstGeom prst="rect">
            <a:avLst/>
          </a:prstGeom>
          <a:ln>
            <a:noFill/>
          </a:ln>
        </p:spPr>
      </p:pic>
      <p:sp>
        <p:nvSpPr>
          <p:cNvPr id="189" name="CustomShape 4"/>
          <p:cNvSpPr/>
          <p:nvPr/>
        </p:nvSpPr>
        <p:spPr>
          <a:xfrm>
            <a:off x="1295280" y="5562720"/>
            <a:ext cx="6323400" cy="36396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000000"/>
                </a:solidFill>
                <a:latin typeface="Arial"/>
                <a:ea typeface="DejaVu Sans"/>
              </a:rPr>
              <a:t>Result </a:t>
            </a:r>
            <a:r>
              <a:rPr b="0" lang="en-GB" sz="1800" spc="-1" strike="noStrike">
                <a:solidFill>
                  <a:srgbClr val="000000"/>
                </a:solidFill>
                <a:latin typeface="Arial"/>
                <a:ea typeface="DejaVu Sans"/>
              </a:rPr>
              <a:t>– </a:t>
            </a:r>
            <a:r>
              <a:rPr b="0" lang="en-GB" sz="1800" spc="-1" strike="noStrike">
                <a:solidFill>
                  <a:srgbClr val="595959"/>
                </a:solidFill>
                <a:latin typeface="Arial"/>
                <a:ea typeface="DejaVu Sans"/>
              </a:rPr>
              <a:t>Queens has maximum number of Restaurants</a:t>
            </a:r>
            <a:endParaRPr b="0" lang="en-GB" sz="18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0" name="CustomShape 1"/>
          <p:cNvSpPr/>
          <p:nvPr/>
        </p:nvSpPr>
        <p:spPr>
          <a:xfrm rot="16200000">
            <a:off x="691560" y="800280"/>
            <a:ext cx="2199240" cy="2505960"/>
          </a:xfrm>
          <a:prstGeom prst="downArrow">
            <a:avLst>
              <a:gd name="adj1" fmla="val 100000"/>
              <a:gd name="adj2" fmla="val 15788"/>
            </a:avLst>
          </a:prstGeom>
          <a:gradFill rotWithShape="0">
            <a:gsLst>
              <a:gs pos="0">
                <a:srgbClr val="ed1c24"/>
              </a:gs>
              <a:gs pos="100000">
                <a:srgbClr val="21409a"/>
              </a:gs>
            </a:gsLst>
            <a:lin ang="3600000"/>
          </a:gradFill>
          <a:ln w="54000">
            <a:noFill/>
          </a:ln>
        </p:spPr>
        <p:style>
          <a:lnRef idx="2">
            <a:schemeClr val="accent1">
              <a:shade val="50000"/>
            </a:schemeClr>
          </a:lnRef>
          <a:fillRef idx="1">
            <a:schemeClr val="accent1"/>
          </a:fillRef>
          <a:effectRef idx="0">
            <a:schemeClr val="accent1"/>
          </a:effectRef>
          <a:fontRef idx="minor"/>
        </p:style>
      </p:sp>
      <p:sp>
        <p:nvSpPr>
          <p:cNvPr id="191" name="CustomShape 2"/>
          <p:cNvSpPr/>
          <p:nvPr/>
        </p:nvSpPr>
        <p:spPr>
          <a:xfrm>
            <a:off x="725040" y="1204200"/>
            <a:ext cx="2000880" cy="17802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GB" sz="2800" spc="-1" strike="noStrike">
                <a:solidFill>
                  <a:srgbClr val="ffffff"/>
                </a:solidFill>
                <a:latin typeface="Arial"/>
                <a:ea typeface="DejaVu Sans"/>
              </a:rPr>
              <a:t>Step 2 </a:t>
            </a:r>
            <a:endParaRPr b="0" lang="en-GB" sz="2800" spc="-1" strike="noStrike">
              <a:latin typeface="Arial"/>
            </a:endParaRPr>
          </a:p>
        </p:txBody>
      </p:sp>
      <p:sp>
        <p:nvSpPr>
          <p:cNvPr id="192" name="CustomShape 3"/>
          <p:cNvSpPr/>
          <p:nvPr/>
        </p:nvSpPr>
        <p:spPr>
          <a:xfrm>
            <a:off x="725040" y="3404520"/>
            <a:ext cx="2000880" cy="2426400"/>
          </a:xfrm>
          <a:prstGeom prst="rect">
            <a:avLst/>
          </a:prstGeom>
          <a:noFill/>
          <a:ln>
            <a:noFill/>
          </a:ln>
        </p:spPr>
        <p:style>
          <a:lnRef idx="0"/>
          <a:fillRef idx="0"/>
          <a:effectRef idx="0"/>
          <a:fontRef idx="minor"/>
        </p:style>
        <p:txBody>
          <a:bodyPr lIns="90000" rIns="90000" tIns="45000" bIns="45000">
            <a:normAutofit/>
          </a:bodyPr>
          <a:p>
            <a:pPr marL="285840" indent="-227520">
              <a:lnSpc>
                <a:spcPct val="90000"/>
              </a:lnSpc>
              <a:spcAft>
                <a:spcPts val="601"/>
              </a:spcAft>
              <a:buClr>
                <a:srgbClr val="000000"/>
              </a:buClr>
              <a:buFont typeface="Arial"/>
              <a:buChar char="•"/>
            </a:pPr>
            <a:r>
              <a:rPr b="0" lang="en-GB" sz="1400" spc="-1" strike="noStrike">
                <a:solidFill>
                  <a:srgbClr val="000000"/>
                </a:solidFill>
                <a:latin typeface="Arial"/>
                <a:ea typeface="DejaVu Sans"/>
              </a:rPr>
              <a:t>Filter out which Borough and Neighborhood have maximum number of Indian Restaurants using FourSquare API.</a:t>
            </a:r>
            <a:endParaRPr b="0" lang="en-GB" sz="1400" spc="-1" strike="noStrike">
              <a:latin typeface="Arial"/>
            </a:endParaRPr>
          </a:p>
          <a:p>
            <a:pPr marL="57240">
              <a:lnSpc>
                <a:spcPct val="90000"/>
              </a:lnSpc>
              <a:spcAft>
                <a:spcPts val="601"/>
              </a:spcAft>
            </a:pPr>
            <a:endParaRPr b="0" lang="en-GB" sz="1400" spc="-1" strike="noStrike">
              <a:latin typeface="Arial"/>
            </a:endParaRPr>
          </a:p>
          <a:p>
            <a:pPr marL="57240">
              <a:lnSpc>
                <a:spcPct val="90000"/>
              </a:lnSpc>
              <a:spcAft>
                <a:spcPts val="601"/>
              </a:spcAft>
            </a:pPr>
            <a:endParaRPr b="0" lang="en-GB" sz="1400" spc="-1" strike="noStrike">
              <a:latin typeface="Arial"/>
            </a:endParaRPr>
          </a:p>
          <a:p>
            <a:pPr marL="57240">
              <a:lnSpc>
                <a:spcPct val="90000"/>
              </a:lnSpc>
              <a:spcAft>
                <a:spcPts val="601"/>
              </a:spcAft>
            </a:pPr>
            <a:endParaRPr b="0" lang="en-GB" sz="1400" spc="-1" strike="noStrike">
              <a:latin typeface="Arial"/>
            </a:endParaRPr>
          </a:p>
        </p:txBody>
      </p:sp>
      <p:sp>
        <p:nvSpPr>
          <p:cNvPr id="193" name="CustomShape 4"/>
          <p:cNvSpPr/>
          <p:nvPr/>
        </p:nvSpPr>
        <p:spPr>
          <a:xfrm>
            <a:off x="1295280" y="5562720"/>
            <a:ext cx="6323400" cy="36396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000000"/>
                </a:solidFill>
                <a:latin typeface="Arial"/>
                <a:ea typeface="DejaVu Sans"/>
              </a:rPr>
              <a:t>Result </a:t>
            </a:r>
            <a:r>
              <a:rPr b="0" lang="en-GB" sz="1800" spc="-1" strike="noStrike">
                <a:solidFill>
                  <a:srgbClr val="000000"/>
                </a:solidFill>
                <a:latin typeface="Arial"/>
                <a:ea typeface="DejaVu Sans"/>
              </a:rPr>
              <a:t>– </a:t>
            </a:r>
            <a:r>
              <a:rPr b="0" lang="en-GB" sz="1800" spc="-1" strike="noStrike">
                <a:solidFill>
                  <a:srgbClr val="595959"/>
                </a:solidFill>
                <a:latin typeface="Arial"/>
                <a:ea typeface="DejaVu Sans"/>
              </a:rPr>
              <a:t>Floral Park has maximum number of Restaurants</a:t>
            </a:r>
            <a:endParaRPr b="0" lang="en-GB" sz="1800" spc="-1" strike="noStrike">
              <a:latin typeface="Arial"/>
            </a:endParaRPr>
          </a:p>
        </p:txBody>
      </p:sp>
      <p:pic>
        <p:nvPicPr>
          <p:cNvPr id="194" name="Picture 3" descr=""/>
          <p:cNvPicPr/>
          <p:nvPr/>
        </p:nvPicPr>
        <p:blipFill>
          <a:blip r:embed="rId1"/>
          <a:stretch/>
        </p:blipFill>
        <p:spPr>
          <a:xfrm>
            <a:off x="3352680" y="1259640"/>
            <a:ext cx="4875840" cy="345024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5" name="CustomShape 1"/>
          <p:cNvSpPr/>
          <p:nvPr/>
        </p:nvSpPr>
        <p:spPr>
          <a:xfrm>
            <a:off x="283680" y="343440"/>
            <a:ext cx="8578080" cy="1843200"/>
          </a:xfrm>
          <a:prstGeom prst="rect">
            <a:avLst/>
          </a:prstGeom>
          <a:gradFill rotWithShape="0">
            <a:gsLst>
              <a:gs pos="0">
                <a:srgbClr val="ed1c24"/>
              </a:gs>
              <a:gs pos="100000">
                <a:srgbClr val="21409a"/>
              </a:gs>
            </a:gsLst>
            <a:lin ang="3600000"/>
          </a:gradFill>
          <a:ln w="127080">
            <a:solidFill>
              <a:srgbClr val="404040"/>
            </a:solidFill>
            <a:round/>
          </a:ln>
        </p:spPr>
        <p:style>
          <a:lnRef idx="2">
            <a:schemeClr val="accent1">
              <a:shade val="50000"/>
            </a:schemeClr>
          </a:lnRef>
          <a:fillRef idx="1">
            <a:schemeClr val="accent1"/>
          </a:fillRef>
          <a:effectRef idx="0">
            <a:schemeClr val="accent1"/>
          </a:effectRef>
          <a:fontRef idx="minor"/>
        </p:style>
      </p:sp>
      <p:sp>
        <p:nvSpPr>
          <p:cNvPr id="196" name="CustomShape 2"/>
          <p:cNvSpPr/>
          <p:nvPr/>
        </p:nvSpPr>
        <p:spPr>
          <a:xfrm>
            <a:off x="394560" y="466560"/>
            <a:ext cx="8353800" cy="92952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0" lang="en-GB" sz="4300" spc="-1" strike="noStrike">
                <a:solidFill>
                  <a:srgbClr val="ffffff"/>
                </a:solidFill>
                <a:latin typeface="Arial"/>
                <a:ea typeface="DejaVu Sans"/>
              </a:rPr>
              <a:t>List of Restaurants in Floral Park</a:t>
            </a:r>
            <a:endParaRPr b="0" lang="en-GB" sz="4300" spc="-1" strike="noStrike">
              <a:latin typeface="Arial"/>
            </a:endParaRPr>
          </a:p>
        </p:txBody>
      </p:sp>
      <p:sp>
        <p:nvSpPr>
          <p:cNvPr id="197" name="Line 3"/>
          <p:cNvSpPr/>
          <p:nvPr/>
        </p:nvSpPr>
        <p:spPr>
          <a:xfrm>
            <a:off x="1657080" y="1448280"/>
            <a:ext cx="5829480" cy="360"/>
          </a:xfrm>
          <a:prstGeom prst="line">
            <a:avLst/>
          </a:prstGeom>
          <a:ln w="22320">
            <a:solidFill>
              <a:srgbClr val="d9d9d9"/>
            </a:solidFill>
            <a:round/>
          </a:ln>
        </p:spPr>
        <p:style>
          <a:lnRef idx="1">
            <a:schemeClr val="accent1"/>
          </a:lnRef>
          <a:fillRef idx="0">
            <a:schemeClr val="accent1"/>
          </a:fillRef>
          <a:effectRef idx="0">
            <a:schemeClr val="accent1"/>
          </a:effectRef>
          <a:fontRef idx="minor"/>
        </p:style>
      </p:sp>
      <p:pic>
        <p:nvPicPr>
          <p:cNvPr id="198" name="Content Placeholder 4" descr=""/>
          <p:cNvPicPr/>
          <p:nvPr/>
        </p:nvPicPr>
        <p:blipFill>
          <a:blip r:embed="rId1"/>
          <a:stretch/>
        </p:blipFill>
        <p:spPr>
          <a:xfrm>
            <a:off x="797760" y="2509920"/>
            <a:ext cx="7506360" cy="3996720"/>
          </a:xfrm>
          <a:prstGeom prst="rect">
            <a:avLst/>
          </a:prstGeom>
          <a:ln>
            <a:noFill/>
          </a:ln>
        </p:spPr>
      </p:pic>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9" name="CustomShape 1"/>
          <p:cNvSpPr/>
          <p:nvPr/>
        </p:nvSpPr>
        <p:spPr>
          <a:xfrm>
            <a:off x="0" y="651600"/>
            <a:ext cx="9142920" cy="735480"/>
          </a:xfrm>
          <a:prstGeom prst="rect">
            <a:avLst/>
          </a:prstGeom>
          <a:gradFill rotWithShape="0">
            <a:gsLst>
              <a:gs pos="0">
                <a:srgbClr val="ed1c24"/>
              </a:gs>
              <a:gs pos="100000">
                <a:srgbClr val="21409a"/>
              </a:gs>
            </a:gsLst>
            <a:lin ang="3600000"/>
          </a:gradFill>
          <a:ln>
            <a:noFill/>
          </a:ln>
        </p:spPr>
        <p:style>
          <a:lnRef idx="2">
            <a:schemeClr val="accent1">
              <a:shade val="50000"/>
            </a:schemeClr>
          </a:lnRef>
          <a:fillRef idx="1">
            <a:schemeClr val="accent1"/>
          </a:fillRef>
          <a:effectRef idx="0">
            <a:schemeClr val="accent1"/>
          </a:effectRef>
          <a:fontRef idx="minor"/>
        </p:style>
      </p:sp>
      <p:sp>
        <p:nvSpPr>
          <p:cNvPr id="200" name="CustomShape 2"/>
          <p:cNvSpPr/>
          <p:nvPr/>
        </p:nvSpPr>
        <p:spPr>
          <a:xfrm>
            <a:off x="628560" y="672840"/>
            <a:ext cx="7885800" cy="7146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GB" sz="2800" spc="-1" strike="noStrike">
                <a:solidFill>
                  <a:srgbClr val="ffffff"/>
                </a:solidFill>
                <a:latin typeface="Arial"/>
                <a:ea typeface="DejaVu Sans"/>
              </a:rPr>
              <a:t>Step 3</a:t>
            </a:r>
            <a:endParaRPr b="0" lang="en-GB" sz="2800" spc="-1" strike="noStrike">
              <a:latin typeface="Arial"/>
            </a:endParaRPr>
          </a:p>
        </p:txBody>
      </p:sp>
      <p:sp>
        <p:nvSpPr>
          <p:cNvPr id="201" name="CustomShape 3"/>
          <p:cNvSpPr/>
          <p:nvPr/>
        </p:nvSpPr>
        <p:spPr>
          <a:xfrm>
            <a:off x="1071720" y="1597320"/>
            <a:ext cx="6999840" cy="869400"/>
          </a:xfrm>
          <a:prstGeom prst="rect">
            <a:avLst/>
          </a:prstGeom>
          <a:noFill/>
          <a:ln>
            <a:noFill/>
          </a:ln>
        </p:spPr>
        <p:style>
          <a:lnRef idx="0"/>
          <a:fillRef idx="0"/>
          <a:effectRef idx="0"/>
          <a:fontRef idx="minor"/>
        </p:style>
        <p:txBody>
          <a:bodyPr lIns="90000" rIns="90000" tIns="45000" bIns="45000">
            <a:normAutofit/>
          </a:bodyPr>
          <a:p>
            <a:pPr marL="343080" indent="-342000" algn="ctr">
              <a:lnSpc>
                <a:spcPct val="100000"/>
              </a:lnSpc>
              <a:spcBef>
                <a:spcPts val="281"/>
              </a:spcBef>
              <a:buClr>
                <a:srgbClr val="000000"/>
              </a:buClr>
              <a:buFont typeface="Arial"/>
              <a:buChar char="•"/>
            </a:pPr>
            <a:r>
              <a:rPr b="0" lang="en-GB" sz="1400" spc="-1" strike="noStrike">
                <a:solidFill>
                  <a:srgbClr val="000000"/>
                </a:solidFill>
                <a:latin typeface="Arial"/>
                <a:ea typeface="DejaVu Sans"/>
              </a:rPr>
              <a:t>Get likes, ratings, tips on each of Indian Restaurant using FourSquare API</a:t>
            </a:r>
            <a:endParaRPr b="0" lang="en-GB" sz="1400" spc="-1" strike="noStrike">
              <a:latin typeface="Arial"/>
            </a:endParaRPr>
          </a:p>
          <a:p>
            <a:pPr algn="ctr">
              <a:lnSpc>
                <a:spcPct val="100000"/>
              </a:lnSpc>
              <a:spcBef>
                <a:spcPts val="281"/>
              </a:spcBef>
            </a:pPr>
            <a:endParaRPr b="0" lang="en-GB" sz="1400" spc="-1" strike="noStrike">
              <a:latin typeface="Arial"/>
            </a:endParaRPr>
          </a:p>
        </p:txBody>
      </p:sp>
      <p:pic>
        <p:nvPicPr>
          <p:cNvPr id="202" name="Picture 4" descr=""/>
          <p:cNvPicPr/>
          <p:nvPr/>
        </p:nvPicPr>
        <p:blipFill>
          <a:blip r:embed="rId1"/>
          <a:stretch/>
        </p:blipFill>
        <p:spPr>
          <a:xfrm>
            <a:off x="628560" y="3206880"/>
            <a:ext cx="7885800" cy="2029680"/>
          </a:xfrm>
          <a:prstGeom prst="rect">
            <a:avLst/>
          </a:prstGeom>
          <a:ln>
            <a:noFill/>
          </a:ln>
        </p:spPr>
      </p:pic>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3" name="CustomShape 1"/>
          <p:cNvSpPr/>
          <p:nvPr/>
        </p:nvSpPr>
        <p:spPr>
          <a:xfrm>
            <a:off x="-7560" y="0"/>
            <a:ext cx="3051360" cy="6856920"/>
          </a:xfrm>
          <a:prstGeom prst="rect">
            <a:avLst/>
          </a:prstGeom>
          <a:gradFill rotWithShape="0">
            <a:gsLst>
              <a:gs pos="0">
                <a:srgbClr val="ed1c24"/>
              </a:gs>
              <a:gs pos="100000">
                <a:srgbClr val="21409a"/>
              </a:gs>
            </a:gsLst>
            <a:lin ang="3600000"/>
          </a:gradFill>
          <a:ln>
            <a:noFill/>
          </a:ln>
        </p:spPr>
        <p:style>
          <a:lnRef idx="2">
            <a:schemeClr val="accent1">
              <a:shade val="50000"/>
            </a:schemeClr>
          </a:lnRef>
          <a:fillRef idx="1">
            <a:schemeClr val="accent1"/>
          </a:fillRef>
          <a:effectRef idx="0">
            <a:schemeClr val="accent1"/>
          </a:effectRef>
          <a:fontRef idx="minor"/>
        </p:style>
      </p:sp>
      <p:sp>
        <p:nvSpPr>
          <p:cNvPr id="204" name="CustomShape 2"/>
          <p:cNvSpPr/>
          <p:nvPr/>
        </p:nvSpPr>
        <p:spPr>
          <a:xfrm>
            <a:off x="482760" y="640080"/>
            <a:ext cx="2321280" cy="56120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GB" sz="4400" spc="-1" strike="noStrike">
                <a:solidFill>
                  <a:srgbClr val="ffffff"/>
                </a:solidFill>
                <a:latin typeface="Arial"/>
                <a:ea typeface="DejaVu Sans"/>
              </a:rPr>
              <a:t>Result</a:t>
            </a:r>
            <a:endParaRPr b="0" lang="en-GB" sz="4400" spc="-1" strike="noStrike">
              <a:latin typeface="Arial"/>
            </a:endParaRPr>
          </a:p>
        </p:txBody>
      </p:sp>
      <p:sp>
        <p:nvSpPr>
          <p:cNvPr id="205" name="CustomShape 3"/>
          <p:cNvSpPr/>
          <p:nvPr/>
        </p:nvSpPr>
        <p:spPr>
          <a:xfrm>
            <a:off x="3524760" y="533520"/>
            <a:ext cx="5135400" cy="2483640"/>
          </a:xfrm>
          <a:prstGeom prst="rect">
            <a:avLst/>
          </a:prstGeom>
          <a:noFill/>
          <a:ln>
            <a:noFill/>
          </a:ln>
        </p:spPr>
        <p:style>
          <a:lnRef idx="0"/>
          <a:fillRef idx="0"/>
          <a:effectRef idx="0"/>
          <a:fontRef idx="minor"/>
        </p:style>
        <p:txBody>
          <a:bodyPr lIns="90000" rIns="90000" tIns="45000" bIns="45000" anchor="ctr">
            <a:normAutofit/>
          </a:bodyPr>
          <a:p>
            <a:pPr marL="343080" indent="-342000">
              <a:lnSpc>
                <a:spcPct val="100000"/>
              </a:lnSpc>
              <a:spcBef>
                <a:spcPts val="479"/>
              </a:spcBef>
              <a:buClr>
                <a:srgbClr val="558ed5"/>
              </a:buClr>
              <a:buFont typeface="Arial"/>
              <a:buChar char="•"/>
            </a:pPr>
            <a:r>
              <a:rPr b="0" lang="en-GB" sz="2400" spc="-1" strike="noStrike">
                <a:solidFill>
                  <a:srgbClr val="558ed5"/>
                </a:solidFill>
                <a:latin typeface="Arial"/>
                <a:ea typeface="DejaVu Sans"/>
              </a:rPr>
              <a:t>Restaurant with maximum like </a:t>
            </a:r>
            <a:endParaRPr b="0" lang="en-GB" sz="2400" spc="-1" strike="noStrike">
              <a:latin typeface="Arial"/>
            </a:endParaRPr>
          </a:p>
          <a:p>
            <a:pPr>
              <a:lnSpc>
                <a:spcPct val="100000"/>
              </a:lnSpc>
              <a:spcBef>
                <a:spcPts val="479"/>
              </a:spcBef>
            </a:pPr>
            <a:endParaRPr b="0" lang="en-GB" sz="2400" spc="-1" strike="noStrike">
              <a:latin typeface="Arial"/>
            </a:endParaRPr>
          </a:p>
        </p:txBody>
      </p:sp>
      <p:pic>
        <p:nvPicPr>
          <p:cNvPr id="206" name="Picture 4" descr=""/>
          <p:cNvPicPr/>
          <p:nvPr/>
        </p:nvPicPr>
        <p:blipFill>
          <a:blip r:embed="rId1"/>
          <a:stretch/>
        </p:blipFill>
        <p:spPr>
          <a:xfrm>
            <a:off x="3281400" y="2514600"/>
            <a:ext cx="5634360" cy="1971360"/>
          </a:xfrm>
          <a:prstGeom prst="rect">
            <a:avLst/>
          </a:prstGeom>
          <a:ln>
            <a:noFill/>
          </a:ln>
        </p:spPr>
      </p:pic>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7" name="CustomShape 1"/>
          <p:cNvSpPr/>
          <p:nvPr/>
        </p:nvSpPr>
        <p:spPr>
          <a:xfrm>
            <a:off x="-7560" y="0"/>
            <a:ext cx="3051360" cy="6856920"/>
          </a:xfrm>
          <a:prstGeom prst="rect">
            <a:avLst/>
          </a:prstGeom>
          <a:gradFill rotWithShape="0">
            <a:gsLst>
              <a:gs pos="0">
                <a:srgbClr val="ed1c24"/>
              </a:gs>
              <a:gs pos="100000">
                <a:srgbClr val="21409a"/>
              </a:gs>
            </a:gsLst>
            <a:lin ang="3600000"/>
          </a:gradFill>
          <a:ln>
            <a:noFill/>
          </a:ln>
        </p:spPr>
        <p:style>
          <a:lnRef idx="2">
            <a:schemeClr val="accent1">
              <a:shade val="50000"/>
            </a:schemeClr>
          </a:lnRef>
          <a:fillRef idx="1">
            <a:schemeClr val="accent1"/>
          </a:fillRef>
          <a:effectRef idx="0">
            <a:schemeClr val="accent1"/>
          </a:effectRef>
          <a:fontRef idx="minor"/>
        </p:style>
      </p:sp>
      <p:sp>
        <p:nvSpPr>
          <p:cNvPr id="208" name="CustomShape 2"/>
          <p:cNvSpPr/>
          <p:nvPr/>
        </p:nvSpPr>
        <p:spPr>
          <a:xfrm>
            <a:off x="482760" y="640080"/>
            <a:ext cx="2321280" cy="56120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GB" sz="4400" spc="-1" strike="noStrike">
                <a:solidFill>
                  <a:srgbClr val="ffffff"/>
                </a:solidFill>
                <a:latin typeface="Arial"/>
                <a:ea typeface="DejaVu Sans"/>
              </a:rPr>
              <a:t>Result</a:t>
            </a:r>
            <a:endParaRPr b="0" lang="en-GB" sz="4400" spc="-1" strike="noStrike">
              <a:latin typeface="Arial"/>
            </a:endParaRPr>
          </a:p>
        </p:txBody>
      </p:sp>
      <p:sp>
        <p:nvSpPr>
          <p:cNvPr id="209" name="CustomShape 3"/>
          <p:cNvSpPr/>
          <p:nvPr/>
        </p:nvSpPr>
        <p:spPr>
          <a:xfrm>
            <a:off x="3318480" y="640080"/>
            <a:ext cx="5443200" cy="2483640"/>
          </a:xfrm>
          <a:prstGeom prst="rect">
            <a:avLst/>
          </a:prstGeom>
          <a:noFill/>
          <a:ln>
            <a:noFill/>
          </a:ln>
        </p:spPr>
        <p:style>
          <a:lnRef idx="0"/>
          <a:fillRef idx="0"/>
          <a:effectRef idx="0"/>
          <a:fontRef idx="minor"/>
        </p:style>
        <p:txBody>
          <a:bodyPr lIns="90000" rIns="90000" tIns="45000" bIns="45000" anchor="ctr">
            <a:normAutofit/>
          </a:bodyPr>
          <a:p>
            <a:pPr marL="343080" indent="-342000">
              <a:lnSpc>
                <a:spcPct val="100000"/>
              </a:lnSpc>
              <a:spcBef>
                <a:spcPts val="479"/>
              </a:spcBef>
              <a:buClr>
                <a:srgbClr val="558ed5"/>
              </a:buClr>
              <a:buFont typeface="Arial"/>
              <a:buChar char="•"/>
            </a:pPr>
            <a:r>
              <a:rPr b="0" lang="en-GB" sz="2400" spc="-1" strike="noStrike">
                <a:solidFill>
                  <a:srgbClr val="558ed5"/>
                </a:solidFill>
                <a:latin typeface="Arial"/>
                <a:ea typeface="DejaVu Sans"/>
              </a:rPr>
              <a:t>Restaurant having maximum Rating </a:t>
            </a:r>
            <a:endParaRPr b="0" lang="en-GB" sz="2400" spc="-1" strike="noStrike">
              <a:latin typeface="Arial"/>
            </a:endParaRPr>
          </a:p>
          <a:p>
            <a:pPr>
              <a:lnSpc>
                <a:spcPct val="100000"/>
              </a:lnSpc>
              <a:spcBef>
                <a:spcPts val="360"/>
              </a:spcBef>
            </a:pPr>
            <a:endParaRPr b="0" lang="en-GB" sz="2400" spc="-1" strike="noStrike">
              <a:latin typeface="Arial"/>
            </a:endParaRPr>
          </a:p>
        </p:txBody>
      </p:sp>
      <p:pic>
        <p:nvPicPr>
          <p:cNvPr id="210" name="Picture 5" descr=""/>
          <p:cNvPicPr/>
          <p:nvPr/>
        </p:nvPicPr>
        <p:blipFill>
          <a:blip r:embed="rId1"/>
          <a:stretch/>
        </p:blipFill>
        <p:spPr>
          <a:xfrm>
            <a:off x="3295080" y="2504880"/>
            <a:ext cx="5781600" cy="2066040"/>
          </a:xfrm>
          <a:prstGeom prst="rect">
            <a:avLst/>
          </a:prstGeom>
          <a:ln>
            <a:noFill/>
          </a:ln>
        </p:spPr>
      </p:pic>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1" name="CustomShape 1"/>
          <p:cNvSpPr/>
          <p:nvPr/>
        </p:nvSpPr>
        <p:spPr>
          <a:xfrm>
            <a:off x="363240" y="470880"/>
            <a:ext cx="3284640" cy="5891040"/>
          </a:xfrm>
          <a:custGeom>
            <a:avLst/>
            <a:gdLst/>
            <a:ah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gradFill rotWithShape="0">
            <a:gsLst>
              <a:gs pos="0">
                <a:srgbClr val="ed1c24"/>
              </a:gs>
              <a:gs pos="100000">
                <a:srgbClr val="21409a"/>
              </a:gs>
            </a:gsLst>
            <a:lin ang="3600000"/>
          </a:gradFill>
          <a:ln>
            <a:noFill/>
          </a:ln>
        </p:spPr>
        <p:style>
          <a:lnRef idx="2">
            <a:schemeClr val="accent1">
              <a:shade val="50000"/>
            </a:schemeClr>
          </a:lnRef>
          <a:fillRef idx="1">
            <a:schemeClr val="accent1"/>
          </a:fillRef>
          <a:effectRef idx="0">
            <a:schemeClr val="accent1"/>
          </a:effectRef>
          <a:fontRef idx="minor"/>
        </p:style>
      </p:sp>
      <p:sp>
        <p:nvSpPr>
          <p:cNvPr id="212" name="CustomShape 2"/>
          <p:cNvSpPr/>
          <p:nvPr/>
        </p:nvSpPr>
        <p:spPr>
          <a:xfrm>
            <a:off x="647280" y="1011960"/>
            <a:ext cx="2561040" cy="47944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GB" sz="3700" spc="-1" strike="noStrike">
                <a:solidFill>
                  <a:srgbClr val="ffffff"/>
                </a:solidFill>
                <a:latin typeface="Arial"/>
                <a:ea typeface="DejaVu Sans"/>
              </a:rPr>
              <a:t>Conclusion</a:t>
            </a:r>
            <a:endParaRPr b="0" lang="en-GB" sz="3700" spc="-1" strike="noStrike">
              <a:latin typeface="Arial"/>
            </a:endParaRPr>
          </a:p>
        </p:txBody>
      </p:sp>
      <p:grpSp>
        <p:nvGrpSpPr>
          <p:cNvPr id="213" name="Group 3"/>
          <p:cNvGrpSpPr/>
          <p:nvPr/>
        </p:nvGrpSpPr>
        <p:grpSpPr>
          <a:xfrm>
            <a:off x="3895560" y="970920"/>
            <a:ext cx="4884120" cy="4884120"/>
            <a:chOff x="3895560" y="970920"/>
            <a:chExt cx="4884120" cy="4884120"/>
          </a:xfrm>
        </p:grpSpPr>
        <p:sp>
          <p:nvSpPr>
            <p:cNvPr id="214" name="CustomShape 4"/>
            <p:cNvSpPr/>
            <p:nvPr/>
          </p:nvSpPr>
          <p:spPr>
            <a:xfrm>
              <a:off x="3895560" y="970920"/>
              <a:ext cx="4884120" cy="4884120"/>
            </a:xfrm>
            <a:prstGeom prst="diamond">
              <a:avLst/>
            </a:prstGeom>
            <a:solidFill>
              <a:schemeClr val="accent2">
                <a:tint val="40000"/>
                <a:hueOff val="0"/>
                <a:satOff val="0"/>
                <a:lumOff val="0"/>
                <a:alphaOff val="0"/>
              </a:schemeClr>
            </a:solidFill>
            <a:ln>
              <a:noFill/>
            </a:ln>
          </p:spPr>
          <p:style>
            <a:lnRef idx="0"/>
            <a:fillRef idx="0"/>
            <a:effectRef idx="0"/>
            <a:fontRef idx="minor"/>
          </p:style>
        </p:sp>
        <p:sp>
          <p:nvSpPr>
            <p:cNvPr id="215" name="CustomShape 5"/>
            <p:cNvSpPr/>
            <p:nvPr/>
          </p:nvSpPr>
          <p:spPr>
            <a:xfrm>
              <a:off x="4359960" y="1434960"/>
              <a:ext cx="1904040" cy="190404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50120" rIns="57240" tIns="150120" bIns="150480" anchor="ctr"/>
            <a:p>
              <a:pPr algn="ctr">
                <a:lnSpc>
                  <a:spcPct val="90000"/>
                </a:lnSpc>
                <a:spcAft>
                  <a:spcPts val="524"/>
                </a:spcAft>
              </a:pPr>
              <a:r>
                <a:rPr b="0" lang="en-GB" sz="1500" spc="-1" strike="noStrike">
                  <a:solidFill>
                    <a:srgbClr val="ffffff"/>
                  </a:solidFill>
                  <a:latin typeface="Arial"/>
                  <a:ea typeface="DejaVu Sans"/>
                </a:rPr>
                <a:t>Astoria(Queens), Blissville(Queens), Civic Center(Manhattan) are some of the best neighborhoods for indian cuisine.</a:t>
              </a:r>
              <a:endParaRPr b="0" lang="en-GB" sz="1500" spc="-1" strike="noStrike">
                <a:latin typeface="Arial"/>
              </a:endParaRPr>
            </a:p>
          </p:txBody>
        </p:sp>
        <p:sp>
          <p:nvSpPr>
            <p:cNvPr id="216" name="CustomShape 6"/>
            <p:cNvSpPr/>
            <p:nvPr/>
          </p:nvSpPr>
          <p:spPr>
            <a:xfrm>
              <a:off x="6411600" y="1434960"/>
              <a:ext cx="1904040" cy="190404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50120" rIns="57240" tIns="150120" bIns="150480" anchor="ctr"/>
            <a:p>
              <a:pPr algn="ctr">
                <a:lnSpc>
                  <a:spcPct val="90000"/>
                </a:lnSpc>
                <a:spcAft>
                  <a:spcPts val="524"/>
                </a:spcAft>
              </a:pPr>
              <a:r>
                <a:rPr b="0" lang="en-GB" sz="1500" spc="-1" strike="noStrike">
                  <a:solidFill>
                    <a:srgbClr val="ffffff"/>
                  </a:solidFill>
                  <a:latin typeface="Arial"/>
                  <a:ea typeface="DejaVu Sans"/>
                </a:rPr>
                <a:t>Manhattan have potential Indian Resturant Market</a:t>
              </a:r>
              <a:endParaRPr b="0" lang="en-GB" sz="1500" spc="-1" strike="noStrike">
                <a:latin typeface="Arial"/>
              </a:endParaRPr>
            </a:p>
          </p:txBody>
        </p:sp>
        <p:sp>
          <p:nvSpPr>
            <p:cNvPr id="217" name="CustomShape 7"/>
            <p:cNvSpPr/>
            <p:nvPr/>
          </p:nvSpPr>
          <p:spPr>
            <a:xfrm>
              <a:off x="4359960" y="3486960"/>
              <a:ext cx="1904040" cy="190404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50120" rIns="57240" tIns="150120" bIns="150480" anchor="ctr"/>
            <a:p>
              <a:pPr algn="ctr">
                <a:lnSpc>
                  <a:spcPct val="90000"/>
                </a:lnSpc>
                <a:spcAft>
                  <a:spcPts val="524"/>
                </a:spcAft>
              </a:pPr>
              <a:r>
                <a:rPr b="0" lang="en-GB" sz="1500" spc="-1" strike="noStrike">
                  <a:solidFill>
                    <a:srgbClr val="ffffff"/>
                  </a:solidFill>
                  <a:latin typeface="Arial"/>
                  <a:ea typeface="DejaVu Sans"/>
                </a:rPr>
                <a:t>Staten Island ranks last in average rating of Indian Restaurants.</a:t>
              </a:r>
              <a:endParaRPr b="0" lang="en-GB" sz="1500" spc="-1" strike="noStrike">
                <a:latin typeface="Arial"/>
              </a:endParaRPr>
            </a:p>
          </p:txBody>
        </p:sp>
        <p:sp>
          <p:nvSpPr>
            <p:cNvPr id="218" name="CustomShape 8"/>
            <p:cNvSpPr/>
            <p:nvPr/>
          </p:nvSpPr>
          <p:spPr>
            <a:xfrm>
              <a:off x="6411600" y="3486960"/>
              <a:ext cx="1904040" cy="190404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50120" rIns="57240" tIns="150120" bIns="150480" anchor="ctr"/>
            <a:p>
              <a:pPr algn="ctr">
                <a:lnSpc>
                  <a:spcPct val="90000"/>
                </a:lnSpc>
                <a:spcAft>
                  <a:spcPts val="524"/>
                </a:spcAft>
              </a:pPr>
              <a:r>
                <a:rPr b="0" lang="en-GB" sz="1500" spc="-1" strike="noStrike">
                  <a:solidFill>
                    <a:srgbClr val="ffffff"/>
                  </a:solidFill>
                  <a:latin typeface="Arial"/>
                  <a:ea typeface="DejaVu Sans"/>
                </a:rPr>
                <a:t>Manhattan is the best place to stay if you prefer Indian Cuisine.</a:t>
              </a:r>
              <a:endParaRPr b="0" lang="en-GB" sz="1500" spc="-1" strike="noStrike">
                <a:latin typeface="Arial"/>
              </a:endParaRPr>
            </a:p>
          </p:txBody>
        </p:sp>
      </p:grpSp>
      <p:grpSp>
        <p:nvGrpSpPr>
          <p:cNvPr id="219" name="Group 9"/>
          <p:cNvGrpSpPr/>
          <p:nvPr/>
        </p:nvGrpSpPr>
        <p:grpSpPr>
          <a:xfrm>
            <a:off x="0" y="0"/>
            <a:ext cx="36000" cy="36000"/>
            <a:chOff x="0" y="0"/>
            <a:chExt cx="36000" cy="36000"/>
          </a:xfrm>
        </p:grpSpPr>
      </p:gr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0" name="CustomShape 1"/>
          <p:cNvSpPr/>
          <p:nvPr/>
        </p:nvSpPr>
        <p:spPr>
          <a:xfrm>
            <a:off x="0" y="0"/>
            <a:ext cx="4566960" cy="6856920"/>
          </a:xfrm>
          <a:prstGeom prst="rect">
            <a:avLst/>
          </a:prstGeom>
          <a:gradFill rotWithShape="0">
            <a:gsLst>
              <a:gs pos="0">
                <a:srgbClr val="ed1c24"/>
              </a:gs>
              <a:gs pos="100000">
                <a:srgbClr val="21409a"/>
              </a:gs>
            </a:gsLst>
            <a:lin ang="3600000"/>
          </a:gradFill>
          <a:ln>
            <a:noFill/>
          </a:ln>
        </p:spPr>
        <p:style>
          <a:lnRef idx="2">
            <a:schemeClr val="accent1">
              <a:shade val="50000"/>
            </a:schemeClr>
          </a:lnRef>
          <a:fillRef idx="1">
            <a:schemeClr val="accent1"/>
          </a:fillRef>
          <a:effectRef idx="0">
            <a:schemeClr val="accent1"/>
          </a:effectRef>
          <a:fontRef idx="minor"/>
        </p:style>
      </p:sp>
      <p:pic>
        <p:nvPicPr>
          <p:cNvPr id="221" name="Picture 9" descr=""/>
          <p:cNvPicPr/>
          <p:nvPr/>
        </p:nvPicPr>
        <p:blipFill>
          <a:blip r:embed="rId1"/>
          <a:stretch/>
        </p:blipFill>
        <p:spPr>
          <a:xfrm>
            <a:off x="0" y="0"/>
            <a:ext cx="9142920" cy="6856920"/>
          </a:xfrm>
          <a:prstGeom prst="rect">
            <a:avLst/>
          </a:prstGeom>
          <a:ln>
            <a:noFill/>
          </a:ln>
        </p:spPr>
      </p:pic>
      <p:sp>
        <p:nvSpPr>
          <p:cNvPr id="222" name="CustomShape 2"/>
          <p:cNvSpPr/>
          <p:nvPr/>
        </p:nvSpPr>
        <p:spPr>
          <a:xfrm>
            <a:off x="479880" y="2053800"/>
            <a:ext cx="2750760" cy="27590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GB" sz="4400" spc="-1" strike="noStrike">
                <a:solidFill>
                  <a:srgbClr val="ffffff"/>
                </a:solidFill>
                <a:latin typeface="Arial"/>
                <a:ea typeface="DejaVu Sans"/>
              </a:rPr>
              <a:t>Limitation</a:t>
            </a:r>
            <a:r>
              <a:rPr b="0" lang="en-GB" sz="4400" spc="-1" strike="noStrike">
                <a:solidFill>
                  <a:srgbClr val="ffffff"/>
                </a:solidFill>
                <a:latin typeface="Arial"/>
                <a:ea typeface="DejaVu Sans"/>
              </a:rPr>
              <a:t>	</a:t>
            </a:r>
            <a:endParaRPr b="0" lang="en-GB" sz="4400" spc="-1" strike="noStrike">
              <a:latin typeface="Arial"/>
            </a:endParaRPr>
          </a:p>
        </p:txBody>
      </p:sp>
      <p:sp>
        <p:nvSpPr>
          <p:cNvPr id="223" name="CustomShape 3"/>
          <p:cNvSpPr/>
          <p:nvPr/>
        </p:nvSpPr>
        <p:spPr>
          <a:xfrm>
            <a:off x="4267080" y="801720"/>
            <a:ext cx="4279320" cy="5229720"/>
          </a:xfrm>
          <a:prstGeom prst="rect">
            <a:avLst/>
          </a:prstGeom>
          <a:noFill/>
          <a:ln>
            <a:noFill/>
          </a:ln>
        </p:spPr>
        <p:style>
          <a:lnRef idx="0"/>
          <a:fillRef idx="0"/>
          <a:effectRef idx="0"/>
          <a:fontRef idx="minor"/>
        </p:style>
        <p:txBody>
          <a:bodyPr lIns="90000" rIns="90000" tIns="45000" bIns="45000" anchor="ctr">
            <a:normAutofit/>
          </a:bodyPr>
          <a:p>
            <a:pPr>
              <a:lnSpc>
                <a:spcPct val="100000"/>
              </a:lnSpc>
              <a:spcBef>
                <a:spcPts val="420"/>
              </a:spcBef>
            </a:pPr>
            <a:endParaRPr b="0" lang="en-GB" sz="1800" spc="-1" strike="noStrike">
              <a:latin typeface="Arial"/>
            </a:endParaRPr>
          </a:p>
          <a:p>
            <a:pPr>
              <a:lnSpc>
                <a:spcPct val="100000"/>
              </a:lnSpc>
              <a:spcBef>
                <a:spcPts val="420"/>
              </a:spcBef>
            </a:pPr>
            <a:r>
              <a:rPr b="0" lang="en-GB" sz="2100" spc="-1" strike="noStrike">
                <a:solidFill>
                  <a:srgbClr val="e46c0a"/>
                </a:solidFill>
                <a:latin typeface="Arial"/>
                <a:ea typeface="DejaVu Sans"/>
              </a:rPr>
              <a:t>The accuracy of data depends purely depends on the data provided by FourSquare</a:t>
            </a:r>
            <a:endParaRPr b="0" lang="en-GB" sz="2100" spc="-1" strike="noStrike">
              <a:latin typeface="Arial"/>
            </a:endParaRPr>
          </a:p>
          <a:p>
            <a:pPr>
              <a:lnSpc>
                <a:spcPct val="100000"/>
              </a:lnSpc>
              <a:spcBef>
                <a:spcPts val="420"/>
              </a:spcBef>
            </a:pPr>
            <a:endParaRPr b="0" lang="en-GB" sz="21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4" name="CustomShape 1"/>
          <p:cNvSpPr/>
          <p:nvPr/>
        </p:nvSpPr>
        <p:spPr>
          <a:xfrm>
            <a:off x="356760" y="0"/>
            <a:ext cx="8181720" cy="6856920"/>
          </a:xfrm>
          <a:prstGeom prst="rect">
            <a:avLst/>
          </a:prstGeom>
          <a:gradFill rotWithShape="0">
            <a:gsLst>
              <a:gs pos="0">
                <a:srgbClr val="ed1c24"/>
              </a:gs>
              <a:gs pos="100000">
                <a:srgbClr val="21409a"/>
              </a:gs>
            </a:gsLst>
            <a:lin ang="4200000"/>
          </a:gradFill>
          <a:ln>
            <a:noFill/>
          </a:ln>
        </p:spPr>
        <p:style>
          <a:lnRef idx="2">
            <a:schemeClr val="accent1">
              <a:shade val="50000"/>
            </a:schemeClr>
          </a:lnRef>
          <a:fillRef idx="1">
            <a:schemeClr val="accent1"/>
          </a:fillRef>
          <a:effectRef idx="0">
            <a:schemeClr val="accent1"/>
          </a:effectRef>
          <a:fontRef idx="minor"/>
        </p:style>
      </p:sp>
      <p:sp>
        <p:nvSpPr>
          <p:cNvPr id="225" name="CustomShape 2"/>
          <p:cNvSpPr/>
          <p:nvPr/>
        </p:nvSpPr>
        <p:spPr>
          <a:xfrm>
            <a:off x="2284200" y="4074840"/>
            <a:ext cx="4577760" cy="681120"/>
          </a:xfrm>
          <a:prstGeom prst="rect">
            <a:avLst/>
          </a:prstGeom>
          <a:noFill/>
          <a:ln>
            <a:noFill/>
          </a:ln>
        </p:spPr>
        <p:style>
          <a:lnRef idx="0"/>
          <a:fillRef idx="0"/>
          <a:effectRef idx="0"/>
          <a:fontRef idx="minor"/>
        </p:style>
        <p:txBody>
          <a:bodyPr lIns="90000" rIns="90000" tIns="45000" bIns="45000">
            <a:normAutofit/>
          </a:bodyPr>
          <a:p>
            <a:pPr algn="ctr">
              <a:lnSpc>
                <a:spcPct val="90000"/>
              </a:lnSpc>
              <a:spcBef>
                <a:spcPts val="1001"/>
              </a:spcBef>
            </a:pPr>
            <a:r>
              <a:rPr b="0" lang="en-GB" sz="2400" spc="-1" strike="noStrike">
                <a:solidFill>
                  <a:srgbClr val="ffffff"/>
                </a:solidFill>
                <a:latin typeface="Arial"/>
                <a:ea typeface="DejaVu Sans"/>
              </a:rPr>
              <a:t>Any queries ?</a:t>
            </a:r>
            <a:endParaRPr b="0" lang="en-GB" sz="2400" spc="-1" strike="noStrike">
              <a:latin typeface="Arial"/>
            </a:endParaRPr>
          </a:p>
        </p:txBody>
      </p:sp>
      <p:pic>
        <p:nvPicPr>
          <p:cNvPr id="226" name="Picture 15" descr=""/>
          <p:cNvPicPr/>
          <p:nvPr/>
        </p:nvPicPr>
        <p:blipFill>
          <a:blip r:embed="rId1"/>
          <a:stretch/>
        </p:blipFill>
        <p:spPr>
          <a:xfrm>
            <a:off x="0" y="0"/>
            <a:ext cx="9142920" cy="6856920"/>
          </a:xfrm>
          <a:prstGeom prst="rect">
            <a:avLst/>
          </a:prstGeom>
          <a:ln>
            <a:noFill/>
          </a:ln>
        </p:spPr>
      </p:pic>
      <p:sp>
        <p:nvSpPr>
          <p:cNvPr id="227" name="CustomShape 3"/>
          <p:cNvSpPr/>
          <p:nvPr/>
        </p:nvSpPr>
        <p:spPr>
          <a:xfrm>
            <a:off x="2284200" y="2043720"/>
            <a:ext cx="4577760" cy="203004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0" lang="en-GB" sz="6000" spc="-1" strike="noStrike">
                <a:solidFill>
                  <a:srgbClr val="ffffff"/>
                </a:solidFill>
                <a:latin typeface="Arial"/>
                <a:ea typeface="DejaVu Sans"/>
              </a:rPr>
              <a:t>Thank you</a:t>
            </a:r>
            <a:endParaRPr b="0" lang="en-GB" sz="60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CustomShape 1"/>
          <p:cNvSpPr/>
          <p:nvPr/>
        </p:nvSpPr>
        <p:spPr>
          <a:xfrm>
            <a:off x="0" y="0"/>
            <a:ext cx="456120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7" name="CustomShape 2"/>
          <p:cNvSpPr/>
          <p:nvPr/>
        </p:nvSpPr>
        <p:spPr>
          <a:xfrm>
            <a:off x="0" y="0"/>
            <a:ext cx="9143640" cy="6857640"/>
          </a:xfrm>
          <a:prstGeom prst="rect">
            <a:avLst/>
          </a:prstGeom>
          <a:gradFill rotWithShape="0">
            <a:gsLst>
              <a:gs pos="0">
                <a:srgbClr val="ed1c24"/>
              </a:gs>
              <a:gs pos="100000">
                <a:srgbClr val="21409a"/>
              </a:gs>
            </a:gsLst>
            <a:lin ang="3600000"/>
          </a:gradFill>
          <a:ln>
            <a:solidFill>
              <a:srgbClr val="3465a4"/>
            </a:solidFill>
          </a:ln>
        </p:spPr>
        <p:style>
          <a:lnRef idx="2">
            <a:schemeClr val="accent1">
              <a:shade val="50000"/>
            </a:schemeClr>
          </a:lnRef>
          <a:fillRef idx="1">
            <a:schemeClr val="accent1"/>
          </a:fillRef>
          <a:effectRef idx="0">
            <a:schemeClr val="accent1"/>
          </a:effectRef>
          <a:fontRef idx="minor"/>
        </p:style>
      </p:sp>
      <p:pic>
        <p:nvPicPr>
          <p:cNvPr id="88" name="Picture 89" descr=""/>
          <p:cNvPicPr/>
          <p:nvPr/>
        </p:nvPicPr>
        <p:blipFill>
          <a:blip r:embed="rId1"/>
          <a:stretch/>
        </p:blipFill>
        <p:spPr>
          <a:xfrm>
            <a:off x="0" y="0"/>
            <a:ext cx="9143640" cy="6857640"/>
          </a:xfrm>
          <a:prstGeom prst="rect">
            <a:avLst/>
          </a:prstGeom>
          <a:ln>
            <a:noFill/>
          </a:ln>
        </p:spPr>
      </p:pic>
      <p:sp>
        <p:nvSpPr>
          <p:cNvPr id="89" name="CustomShape 3"/>
          <p:cNvSpPr/>
          <p:nvPr/>
        </p:nvSpPr>
        <p:spPr>
          <a:xfrm>
            <a:off x="479880" y="2053800"/>
            <a:ext cx="2751480" cy="2759760"/>
          </a:xfrm>
          <a:prstGeom prst="rect">
            <a:avLst/>
          </a:prstGeom>
          <a:noFill/>
          <a:ln>
            <a:noFill/>
          </a:ln>
        </p:spPr>
        <p:style>
          <a:lnRef idx="0"/>
          <a:fillRef idx="0"/>
          <a:effectRef idx="0"/>
          <a:fontRef idx="minor"/>
        </p:style>
        <p:txBody>
          <a:bodyPr anchor="ctr">
            <a:normAutofit/>
          </a:bodyPr>
          <a:p>
            <a:pPr>
              <a:lnSpc>
                <a:spcPct val="90000"/>
              </a:lnSpc>
              <a:spcAft>
                <a:spcPts val="601"/>
              </a:spcAft>
            </a:pPr>
            <a:r>
              <a:rPr b="0" lang="en-GB" sz="4400" spc="-1" strike="noStrike">
                <a:solidFill>
                  <a:srgbClr val="ffffff"/>
                </a:solidFill>
                <a:latin typeface="Arial"/>
                <a:ea typeface="DejaVu Sans"/>
              </a:rPr>
              <a:t>1. What is  Data Science?</a:t>
            </a:r>
            <a:endParaRPr b="0" lang="en-GB" sz="4400" spc="-1" strike="noStrike">
              <a:latin typeface="Arial"/>
            </a:endParaRPr>
          </a:p>
        </p:txBody>
      </p:sp>
      <p:sp>
        <p:nvSpPr>
          <p:cNvPr id="90" name="CustomShape 4"/>
          <p:cNvSpPr/>
          <p:nvPr/>
        </p:nvSpPr>
        <p:spPr>
          <a:xfrm>
            <a:off x="4568040" y="801720"/>
            <a:ext cx="3979080" cy="5230440"/>
          </a:xfrm>
          <a:prstGeom prst="rect">
            <a:avLst/>
          </a:prstGeom>
          <a:noFill/>
          <a:ln>
            <a:noFill/>
          </a:ln>
        </p:spPr>
        <p:style>
          <a:lnRef idx="0"/>
          <a:fillRef idx="0"/>
          <a:effectRef idx="0"/>
          <a:fontRef idx="minor"/>
        </p:style>
        <p:txBody>
          <a:bodyPr anchor="ctr">
            <a:normAutofit/>
          </a:bodyPr>
          <a:p>
            <a:pPr>
              <a:lnSpc>
                <a:spcPct val="90000"/>
              </a:lnSpc>
              <a:spcAft>
                <a:spcPts val="601"/>
              </a:spcAft>
            </a:pPr>
            <a:endParaRPr b="0" lang="en-GB" sz="1800" spc="-1" strike="noStrike">
              <a:latin typeface="Arial"/>
            </a:endParaRPr>
          </a:p>
          <a:p>
            <a:pPr indent="-228240">
              <a:lnSpc>
                <a:spcPct val="90000"/>
              </a:lnSpc>
              <a:spcAft>
                <a:spcPts val="601"/>
              </a:spcAft>
              <a:buClr>
                <a:srgbClr val="000000"/>
              </a:buClr>
              <a:buFont typeface="Arial"/>
              <a:buChar char="•"/>
            </a:pPr>
            <a:r>
              <a:rPr b="0" lang="en-GB" sz="2100" spc="-1" strike="noStrike">
                <a:solidFill>
                  <a:srgbClr val="000000"/>
                </a:solidFill>
                <a:latin typeface="Arial"/>
                <a:ea typeface="DejaVu Sans"/>
              </a:rPr>
              <a:t>Data science is the art of uncovering the insights and trends that are hiding behind data. It's when you translate data into a story. So use storytelling to generate insight. And with these insights, you can make strategic choices for a company or an institution.</a:t>
            </a:r>
            <a:endParaRPr b="0" lang="en-GB" sz="21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1" name="CustomShape 1"/>
          <p:cNvSpPr/>
          <p:nvPr/>
        </p:nvSpPr>
        <p:spPr>
          <a:xfrm>
            <a:off x="0" y="0"/>
            <a:ext cx="456120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2" name="CustomShape 2"/>
          <p:cNvSpPr/>
          <p:nvPr/>
        </p:nvSpPr>
        <p:spPr>
          <a:xfrm>
            <a:off x="0" y="0"/>
            <a:ext cx="9143640" cy="6857640"/>
          </a:xfrm>
          <a:prstGeom prst="rect">
            <a:avLst/>
          </a:prstGeom>
          <a:gradFill rotWithShape="0">
            <a:gsLst>
              <a:gs pos="0">
                <a:srgbClr val="ed1c24"/>
              </a:gs>
              <a:gs pos="100000">
                <a:srgbClr val="21409a"/>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93" name="Picture 100" descr=""/>
          <p:cNvPicPr/>
          <p:nvPr/>
        </p:nvPicPr>
        <p:blipFill>
          <a:blip r:embed="rId1"/>
          <a:stretch/>
        </p:blipFill>
        <p:spPr>
          <a:xfrm>
            <a:off x="0" y="0"/>
            <a:ext cx="9143640" cy="6857640"/>
          </a:xfrm>
          <a:prstGeom prst="rect">
            <a:avLst/>
          </a:prstGeom>
          <a:ln>
            <a:noFill/>
          </a:ln>
        </p:spPr>
      </p:pic>
      <p:sp>
        <p:nvSpPr>
          <p:cNvPr id="94" name="CustomShape 3"/>
          <p:cNvSpPr/>
          <p:nvPr/>
        </p:nvSpPr>
        <p:spPr>
          <a:xfrm>
            <a:off x="479880" y="2053800"/>
            <a:ext cx="2751480" cy="2759760"/>
          </a:xfrm>
          <a:prstGeom prst="rect">
            <a:avLst/>
          </a:prstGeom>
          <a:noFill/>
          <a:ln>
            <a:noFill/>
          </a:ln>
        </p:spPr>
        <p:style>
          <a:lnRef idx="0"/>
          <a:fillRef idx="0"/>
          <a:effectRef idx="0"/>
          <a:fontRef idx="minor"/>
        </p:style>
        <p:txBody>
          <a:bodyPr anchor="ctr">
            <a:normAutofit/>
          </a:bodyPr>
          <a:p>
            <a:pPr>
              <a:lnSpc>
                <a:spcPct val="90000"/>
              </a:lnSpc>
              <a:spcAft>
                <a:spcPts val="601"/>
              </a:spcAft>
            </a:pPr>
            <a:r>
              <a:rPr b="0" lang="en-GB" sz="3700" spc="-1" strike="noStrike">
                <a:solidFill>
                  <a:srgbClr val="ffffff"/>
                </a:solidFill>
                <a:latin typeface="Arial"/>
                <a:ea typeface="DejaVu Sans"/>
              </a:rPr>
              <a:t>2. Open Source tools for Data Science </a:t>
            </a:r>
            <a:endParaRPr b="0" lang="en-GB" sz="3700" spc="-1" strike="noStrike">
              <a:latin typeface="Arial"/>
            </a:endParaRPr>
          </a:p>
        </p:txBody>
      </p:sp>
      <p:sp>
        <p:nvSpPr>
          <p:cNvPr id="95" name="CustomShape 4"/>
          <p:cNvSpPr/>
          <p:nvPr/>
        </p:nvSpPr>
        <p:spPr>
          <a:xfrm>
            <a:off x="4568040" y="801720"/>
            <a:ext cx="3979080" cy="5230440"/>
          </a:xfrm>
          <a:prstGeom prst="rect">
            <a:avLst/>
          </a:prstGeom>
          <a:noFill/>
          <a:ln>
            <a:noFill/>
          </a:ln>
        </p:spPr>
        <p:style>
          <a:lnRef idx="0"/>
          <a:fillRef idx="0"/>
          <a:effectRef idx="0"/>
          <a:fontRef idx="minor"/>
        </p:style>
        <p:txBody>
          <a:bodyPr anchor="ctr">
            <a:normAutofit/>
          </a:bodyPr>
          <a:p>
            <a:pPr indent="-228240">
              <a:lnSpc>
                <a:spcPct val="90000"/>
              </a:lnSpc>
              <a:spcAft>
                <a:spcPts val="601"/>
              </a:spcAft>
              <a:buClr>
                <a:srgbClr val="000000"/>
              </a:buClr>
              <a:buFont typeface="Arial"/>
              <a:buChar char="•"/>
            </a:pPr>
            <a:r>
              <a:rPr b="0" lang="en-GB" sz="2100" spc="-1" strike="noStrike">
                <a:solidFill>
                  <a:srgbClr val="000000"/>
                </a:solidFill>
                <a:latin typeface="Arial"/>
                <a:ea typeface="DejaVu Sans"/>
              </a:rPr>
              <a:t>In this course, I have learned about various open source tools for Data Science.</a:t>
            </a:r>
            <a:endParaRPr b="0" lang="en-GB" sz="2100" spc="-1" strike="noStrike">
              <a:latin typeface="Arial"/>
            </a:endParaRPr>
          </a:p>
          <a:p>
            <a:pPr indent="-228240">
              <a:lnSpc>
                <a:spcPct val="90000"/>
              </a:lnSpc>
              <a:spcAft>
                <a:spcPts val="601"/>
              </a:spcAft>
              <a:buClr>
                <a:srgbClr val="000000"/>
              </a:buClr>
              <a:buFont typeface="Arial"/>
              <a:buChar char="•"/>
            </a:pPr>
            <a:r>
              <a:rPr b="0" lang="en-GB" sz="2100" spc="-1" strike="noStrike">
                <a:solidFill>
                  <a:srgbClr val="000000"/>
                </a:solidFill>
                <a:latin typeface="Arial"/>
                <a:ea typeface="DejaVu Sans"/>
              </a:rPr>
              <a:t>Skill Network Labs</a:t>
            </a:r>
            <a:endParaRPr b="0" lang="en-GB" sz="2100" spc="-1" strike="noStrike">
              <a:latin typeface="Arial"/>
            </a:endParaRPr>
          </a:p>
          <a:p>
            <a:pPr indent="-228240">
              <a:lnSpc>
                <a:spcPct val="90000"/>
              </a:lnSpc>
              <a:spcAft>
                <a:spcPts val="601"/>
              </a:spcAft>
              <a:buClr>
                <a:srgbClr val="000000"/>
              </a:buClr>
              <a:buFont typeface="Arial"/>
              <a:buChar char="•"/>
            </a:pPr>
            <a:r>
              <a:rPr b="0" lang="en-GB" sz="2100" spc="-1" strike="noStrike">
                <a:solidFill>
                  <a:srgbClr val="000000"/>
                </a:solidFill>
                <a:latin typeface="Arial"/>
                <a:ea typeface="DejaVu Sans"/>
              </a:rPr>
              <a:t>Jupyter Notebooks</a:t>
            </a:r>
            <a:endParaRPr b="0" lang="en-GB" sz="2100" spc="-1" strike="noStrike">
              <a:latin typeface="Arial"/>
            </a:endParaRPr>
          </a:p>
          <a:p>
            <a:pPr indent="-228240">
              <a:lnSpc>
                <a:spcPct val="90000"/>
              </a:lnSpc>
              <a:spcAft>
                <a:spcPts val="601"/>
              </a:spcAft>
              <a:buClr>
                <a:srgbClr val="000000"/>
              </a:buClr>
              <a:buFont typeface="Arial"/>
              <a:buChar char="•"/>
            </a:pPr>
            <a:r>
              <a:rPr b="0" lang="en-GB" sz="2100" spc="-1" strike="noStrike">
                <a:solidFill>
                  <a:srgbClr val="000000"/>
                </a:solidFill>
                <a:latin typeface="Arial"/>
                <a:ea typeface="DejaVu Sans"/>
              </a:rPr>
              <a:t>Apache Zeppelin Notebooks</a:t>
            </a:r>
            <a:endParaRPr b="0" lang="en-GB" sz="2100" spc="-1" strike="noStrike">
              <a:latin typeface="Arial"/>
            </a:endParaRPr>
          </a:p>
          <a:p>
            <a:pPr indent="-228240">
              <a:lnSpc>
                <a:spcPct val="90000"/>
              </a:lnSpc>
              <a:spcAft>
                <a:spcPts val="601"/>
              </a:spcAft>
              <a:buClr>
                <a:srgbClr val="000000"/>
              </a:buClr>
              <a:buFont typeface="Arial"/>
              <a:buChar char="•"/>
            </a:pPr>
            <a:r>
              <a:rPr b="0" lang="en-GB" sz="2100" spc="-1" strike="noStrike">
                <a:solidFill>
                  <a:srgbClr val="000000"/>
                </a:solidFill>
                <a:latin typeface="Arial"/>
                <a:ea typeface="DejaVu Sans"/>
              </a:rPr>
              <a:t>Rstudio IDE</a:t>
            </a:r>
            <a:endParaRPr b="0" lang="en-GB" sz="2100" spc="-1" strike="noStrike">
              <a:latin typeface="Arial"/>
            </a:endParaRPr>
          </a:p>
          <a:p>
            <a:pPr indent="-228240">
              <a:lnSpc>
                <a:spcPct val="90000"/>
              </a:lnSpc>
              <a:spcAft>
                <a:spcPts val="601"/>
              </a:spcAft>
              <a:buClr>
                <a:srgbClr val="000000"/>
              </a:buClr>
              <a:buFont typeface="Arial"/>
              <a:buChar char="•"/>
            </a:pPr>
            <a:r>
              <a:rPr b="0" lang="en-GB" sz="2100" spc="-1" strike="noStrike">
                <a:solidFill>
                  <a:srgbClr val="000000"/>
                </a:solidFill>
                <a:latin typeface="Arial"/>
                <a:ea typeface="DejaVu Sans"/>
              </a:rPr>
              <a:t>IBM Watson studio</a:t>
            </a:r>
            <a:endParaRPr b="0" lang="en-GB" sz="21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6" name="CustomShape 1"/>
          <p:cNvSpPr/>
          <p:nvPr/>
        </p:nvSpPr>
        <p:spPr>
          <a:xfrm>
            <a:off x="0" y="0"/>
            <a:ext cx="456120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7" name="CustomShape 2"/>
          <p:cNvSpPr/>
          <p:nvPr/>
        </p:nvSpPr>
        <p:spPr>
          <a:xfrm>
            <a:off x="0" y="0"/>
            <a:ext cx="9143640" cy="6857640"/>
          </a:xfrm>
          <a:prstGeom prst="rect">
            <a:avLst/>
          </a:prstGeom>
          <a:gradFill rotWithShape="0">
            <a:gsLst>
              <a:gs pos="0">
                <a:srgbClr val="ed1c24"/>
              </a:gs>
              <a:gs pos="100000">
                <a:srgbClr val="21409a"/>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98" name="Picture 93" descr=""/>
          <p:cNvPicPr/>
          <p:nvPr/>
        </p:nvPicPr>
        <p:blipFill>
          <a:blip r:embed="rId1"/>
          <a:stretch/>
        </p:blipFill>
        <p:spPr>
          <a:xfrm>
            <a:off x="0" y="0"/>
            <a:ext cx="9143640" cy="6857640"/>
          </a:xfrm>
          <a:prstGeom prst="rect">
            <a:avLst/>
          </a:prstGeom>
          <a:ln>
            <a:noFill/>
          </a:ln>
        </p:spPr>
      </p:pic>
      <p:sp>
        <p:nvSpPr>
          <p:cNvPr id="99" name="CustomShape 3"/>
          <p:cNvSpPr/>
          <p:nvPr/>
        </p:nvSpPr>
        <p:spPr>
          <a:xfrm>
            <a:off x="479880" y="2053800"/>
            <a:ext cx="2751480" cy="2759760"/>
          </a:xfrm>
          <a:prstGeom prst="rect">
            <a:avLst/>
          </a:prstGeom>
          <a:noFill/>
          <a:ln>
            <a:noFill/>
          </a:ln>
        </p:spPr>
        <p:style>
          <a:lnRef idx="0"/>
          <a:fillRef idx="0"/>
          <a:effectRef idx="0"/>
          <a:fontRef idx="minor"/>
        </p:style>
        <p:txBody>
          <a:bodyPr anchor="ctr">
            <a:normAutofit/>
          </a:bodyPr>
          <a:p>
            <a:pPr>
              <a:lnSpc>
                <a:spcPct val="90000"/>
              </a:lnSpc>
              <a:spcAft>
                <a:spcPts val="601"/>
              </a:spcAft>
            </a:pPr>
            <a:r>
              <a:rPr b="0" lang="en-GB" sz="4400" spc="-1" strike="noStrike">
                <a:solidFill>
                  <a:srgbClr val="ffffff"/>
                </a:solidFill>
                <a:latin typeface="Arial"/>
                <a:ea typeface="DejaVu Sans"/>
              </a:rPr>
              <a:t>3. Data Science Methodology</a:t>
            </a:r>
            <a:endParaRPr b="0" lang="en-GB" sz="4400" spc="-1" strike="noStrike">
              <a:latin typeface="Arial"/>
            </a:endParaRPr>
          </a:p>
        </p:txBody>
      </p:sp>
      <p:sp>
        <p:nvSpPr>
          <p:cNvPr id="100" name="CustomShape 4"/>
          <p:cNvSpPr/>
          <p:nvPr/>
        </p:nvSpPr>
        <p:spPr>
          <a:xfrm>
            <a:off x="4568040" y="801720"/>
            <a:ext cx="3979080" cy="5230440"/>
          </a:xfrm>
          <a:prstGeom prst="rect">
            <a:avLst/>
          </a:prstGeom>
          <a:noFill/>
          <a:ln>
            <a:noFill/>
          </a:ln>
        </p:spPr>
        <p:style>
          <a:lnRef idx="0"/>
          <a:fillRef idx="0"/>
          <a:effectRef idx="0"/>
          <a:fontRef idx="minor"/>
        </p:style>
        <p:txBody>
          <a:bodyPr anchor="ctr">
            <a:normAutofit/>
          </a:bodyPr>
          <a:p>
            <a:pPr indent="-228240">
              <a:lnSpc>
                <a:spcPct val="90000"/>
              </a:lnSpc>
              <a:spcAft>
                <a:spcPts val="601"/>
              </a:spcAft>
              <a:buClr>
                <a:srgbClr val="000000"/>
              </a:buClr>
              <a:buFont typeface="Arial"/>
              <a:buChar char="•"/>
            </a:pPr>
            <a:r>
              <a:rPr b="0" lang="en-GB" sz="2100" spc="-1" strike="noStrike">
                <a:solidFill>
                  <a:srgbClr val="000000"/>
                </a:solidFill>
                <a:latin typeface="Arial"/>
                <a:ea typeface="DejaVu Sans"/>
              </a:rPr>
              <a:t>In this course I have learned about the major steps involved in tackling a data science problem. - The major steps involved in practicing data science, from forming a concrete business or research problem, to collecting and analyzing data, to building a model, and understanding the feedback after model deployment. - How data scientists think!.</a:t>
            </a:r>
            <a:endParaRPr b="0" lang="en-GB" sz="21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1" name="CustomShape 1"/>
          <p:cNvSpPr/>
          <p:nvPr/>
        </p:nvSpPr>
        <p:spPr>
          <a:xfrm>
            <a:off x="0" y="0"/>
            <a:ext cx="456120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2" name="CustomShape 2"/>
          <p:cNvSpPr/>
          <p:nvPr/>
        </p:nvSpPr>
        <p:spPr>
          <a:xfrm>
            <a:off x="0" y="0"/>
            <a:ext cx="9143640" cy="6857640"/>
          </a:xfrm>
          <a:prstGeom prst="rect">
            <a:avLst/>
          </a:prstGeom>
          <a:gradFill rotWithShape="0">
            <a:gsLst>
              <a:gs pos="0">
                <a:srgbClr val="ed1c24"/>
              </a:gs>
              <a:gs pos="100000">
                <a:srgbClr val="21409a"/>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03" name="Picture 95" descr=""/>
          <p:cNvPicPr/>
          <p:nvPr/>
        </p:nvPicPr>
        <p:blipFill>
          <a:blip r:embed="rId1"/>
          <a:stretch/>
        </p:blipFill>
        <p:spPr>
          <a:xfrm>
            <a:off x="0" y="0"/>
            <a:ext cx="9143640" cy="6857640"/>
          </a:xfrm>
          <a:prstGeom prst="rect">
            <a:avLst/>
          </a:prstGeom>
          <a:ln>
            <a:noFill/>
          </a:ln>
        </p:spPr>
      </p:pic>
      <p:sp>
        <p:nvSpPr>
          <p:cNvPr id="104" name="CustomShape 3"/>
          <p:cNvSpPr/>
          <p:nvPr/>
        </p:nvSpPr>
        <p:spPr>
          <a:xfrm>
            <a:off x="479880" y="2053800"/>
            <a:ext cx="2751480" cy="2759760"/>
          </a:xfrm>
          <a:prstGeom prst="rect">
            <a:avLst/>
          </a:prstGeom>
          <a:noFill/>
          <a:ln>
            <a:noFill/>
          </a:ln>
        </p:spPr>
        <p:style>
          <a:lnRef idx="0"/>
          <a:fillRef idx="0"/>
          <a:effectRef idx="0"/>
          <a:fontRef idx="minor"/>
        </p:style>
        <p:txBody>
          <a:bodyPr anchor="ctr">
            <a:normAutofit/>
          </a:bodyPr>
          <a:p>
            <a:pPr>
              <a:lnSpc>
                <a:spcPct val="90000"/>
              </a:lnSpc>
              <a:spcAft>
                <a:spcPts val="601"/>
              </a:spcAft>
            </a:pPr>
            <a:r>
              <a:rPr b="1" lang="en-GB" sz="4400" spc="-1" strike="noStrike">
                <a:solidFill>
                  <a:srgbClr val="ffffff"/>
                </a:solidFill>
                <a:latin typeface="Arial"/>
                <a:ea typeface="DejaVu Sans"/>
              </a:rPr>
              <a:t>4. Python for Data Science and AI</a:t>
            </a:r>
            <a:endParaRPr b="0" lang="en-GB" sz="4400" spc="-1" strike="noStrike">
              <a:latin typeface="Arial"/>
            </a:endParaRPr>
          </a:p>
        </p:txBody>
      </p:sp>
      <p:sp>
        <p:nvSpPr>
          <p:cNvPr id="105" name="CustomShape 4"/>
          <p:cNvSpPr/>
          <p:nvPr/>
        </p:nvSpPr>
        <p:spPr>
          <a:xfrm>
            <a:off x="4568040" y="801720"/>
            <a:ext cx="3979080" cy="5230440"/>
          </a:xfrm>
          <a:prstGeom prst="rect">
            <a:avLst/>
          </a:prstGeom>
          <a:noFill/>
          <a:ln>
            <a:noFill/>
          </a:ln>
        </p:spPr>
        <p:style>
          <a:lnRef idx="0"/>
          <a:fillRef idx="0"/>
          <a:effectRef idx="0"/>
          <a:fontRef idx="minor"/>
        </p:style>
        <p:txBody>
          <a:bodyPr anchor="ctr">
            <a:normAutofit/>
          </a:bodyPr>
          <a:p>
            <a:pPr indent="-228240">
              <a:lnSpc>
                <a:spcPct val="90000"/>
              </a:lnSpc>
              <a:spcAft>
                <a:spcPts val="601"/>
              </a:spcAft>
              <a:buClr>
                <a:srgbClr val="000000"/>
              </a:buClr>
              <a:buFont typeface="Arial"/>
              <a:buChar char="•"/>
            </a:pPr>
            <a:r>
              <a:rPr b="0" lang="en-GB" sz="2100" spc="-1" strike="noStrike">
                <a:solidFill>
                  <a:srgbClr val="000000"/>
                </a:solidFill>
                <a:latin typeface="Arial"/>
                <a:ea typeface="DejaVu Sans"/>
              </a:rPr>
              <a:t>In this course I have learned about Python Basics like types, expressions, variables, string operations, lists, tuples, sets, dictionaries, Loops, objects and classes, file handling, pandas and numpy.</a:t>
            </a:r>
            <a:endParaRPr b="0" lang="en-GB" sz="21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6" name="CustomShape 1"/>
          <p:cNvSpPr/>
          <p:nvPr/>
        </p:nvSpPr>
        <p:spPr>
          <a:xfrm>
            <a:off x="0" y="0"/>
            <a:ext cx="456120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7" name="CustomShape 2"/>
          <p:cNvSpPr/>
          <p:nvPr/>
        </p:nvSpPr>
        <p:spPr>
          <a:xfrm>
            <a:off x="0" y="0"/>
            <a:ext cx="9143640" cy="6857640"/>
          </a:xfrm>
          <a:prstGeom prst="rect">
            <a:avLst/>
          </a:prstGeom>
          <a:gradFill rotWithShape="0">
            <a:gsLst>
              <a:gs pos="0">
                <a:srgbClr val="ed1c24"/>
              </a:gs>
              <a:gs pos="100000">
                <a:srgbClr val="21409a"/>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08" name="Picture 97" descr=""/>
          <p:cNvPicPr/>
          <p:nvPr/>
        </p:nvPicPr>
        <p:blipFill>
          <a:blip r:embed="rId1"/>
          <a:stretch/>
        </p:blipFill>
        <p:spPr>
          <a:xfrm>
            <a:off x="0" y="0"/>
            <a:ext cx="9143640" cy="6857640"/>
          </a:xfrm>
          <a:prstGeom prst="rect">
            <a:avLst/>
          </a:prstGeom>
          <a:ln>
            <a:noFill/>
          </a:ln>
        </p:spPr>
      </p:pic>
      <p:sp>
        <p:nvSpPr>
          <p:cNvPr id="109" name="CustomShape 3"/>
          <p:cNvSpPr/>
          <p:nvPr/>
        </p:nvSpPr>
        <p:spPr>
          <a:xfrm>
            <a:off x="479880" y="2053800"/>
            <a:ext cx="2751480" cy="2759760"/>
          </a:xfrm>
          <a:prstGeom prst="rect">
            <a:avLst/>
          </a:prstGeom>
          <a:noFill/>
          <a:ln>
            <a:noFill/>
          </a:ln>
        </p:spPr>
        <p:style>
          <a:lnRef idx="0"/>
          <a:fillRef idx="0"/>
          <a:effectRef idx="0"/>
          <a:fontRef idx="minor"/>
        </p:style>
        <p:txBody>
          <a:bodyPr anchor="ctr">
            <a:normAutofit/>
          </a:bodyPr>
          <a:p>
            <a:pPr>
              <a:lnSpc>
                <a:spcPct val="90000"/>
              </a:lnSpc>
              <a:spcAft>
                <a:spcPts val="601"/>
              </a:spcAft>
            </a:pPr>
            <a:r>
              <a:rPr b="1" lang="en-GB" sz="3700" spc="-1" strike="noStrike">
                <a:solidFill>
                  <a:srgbClr val="ffffff"/>
                </a:solidFill>
                <a:latin typeface="Arial"/>
                <a:ea typeface="DejaVu Sans"/>
              </a:rPr>
              <a:t>5. Databases and SQL for Data Science</a:t>
            </a:r>
            <a:endParaRPr b="0" lang="en-GB" sz="3700" spc="-1" strike="noStrike">
              <a:latin typeface="Arial"/>
            </a:endParaRPr>
          </a:p>
        </p:txBody>
      </p:sp>
      <p:sp>
        <p:nvSpPr>
          <p:cNvPr id="110" name="CustomShape 4"/>
          <p:cNvSpPr/>
          <p:nvPr/>
        </p:nvSpPr>
        <p:spPr>
          <a:xfrm>
            <a:off x="4568040" y="801720"/>
            <a:ext cx="3979080" cy="5230440"/>
          </a:xfrm>
          <a:prstGeom prst="rect">
            <a:avLst/>
          </a:prstGeom>
          <a:noFill/>
          <a:ln>
            <a:noFill/>
          </a:ln>
        </p:spPr>
        <p:style>
          <a:lnRef idx="0"/>
          <a:fillRef idx="0"/>
          <a:effectRef idx="0"/>
          <a:fontRef idx="minor"/>
        </p:style>
        <p:txBody>
          <a:bodyPr anchor="ctr">
            <a:normAutofit/>
          </a:bodyPr>
          <a:p>
            <a:pPr indent="-228240">
              <a:lnSpc>
                <a:spcPct val="90000"/>
              </a:lnSpc>
              <a:spcAft>
                <a:spcPts val="601"/>
              </a:spcAft>
              <a:buClr>
                <a:srgbClr val="000000"/>
              </a:buClr>
              <a:buFont typeface="Arial"/>
              <a:buChar char="•"/>
            </a:pPr>
            <a:r>
              <a:rPr b="0" lang="en-GB" sz="1900" spc="-1" strike="noStrike">
                <a:solidFill>
                  <a:srgbClr val="000000"/>
                </a:solidFill>
                <a:latin typeface="Arial"/>
                <a:ea typeface="DejaVu Sans"/>
              </a:rPr>
              <a:t>In this course, I have learned about relational database concepts  that helps to apply foundational knowledge of the SQL language, performing SQL access in a data science environment. The emphasis in this course is on hands-on and practical learning. I have also created some database instances in the cloud. I have done series of hands-on labs, practice building and running SQL queries in this lab. I have  also learned how we can access databases from Jupyter notebooks using SQL and Python.</a:t>
            </a:r>
            <a:endParaRPr b="0" lang="en-GB" sz="19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1" name="CustomShape 1"/>
          <p:cNvSpPr/>
          <p:nvPr/>
        </p:nvSpPr>
        <p:spPr>
          <a:xfrm>
            <a:off x="0" y="0"/>
            <a:ext cx="456120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2" name="CustomShape 2"/>
          <p:cNvSpPr/>
          <p:nvPr/>
        </p:nvSpPr>
        <p:spPr>
          <a:xfrm>
            <a:off x="0" y="0"/>
            <a:ext cx="9143640" cy="6857640"/>
          </a:xfrm>
          <a:prstGeom prst="rect">
            <a:avLst/>
          </a:prstGeom>
          <a:gradFill rotWithShape="0">
            <a:gsLst>
              <a:gs pos="0">
                <a:srgbClr val="ed1c24"/>
              </a:gs>
              <a:gs pos="100000">
                <a:srgbClr val="21409a"/>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13" name="Picture 99" descr=""/>
          <p:cNvPicPr/>
          <p:nvPr/>
        </p:nvPicPr>
        <p:blipFill>
          <a:blip r:embed="rId1"/>
          <a:stretch/>
        </p:blipFill>
        <p:spPr>
          <a:xfrm>
            <a:off x="0" y="0"/>
            <a:ext cx="9143640" cy="6857640"/>
          </a:xfrm>
          <a:prstGeom prst="rect">
            <a:avLst/>
          </a:prstGeom>
          <a:ln>
            <a:noFill/>
          </a:ln>
        </p:spPr>
      </p:pic>
      <p:sp>
        <p:nvSpPr>
          <p:cNvPr id="114" name="CustomShape 3"/>
          <p:cNvSpPr/>
          <p:nvPr/>
        </p:nvSpPr>
        <p:spPr>
          <a:xfrm>
            <a:off x="479880" y="2053800"/>
            <a:ext cx="2751480" cy="2759760"/>
          </a:xfrm>
          <a:prstGeom prst="rect">
            <a:avLst/>
          </a:prstGeom>
          <a:noFill/>
          <a:ln>
            <a:noFill/>
          </a:ln>
        </p:spPr>
        <p:style>
          <a:lnRef idx="0"/>
          <a:fillRef idx="0"/>
          <a:effectRef idx="0"/>
          <a:fontRef idx="minor"/>
        </p:style>
        <p:txBody>
          <a:bodyPr anchor="ctr">
            <a:normAutofit/>
          </a:bodyPr>
          <a:p>
            <a:pPr>
              <a:lnSpc>
                <a:spcPct val="90000"/>
              </a:lnSpc>
              <a:spcAft>
                <a:spcPts val="601"/>
              </a:spcAft>
            </a:pPr>
            <a:r>
              <a:rPr b="1" lang="en-GB" sz="4400" spc="-1" strike="noStrike">
                <a:solidFill>
                  <a:srgbClr val="ffffff"/>
                </a:solidFill>
                <a:latin typeface="Arial"/>
                <a:ea typeface="DejaVu Sans"/>
              </a:rPr>
              <a:t>6. Data Analysis with Python</a:t>
            </a:r>
            <a:endParaRPr b="0" lang="en-GB" sz="4400" spc="-1" strike="noStrike">
              <a:latin typeface="Arial"/>
            </a:endParaRPr>
          </a:p>
        </p:txBody>
      </p:sp>
      <p:sp>
        <p:nvSpPr>
          <p:cNvPr id="115" name="CustomShape 4"/>
          <p:cNvSpPr/>
          <p:nvPr/>
        </p:nvSpPr>
        <p:spPr>
          <a:xfrm>
            <a:off x="4568040" y="801720"/>
            <a:ext cx="3979080" cy="5230440"/>
          </a:xfrm>
          <a:prstGeom prst="rect">
            <a:avLst/>
          </a:prstGeom>
          <a:noFill/>
          <a:ln>
            <a:noFill/>
          </a:ln>
        </p:spPr>
        <p:style>
          <a:lnRef idx="0"/>
          <a:fillRef idx="0"/>
          <a:effectRef idx="0"/>
          <a:fontRef idx="minor"/>
        </p:style>
        <p:txBody>
          <a:bodyPr anchor="ctr">
            <a:normAutofit/>
          </a:bodyPr>
          <a:p>
            <a:pPr indent="-228240">
              <a:lnSpc>
                <a:spcPct val="90000"/>
              </a:lnSpc>
              <a:spcAft>
                <a:spcPts val="601"/>
              </a:spcAft>
              <a:buClr>
                <a:srgbClr val="000000"/>
              </a:buClr>
              <a:buFont typeface="Arial"/>
              <a:buChar char="•"/>
            </a:pPr>
            <a:r>
              <a:rPr b="0" lang="en-GB" sz="2100" spc="-1" strike="noStrike">
                <a:solidFill>
                  <a:srgbClr val="000000"/>
                </a:solidFill>
                <a:latin typeface="Arial"/>
                <a:ea typeface="DejaVu Sans"/>
              </a:rPr>
              <a:t>In this course I have learned about Importing Datasets, Cleaning the Data , Data frame manipulation, Summarizing the Data. It includes following parts: Data Analysis libraries, use of Pandas, Numpy and Scipy libraries to work with a sample dataset. I have used this library to load, manipulate, analyze, and visualize cool datasets.</a:t>
            </a:r>
            <a:endParaRPr b="0" lang="en-GB" sz="21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6" name="CustomShape 1"/>
          <p:cNvSpPr/>
          <p:nvPr/>
        </p:nvSpPr>
        <p:spPr>
          <a:xfrm>
            <a:off x="0" y="0"/>
            <a:ext cx="456120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7" name="CustomShape 2"/>
          <p:cNvSpPr/>
          <p:nvPr/>
        </p:nvSpPr>
        <p:spPr>
          <a:xfrm>
            <a:off x="0" y="0"/>
            <a:ext cx="9143640" cy="6857640"/>
          </a:xfrm>
          <a:prstGeom prst="rect">
            <a:avLst/>
          </a:prstGeom>
          <a:gradFill rotWithShape="0">
            <a:gsLst>
              <a:gs pos="0">
                <a:srgbClr val="ed1c24"/>
              </a:gs>
              <a:gs pos="100000">
                <a:srgbClr val="21409a"/>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18" name="Picture 101" descr=""/>
          <p:cNvPicPr/>
          <p:nvPr/>
        </p:nvPicPr>
        <p:blipFill>
          <a:blip r:embed="rId1"/>
          <a:stretch/>
        </p:blipFill>
        <p:spPr>
          <a:xfrm>
            <a:off x="0" y="0"/>
            <a:ext cx="9143640" cy="6857640"/>
          </a:xfrm>
          <a:prstGeom prst="rect">
            <a:avLst/>
          </a:prstGeom>
          <a:ln>
            <a:noFill/>
          </a:ln>
        </p:spPr>
      </p:pic>
      <p:sp>
        <p:nvSpPr>
          <p:cNvPr id="119" name="CustomShape 3"/>
          <p:cNvSpPr/>
          <p:nvPr/>
        </p:nvSpPr>
        <p:spPr>
          <a:xfrm>
            <a:off x="479880" y="2053800"/>
            <a:ext cx="2751480" cy="2759760"/>
          </a:xfrm>
          <a:prstGeom prst="rect">
            <a:avLst/>
          </a:prstGeom>
          <a:noFill/>
          <a:ln>
            <a:noFill/>
          </a:ln>
        </p:spPr>
        <p:style>
          <a:lnRef idx="0"/>
          <a:fillRef idx="0"/>
          <a:effectRef idx="0"/>
          <a:fontRef idx="minor"/>
        </p:style>
        <p:txBody>
          <a:bodyPr anchor="ctr">
            <a:normAutofit/>
          </a:bodyPr>
          <a:p>
            <a:pPr>
              <a:lnSpc>
                <a:spcPct val="90000"/>
              </a:lnSpc>
              <a:spcAft>
                <a:spcPts val="601"/>
              </a:spcAft>
            </a:pPr>
            <a:r>
              <a:rPr b="0" lang="en-GB" sz="4400" spc="-1" strike="noStrike">
                <a:solidFill>
                  <a:srgbClr val="ffffff"/>
                </a:solidFill>
                <a:latin typeface="Arial"/>
                <a:ea typeface="DejaVu Sans"/>
              </a:rPr>
              <a:t>7. Data visualization with  Python</a:t>
            </a:r>
            <a:endParaRPr b="0" lang="en-GB" sz="4400" spc="-1" strike="noStrike">
              <a:latin typeface="Arial"/>
            </a:endParaRPr>
          </a:p>
        </p:txBody>
      </p:sp>
      <p:sp>
        <p:nvSpPr>
          <p:cNvPr id="120" name="CustomShape 4"/>
          <p:cNvSpPr/>
          <p:nvPr/>
        </p:nvSpPr>
        <p:spPr>
          <a:xfrm>
            <a:off x="4568040" y="801720"/>
            <a:ext cx="3979080" cy="5230440"/>
          </a:xfrm>
          <a:prstGeom prst="rect">
            <a:avLst/>
          </a:prstGeom>
          <a:noFill/>
          <a:ln>
            <a:noFill/>
          </a:ln>
        </p:spPr>
        <p:style>
          <a:lnRef idx="0"/>
          <a:fillRef idx="0"/>
          <a:effectRef idx="0"/>
          <a:fontRef idx="minor"/>
        </p:style>
        <p:txBody>
          <a:bodyPr anchor="ctr">
            <a:normAutofit/>
          </a:bodyPr>
          <a:p>
            <a:pPr indent="-228240">
              <a:lnSpc>
                <a:spcPct val="90000"/>
              </a:lnSpc>
              <a:spcAft>
                <a:spcPts val="601"/>
              </a:spcAft>
              <a:buClr>
                <a:srgbClr val="000000"/>
              </a:buClr>
              <a:buFont typeface="Arial"/>
              <a:buChar char="•"/>
            </a:pPr>
            <a:r>
              <a:rPr b="0" lang="en-GB" sz="2100" spc="-1" strike="noStrike">
                <a:solidFill>
                  <a:srgbClr val="000000"/>
                </a:solidFill>
                <a:latin typeface="Arial"/>
                <a:ea typeface="DejaVu Sans"/>
              </a:rPr>
              <a:t>This course was all about several data visualization libraries in Python like Matplotlib, Seaborn, and Folium and how we can tell a compelling story by visualizing the data and findings from the data</a:t>
            </a:r>
            <a:endParaRPr b="0" lang="en-GB" sz="21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195</TotalTime>
  <Application>LibreOffice/6.0.7.3$Linux_X86_64 LibreOffice_project/00m0$Build-3</Application>
  <Words>1313</Words>
  <Paragraphs>108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2019-10-05T02:54:49Z</dcterms:created>
  <dc:creator>Chawla, Mahima</dc:creator>
  <dc:description/>
  <dc:language>en-GB</dc:language>
  <cp:lastModifiedBy/>
  <dcterms:modified xsi:type="dcterms:W3CDTF">2020-04-16T12:20:51Z</dcterms:modified>
  <cp:revision>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28</vt:i4>
  </property>
</Properties>
</file>