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3" r:id="rId9"/>
    <p:sldId id="261" r:id="rId10"/>
    <p:sldId id="267" r:id="rId11"/>
    <p:sldId id="268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DD1144"/>
    <a:srgbClr val="A94141"/>
    <a:srgbClr val="834242"/>
    <a:srgbClr val="33333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error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Subroutine, procedure, y=f(x)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lambda expressions aren’t ideal for complex functions, but can be very useful for short, simple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https://docs.python.org/3/tutorial/errors.html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sum of the elements in a list, and </a:t>
            </a:r>
            <a:r>
              <a:rPr lang="en-US" dirty="0"/>
              <a:t>pop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list method that removes the last element from a list and returns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08" y="6086616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399135" y="3145268"/>
            <a:ext cx="5262244" cy="567464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3- Advanced Topics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4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91689" y="593567"/>
            <a:ext cx="2222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Generators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AE2B5-90E1-4149-8A69-3EA23F3F93DC}"/>
              </a:ext>
            </a:extLst>
          </p:cNvPr>
          <p:cNvSpPr/>
          <p:nvPr/>
        </p:nvSpPr>
        <p:spPr>
          <a:xfrm>
            <a:off x="781056" y="1508471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MRoman12-Regular"/>
              </a:rPr>
              <a:t>Generator: </a:t>
            </a:r>
            <a:r>
              <a:rPr lang="en-US" dirty="0">
                <a:latin typeface="LMRoman12-Regular"/>
              </a:rPr>
              <a:t>Generators are a simple way to create iterators using functions. You can also define iterators using classes, which you can read more about here.</a:t>
            </a:r>
          </a:p>
          <a:p>
            <a:endParaRPr lang="en-US" dirty="0">
              <a:latin typeface="LMRoman12-Regular"/>
            </a:endParaRPr>
          </a:p>
          <a:p>
            <a:pPr lvl="4"/>
            <a:r>
              <a:rPr lang="en-US" b="1" dirty="0">
                <a:latin typeface="LMRoman12-Regular"/>
              </a:rPr>
              <a:t>def</a:t>
            </a:r>
            <a:r>
              <a:rPr lang="en-US" dirty="0">
                <a:latin typeface="LMRoman12-Regular"/>
              </a:rPr>
              <a:t> </a:t>
            </a:r>
            <a:r>
              <a:rPr lang="en-US" dirty="0" err="1">
                <a:latin typeface="Source Code Pro"/>
              </a:rPr>
              <a:t>my_range</a:t>
            </a:r>
            <a:r>
              <a:rPr lang="en-US" dirty="0">
                <a:latin typeface="LMRoman12-Regular"/>
              </a:rPr>
              <a:t>(</a:t>
            </a:r>
            <a:r>
              <a:rPr lang="en-US" dirty="0">
                <a:latin typeface="Source Code Pro"/>
              </a:rPr>
              <a:t>x</a:t>
            </a:r>
            <a:r>
              <a:rPr lang="en-US" dirty="0">
                <a:latin typeface="LMRoman12-Regular"/>
              </a:rPr>
              <a:t>):</a:t>
            </a:r>
          </a:p>
          <a:p>
            <a:pPr lvl="4"/>
            <a:r>
              <a:rPr lang="en-US" dirty="0">
                <a:latin typeface="Source Code Pro"/>
              </a:rPr>
              <a:t>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= 0</a:t>
            </a:r>
          </a:p>
          <a:p>
            <a:pPr lvl="4"/>
            <a:r>
              <a:rPr lang="en-US" dirty="0">
                <a:latin typeface="Source Code Pro"/>
              </a:rPr>
              <a:t>    while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&lt; x:</a:t>
            </a: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b="1" dirty="0">
                <a:latin typeface="Source Code Pro"/>
              </a:rPr>
              <a:t>yield</a:t>
            </a:r>
            <a:r>
              <a:rPr lang="en-US" dirty="0">
                <a:latin typeface="Source Code Pro"/>
              </a:rPr>
              <a:t> </a:t>
            </a:r>
            <a:r>
              <a:rPr lang="en-US" dirty="0" err="1">
                <a:latin typeface="Source Code Pro"/>
              </a:rPr>
              <a:t>i</a:t>
            </a:r>
            <a:endParaRPr lang="en-US" dirty="0">
              <a:latin typeface="Source Code Pro"/>
            </a:endParaRP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+= 1</a:t>
            </a:r>
          </a:p>
          <a:p>
            <a:endParaRPr lang="en-US" dirty="0">
              <a:latin typeface="Source Code Pro"/>
            </a:endParaRPr>
          </a:p>
          <a:p>
            <a:r>
              <a:rPr lang="en-US" b="1" dirty="0">
                <a:latin typeface="LMRoman12-Regular"/>
              </a:rPr>
              <a:t>Yield</a:t>
            </a:r>
            <a:r>
              <a:rPr lang="en-US" dirty="0">
                <a:latin typeface="LMRoman12-Regular"/>
              </a:rPr>
              <a:t> allows the function to return values one at a time, and start where it left off each time it’s called. This yield keyword is what differentiate a generator from a typical function.</a:t>
            </a:r>
          </a:p>
        </p:txBody>
      </p:sp>
    </p:spTree>
    <p:extLst>
      <p:ext uri="{BB962C8B-B14F-4D97-AF65-F5344CB8AC3E}">
        <p14:creationId xmlns:p14="http://schemas.microsoft.com/office/powerpoint/2010/main" val="33191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1" y="593567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Function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Scripting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Object Oriented Programming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Iterators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1" y="593567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2" y="1150590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Function?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function is a block of organized, reusable code that is used to perform a single related action which provides better modularity for an application.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Why do we need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conceive of a program as a bunch of sub-steps.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reuse code instead of rewriting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allow us to keep our variable namespace clean.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  <a:latin typeface="LMRoman12-Regular"/>
              </a:rPr>
              <a:t>Function Properties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Name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Parameter(s)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Body 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Return Type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u="sng" dirty="0">
                <a:solidFill>
                  <a:srgbClr val="8B0000"/>
                </a:solidFill>
                <a:latin typeface="LMRoman12-Regular"/>
              </a:rPr>
              <a:t>Defining a function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Source Code Pro"/>
              </a:rPr>
              <a:t>def</a:t>
            </a:r>
            <a:r>
              <a:rPr lang="en-US" sz="1600" dirty="0">
                <a:latin typeface="Source Code Pro"/>
              </a:rPr>
              <a:t> </a:t>
            </a:r>
            <a:r>
              <a:rPr lang="en-US" sz="1600" dirty="0" err="1">
                <a:latin typeface="Source Code Pro"/>
              </a:rPr>
              <a:t>function_name</a:t>
            </a:r>
            <a:r>
              <a:rPr lang="en-US" sz="1600" dirty="0">
                <a:latin typeface="Source Code Pro"/>
              </a:rPr>
              <a:t>( parameter ):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 body of the function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</a:t>
            </a:r>
            <a:r>
              <a:rPr lang="en-US" sz="1600" b="1" dirty="0">
                <a:latin typeface="Source Code Pro"/>
              </a:rPr>
              <a:t> return </a:t>
            </a:r>
            <a:r>
              <a:rPr lang="en-US" sz="1600" dirty="0">
                <a:latin typeface="Source Code Pro"/>
              </a:rPr>
              <a:t>[expression]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9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Default Arguments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Global / Local Variables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0"/>
            <a:ext cx="7886700" cy="491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30EF09-9AEC-4352-A318-263D1859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4757"/>
              </p:ext>
            </p:extLst>
          </p:nvPr>
        </p:nvGraphicFramePr>
        <p:xfrm>
          <a:off x="1098115" y="2867758"/>
          <a:ext cx="6096000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358">
                  <a:extLst>
                    <a:ext uri="{9D8B030D-6E8A-4147-A177-3AD203B41FA5}">
                      <a16:colId xmlns:a16="http://schemas.microsoft.com/office/drawing/2014/main" val="3389537004"/>
                    </a:ext>
                  </a:extLst>
                </a:gridCol>
                <a:gridCol w="1587642">
                  <a:extLst>
                    <a:ext uri="{9D8B030D-6E8A-4147-A177-3AD203B41FA5}">
                      <a16:colId xmlns:a16="http://schemas.microsoft.com/office/drawing/2014/main" val="939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block of code that has a name, but doesn't run until we tell it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1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statement that makes a function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value that we can pass to a function when we call that function.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associated with an object.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1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14509" y="593567"/>
            <a:ext cx="1776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B897-FFA8-40A9-BCE1-7B9FF41084CB}"/>
              </a:ext>
            </a:extLst>
          </p:cNvPr>
          <p:cNvSpPr/>
          <p:nvPr/>
        </p:nvSpPr>
        <p:spPr>
          <a:xfrm>
            <a:off x="480945" y="885954"/>
            <a:ext cx="8138160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Variable Scope: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If a variable is created inside a function, it can only be used within that function and known to be has </a:t>
            </a:r>
            <a:r>
              <a:rPr lang="en-US" b="1" dirty="0">
                <a:latin typeface="LMRoman12-Regular"/>
              </a:rPr>
              <a:t>local scope.</a:t>
            </a:r>
            <a:endParaRPr lang="en-US" b="1" dirty="0">
              <a:solidFill>
                <a:srgbClr val="8B0000"/>
              </a:solidFill>
              <a:latin typeface="LMRoman12-Regular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Variables defined outside functions is said to have a </a:t>
            </a:r>
            <a:r>
              <a:rPr lang="en-US" b="1" dirty="0">
                <a:latin typeface="LMRoman12-Regular"/>
              </a:rPr>
              <a:t>global scope</a:t>
            </a:r>
            <a:r>
              <a:rPr lang="en-US" dirty="0">
                <a:latin typeface="LMRoman12-Regular"/>
              </a:rPr>
              <a:t>.</a:t>
            </a:r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Lambda Expressions</a:t>
            </a:r>
          </a:p>
          <a:p>
            <a:pPr algn="just" fontAlgn="base"/>
            <a:r>
              <a:rPr lang="en-US" b="1" dirty="0">
                <a:latin typeface="LMRoman12-Regular"/>
              </a:rPr>
              <a:t>	</a:t>
            </a:r>
            <a:r>
              <a:rPr lang="en-US" dirty="0">
                <a:latin typeface="LMRoman12-Regular"/>
              </a:rPr>
              <a:t> Lambda expressions are used to create anonymous functions that is, functions that don’t have a name.</a:t>
            </a:r>
          </a:p>
          <a:p>
            <a:pPr algn="just" fontAlgn="base"/>
            <a:endParaRPr lang="en-US" b="1" dirty="0">
              <a:latin typeface="LMRoman12-Regular"/>
            </a:endParaRP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Map():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inputs, and returns an iterator that applies the function to each element of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Filter(): 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 and returns an iterator with the elements from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for which the function returns True. </a:t>
            </a:r>
            <a:endParaRPr lang="en-US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500882" y="593567"/>
            <a:ext cx="1803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Scripting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07166" y="161390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&amp; Exception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Syntax Errors – When Python can’t interpret.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Exception – When unexcepted things happen during execution of a program.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Handling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Try Statement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Except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Else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2000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4041393" y="593567"/>
            <a:ext cx="1101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D02DC-5ED0-4B03-BA66-72D3AE7A925F}"/>
              </a:ext>
            </a:extLst>
          </p:cNvPr>
          <p:cNvSpPr/>
          <p:nvPr/>
        </p:nvSpPr>
        <p:spPr>
          <a:xfrm>
            <a:off x="628642" y="1246248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B0000"/>
                </a:solidFill>
                <a:latin typeface="LMRoman12-Regular"/>
              </a:rPr>
              <a:t>What is a class?</a:t>
            </a:r>
          </a:p>
          <a:p>
            <a:r>
              <a:rPr lang="en-US" dirty="0"/>
              <a:t>	</a:t>
            </a:r>
            <a:r>
              <a:rPr lang="en-US" dirty="0">
                <a:latin typeface="LMRoman12-Regular"/>
              </a:rPr>
              <a:t>A class is a code template for creating objects. Objects have member variables and have behavior associated with them. In python a class is created by the keyword class.</a:t>
            </a:r>
          </a:p>
          <a:p>
            <a:endParaRPr lang="en-US" dirty="0">
              <a:latin typeface="LMRoman12-Regular"/>
            </a:endParaRPr>
          </a:p>
          <a:p>
            <a:r>
              <a:rPr lang="en-US" sz="2000" dirty="0">
                <a:solidFill>
                  <a:srgbClr val="8B0000"/>
                </a:solidFill>
                <a:latin typeface="LMRoman12-Regular"/>
              </a:rPr>
              <a:t>Attributes and Methods in class:</a:t>
            </a:r>
          </a:p>
          <a:p>
            <a:r>
              <a:rPr lang="en-US" sz="2000" dirty="0">
                <a:latin typeface="LMRoman12-Regular"/>
              </a:rPr>
              <a:t>&gt;&gt;&gt; class Snake:</a:t>
            </a:r>
          </a:p>
          <a:p>
            <a:r>
              <a:rPr lang="en-US" sz="2000" dirty="0">
                <a:latin typeface="LMRoman12-Regular"/>
              </a:rPr>
              <a:t>...     name = "python" # set an attribute `name` of the class</a:t>
            </a:r>
          </a:p>
          <a:p>
            <a:r>
              <a:rPr lang="en-US" sz="2000" dirty="0">
                <a:latin typeface="LMRoman12-Regular"/>
              </a:rPr>
              <a:t>...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000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0" y="109745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516110" y="593567"/>
            <a:ext cx="1773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Iterators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A994E-C11C-459B-87C0-39AE45A28069}"/>
              </a:ext>
            </a:extLst>
          </p:cNvPr>
          <p:cNvSpPr/>
          <p:nvPr/>
        </p:nvSpPr>
        <p:spPr>
          <a:xfrm>
            <a:off x="628650" y="1838392"/>
            <a:ext cx="78867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Iterators : </a:t>
            </a:r>
            <a:r>
              <a:rPr lang="en-US" sz="2000" dirty="0" err="1"/>
              <a:t>Iterables</a:t>
            </a:r>
            <a:r>
              <a:rPr lang="en-US" sz="2000" dirty="0"/>
              <a:t> are objects that can return one of their elements at a time, such as a list. Many of the built-in functions we’ve used so far, like 'enumerate,' return an iterator.</a:t>
            </a:r>
          </a:p>
          <a:p>
            <a:endParaRPr lang="en-US" dirty="0"/>
          </a:p>
          <a:p>
            <a:r>
              <a:rPr lang="en-US" sz="2000" dirty="0">
                <a:latin typeface="LMRoman12-Regular"/>
              </a:rPr>
              <a:t>An </a:t>
            </a:r>
            <a:r>
              <a:rPr lang="en-US" sz="2000" b="1" dirty="0">
                <a:latin typeface="LMRoman12-Regular"/>
              </a:rPr>
              <a:t>iterator</a:t>
            </a:r>
            <a:r>
              <a:rPr lang="en-US" sz="2000" dirty="0">
                <a:latin typeface="LMRoman12-Regular"/>
              </a:rPr>
              <a:t> is an object that represents a stream of data. This is different from a </a:t>
            </a:r>
            <a:r>
              <a:rPr lang="en-US" sz="2000" b="1" dirty="0">
                <a:latin typeface="LMRoman12-Regular"/>
              </a:rPr>
              <a:t>list</a:t>
            </a:r>
            <a:r>
              <a:rPr lang="en-US" sz="2000" dirty="0">
                <a:latin typeface="LMRoman12-Regular"/>
              </a:rPr>
              <a:t>, which is also an </a:t>
            </a:r>
            <a:r>
              <a:rPr lang="en-US" sz="2000" dirty="0" err="1">
                <a:latin typeface="LMRoman12-Regular"/>
              </a:rPr>
              <a:t>iterable</a:t>
            </a:r>
            <a:r>
              <a:rPr lang="en-US" sz="2000" dirty="0">
                <a:latin typeface="LMRoman12-Regular"/>
              </a:rPr>
              <a:t>, but is not an iterator because it is not a stream of data.</a:t>
            </a:r>
          </a:p>
        </p:txBody>
      </p:sp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22497</TotalTime>
  <Words>396</Words>
  <Application>Microsoft Office PowerPoint</Application>
  <PresentationFormat>Letter Paper (8.5x11 in)</PresentationFormat>
  <Paragraphs>105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Baskerville Old Face</vt:lpstr>
      <vt:lpstr>Book Antiqua</vt:lpstr>
      <vt:lpstr>Calibri</vt:lpstr>
      <vt:lpstr>Calibri Light</vt:lpstr>
      <vt:lpstr>Courier New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119</cp:revision>
  <dcterms:created xsi:type="dcterms:W3CDTF">2019-06-30T19:02:32Z</dcterms:created>
  <dcterms:modified xsi:type="dcterms:W3CDTF">2019-08-25T22:54:31Z</dcterms:modified>
</cp:coreProperties>
</file>