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3" r:id="rId9"/>
    <p:sldId id="269" r:id="rId10"/>
    <p:sldId id="260" r:id="rId11"/>
    <p:sldId id="261" r:id="rId12"/>
    <p:sldId id="267" r:id="rId13"/>
    <p:sldId id="268" r:id="rId1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144"/>
    <a:srgbClr val="8B0000"/>
    <a:srgbClr val="A94141"/>
    <a:srgbClr val="834242"/>
    <a:srgbClr val="33333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9499-2DF9-44F9-B72F-F90B6DEBF4BD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5C63-644B-4C5E-97AC-1B3111AB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Subroutine, procedure, y=f(x)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lambda expressions aren’t ideal for complex functions, but can be very useful for short, simple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sum of the elements in a list, and </a:t>
            </a:r>
            <a:r>
              <a:rPr lang="en-US" dirty="0"/>
              <a:t>pop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list method that removes the last element from a list and returns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3B33-C7A6-400C-A955-5B352DDD6EA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6036F7-D382-485B-BD42-6D196E50D422}"/>
              </a:ext>
            </a:extLst>
          </p:cNvPr>
          <p:cNvSpPr/>
          <p:nvPr/>
        </p:nvSpPr>
        <p:spPr>
          <a:xfrm>
            <a:off x="4973908" y="6086616"/>
            <a:ext cx="3805648" cy="290465"/>
          </a:xfrm>
          <a:prstGeom prst="rect">
            <a:avLst/>
          </a:prstGeom>
          <a:noFill/>
          <a:effectLst>
            <a:softEdge rad="165100"/>
          </a:effectLst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Instructors: Anwar-Ul-Azim Bhuiya &amp; Pias Paul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7A800-C38F-40AE-8F6B-A8BAB5DD32A3}"/>
              </a:ext>
            </a:extLst>
          </p:cNvPr>
          <p:cNvSpPr/>
          <p:nvPr/>
        </p:nvSpPr>
        <p:spPr>
          <a:xfrm>
            <a:off x="399135" y="3145268"/>
            <a:ext cx="5262244" cy="567464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Module 3- Advanced Topics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98098-B59A-4450-9018-D516590103E9}"/>
              </a:ext>
            </a:extLst>
          </p:cNvPr>
          <p:cNvSpPr/>
          <p:nvPr/>
        </p:nvSpPr>
        <p:spPr>
          <a:xfrm>
            <a:off x="1049722" y="266633"/>
            <a:ext cx="7235634" cy="931024"/>
          </a:xfrm>
          <a:prstGeom prst="rect">
            <a:avLst/>
          </a:prstGeom>
          <a:noFill/>
        </p:spPr>
        <p:txBody>
          <a:bodyPr wrap="none" lIns="99060" tIns="49530" rIns="99060" bIns="4953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95764-52B4-430D-B328-A0C0EBAE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1" y="2848984"/>
            <a:ext cx="2676720" cy="2663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A5F7A-CCC5-4158-AA8A-E8DC8CFC30B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D150-7272-488B-AC4F-05D616E416C5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34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CDAB54-6123-45D6-A56F-65D87ACA722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DC8CFB-2F93-4697-806B-944736E5D31A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3A891-B7ED-47D9-A810-FD12B543D2E0}"/>
              </a:ext>
            </a:extLst>
          </p:cNvPr>
          <p:cNvSpPr/>
          <p:nvPr/>
        </p:nvSpPr>
        <p:spPr>
          <a:xfrm>
            <a:off x="3918466" y="593567"/>
            <a:ext cx="9685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OOP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4799EE-83C7-4183-BFC3-CD8FC3D27D29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F4AF-E27C-45D8-B7CA-2A42BA53B81B}"/>
              </a:ext>
            </a:extLst>
          </p:cNvPr>
          <p:cNvSpPr/>
          <p:nvPr/>
        </p:nvSpPr>
        <p:spPr>
          <a:xfrm>
            <a:off x="628643" y="1150590"/>
            <a:ext cx="80933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u="sng" dirty="0">
              <a:solidFill>
                <a:srgbClr val="8B0000"/>
              </a:solidFill>
              <a:latin typeface="LMRoman12-Regular"/>
            </a:endParaRPr>
          </a:p>
          <a:p>
            <a:endParaRPr lang="en-US" u="sng" dirty="0">
              <a:solidFill>
                <a:srgbClr val="8B0000"/>
              </a:solidFill>
              <a:latin typeface="LMRoman12-Regular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37D77B-5532-4A0A-83FE-B524596C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59" y="3258859"/>
            <a:ext cx="8093332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80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0" y="109745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516110" y="593567"/>
            <a:ext cx="1773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51970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91689" y="593567"/>
            <a:ext cx="2222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Generators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71651" y="593567"/>
            <a:ext cx="2262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1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A2DB47-5287-4474-AEE8-66C732ACB983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AED81-EC0F-4912-89A9-58AAEB37C0E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Function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Scripting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Object Oriented Programming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Iterators 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Generators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F507E-F2FE-4496-A6FF-6AA0C99208AD}"/>
              </a:ext>
            </a:extLst>
          </p:cNvPr>
          <p:cNvSpPr/>
          <p:nvPr/>
        </p:nvSpPr>
        <p:spPr>
          <a:xfrm>
            <a:off x="3331761" y="593567"/>
            <a:ext cx="214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E9B59-1C9A-47AC-93EB-D731E1D5F1EB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0547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4C6A96-46AB-4032-88EF-1C05FBEAD9D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987E1-027A-4841-AF91-AE484A5CA078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085B0-6C5E-41F3-949B-2BB037B8BDD9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47F55-0325-40EE-BB44-E40B24049C7A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D14A7-D17D-41A7-83D2-6DB8A3DCC314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BF5F-73FA-4222-8C2C-1E38B07A978B}"/>
              </a:ext>
            </a:extLst>
          </p:cNvPr>
          <p:cNvSpPr/>
          <p:nvPr/>
        </p:nvSpPr>
        <p:spPr>
          <a:xfrm>
            <a:off x="628642" y="1150590"/>
            <a:ext cx="80933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What is Function?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MRoman12-Regular"/>
              </a:rPr>
              <a:t>	A function is a block of organized, reusable code that is used to perform a single related action which provides better modularity for an application.</a:t>
            </a: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Why do we need Functions?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conceive of a program as a bunch of sub-steps.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reuse code instead of rewriting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allow us to keep our variable namespace clean.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  <a:latin typeface="LMRoman12-Regular"/>
              </a:rPr>
              <a:t>Function Properties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Name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Parameter(s)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Body 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Return Type</a:t>
            </a:r>
          </a:p>
          <a:p>
            <a:pPr algn="just" fontAlgn="base">
              <a:lnSpc>
                <a:spcPct val="150000"/>
              </a:lnSpc>
            </a:pPr>
            <a:r>
              <a:rPr lang="en-US" sz="1800" b="1" u="sng" dirty="0">
                <a:solidFill>
                  <a:srgbClr val="8B0000"/>
                </a:solidFill>
                <a:latin typeface="LMRoman12-Regular"/>
              </a:rPr>
              <a:t>Defining a function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Source Code Pro"/>
              </a:rPr>
              <a:t>def</a:t>
            </a:r>
            <a:r>
              <a:rPr lang="en-US" sz="1600" dirty="0">
                <a:latin typeface="Source Code Pro"/>
              </a:rPr>
              <a:t> </a:t>
            </a:r>
            <a:r>
              <a:rPr lang="en-US" sz="1600" dirty="0" err="1">
                <a:latin typeface="Source Code Pro"/>
              </a:rPr>
              <a:t>function_name</a:t>
            </a:r>
            <a:r>
              <a:rPr lang="en-US" sz="1600" dirty="0">
                <a:latin typeface="Source Code Pro"/>
              </a:rPr>
              <a:t>( parameter ):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 body of the function 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</a:t>
            </a:r>
            <a:r>
              <a:rPr lang="en-US" sz="1600" b="1" dirty="0">
                <a:latin typeface="Source Code Pro"/>
              </a:rPr>
              <a:t> return </a:t>
            </a:r>
            <a:r>
              <a:rPr lang="en-US" sz="1600" dirty="0">
                <a:latin typeface="Source Code Pro"/>
              </a:rPr>
              <a:t>[expression]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9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Default Arguments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Global / Local Variables</a:t>
            </a:r>
          </a:p>
          <a:p>
            <a:pPr algn="just" fontAlgn="base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0"/>
            <a:ext cx="7886700" cy="491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30EF09-9AEC-4352-A318-263D1859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34757"/>
              </p:ext>
            </p:extLst>
          </p:nvPr>
        </p:nvGraphicFramePr>
        <p:xfrm>
          <a:off x="1098115" y="2867758"/>
          <a:ext cx="6096000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358">
                  <a:extLst>
                    <a:ext uri="{9D8B030D-6E8A-4147-A177-3AD203B41FA5}">
                      <a16:colId xmlns:a16="http://schemas.microsoft.com/office/drawing/2014/main" val="3389537004"/>
                    </a:ext>
                  </a:extLst>
                </a:gridCol>
                <a:gridCol w="1587642">
                  <a:extLst>
                    <a:ext uri="{9D8B030D-6E8A-4147-A177-3AD203B41FA5}">
                      <a16:colId xmlns:a16="http://schemas.microsoft.com/office/drawing/2014/main" val="939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block of code that has a name, but doesn't run until we tell it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1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statement that makes a function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value that we can pass to a function when we call that function.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associated with an object.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11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68BF-AC95-48DF-966D-DB35D40BF133}"/>
              </a:ext>
            </a:extLst>
          </p:cNvPr>
          <p:cNvSpPr/>
          <p:nvPr/>
        </p:nvSpPr>
        <p:spPr>
          <a:xfrm>
            <a:off x="3514509" y="593567"/>
            <a:ext cx="1776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0D461-56DD-40B4-8EBF-BB5A30335CB7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78EB86-866D-4A3A-A048-AA63596B71C3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8B897-FFA8-40A9-BCE1-7B9FF41084CB}"/>
              </a:ext>
            </a:extLst>
          </p:cNvPr>
          <p:cNvSpPr/>
          <p:nvPr/>
        </p:nvSpPr>
        <p:spPr>
          <a:xfrm>
            <a:off x="480945" y="885954"/>
            <a:ext cx="8138160" cy="462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B0000"/>
                </a:solidFill>
                <a:latin typeface="LMRoman12-Regular"/>
              </a:rPr>
              <a:t>Variable Scope: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If a variable is created inside a function, it can only be used within that function and known to be has </a:t>
            </a:r>
            <a:r>
              <a:rPr lang="en-US" b="1" dirty="0">
                <a:latin typeface="LMRoman12-Regular"/>
              </a:rPr>
              <a:t>local scope.</a:t>
            </a:r>
            <a:endParaRPr lang="en-US" b="1" dirty="0">
              <a:solidFill>
                <a:srgbClr val="8B0000"/>
              </a:solidFill>
              <a:latin typeface="LMRoman12-Regular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Variables defined outside functions is said to have a </a:t>
            </a:r>
            <a:r>
              <a:rPr lang="en-US" b="1" dirty="0">
                <a:latin typeface="LMRoman12-Regular"/>
              </a:rPr>
              <a:t>global scope</a:t>
            </a:r>
            <a:r>
              <a:rPr lang="en-US" dirty="0">
                <a:latin typeface="LMRoman12-Regular"/>
              </a:rPr>
              <a:t>.</a:t>
            </a:r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B0000"/>
                </a:solidFill>
                <a:latin typeface="LMRoman12-Regular"/>
              </a:rPr>
              <a:t>Lambda Expressions</a:t>
            </a:r>
          </a:p>
          <a:p>
            <a:pPr algn="just" fontAlgn="base"/>
            <a:r>
              <a:rPr lang="en-US" b="1" dirty="0">
                <a:latin typeface="LMRoman12-Regular"/>
              </a:rPr>
              <a:t>	</a:t>
            </a:r>
            <a:r>
              <a:rPr lang="en-US" dirty="0">
                <a:latin typeface="LMRoman12-Regular"/>
              </a:rPr>
              <a:t> Lambda expressions are used to create anonymous functions that is, functions that don’t have a name.</a:t>
            </a:r>
          </a:p>
          <a:p>
            <a:pPr algn="just" fontAlgn="base"/>
            <a:endParaRPr lang="en-US" b="1" dirty="0">
              <a:latin typeface="LMRoman12-Regular"/>
            </a:endParaRP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Map():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inputs, and returns an iterator that applies the function to each element of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Filter(): 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 and returns an iterator with the elements from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for which the function returns True. </a:t>
            </a:r>
            <a:endParaRPr lang="en-US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2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500882" y="593567"/>
            <a:ext cx="18036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Scripting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07166" y="161390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&amp; Exception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Syntax Errors – When Python can’t interpret.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Exception – When unexcepted things happen during execution of a program.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Handling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Try Statement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Except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Else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42207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2000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4041393" y="593567"/>
            <a:ext cx="1101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912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464107" y="1178342"/>
            <a:ext cx="8153419" cy="508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2000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3875484" y="593567"/>
            <a:ext cx="14334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35300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22203</TotalTime>
  <Words>256</Words>
  <Application>Microsoft Office PowerPoint</Application>
  <PresentationFormat>Letter Paper (8.5x11 in)</PresentationFormat>
  <Paragraphs>89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Baskerville Old Face</vt:lpstr>
      <vt:lpstr>Book Antiqua</vt:lpstr>
      <vt:lpstr>Calibri</vt:lpstr>
      <vt:lpstr>Calibri Light</vt:lpstr>
      <vt:lpstr>Courier New</vt:lpstr>
      <vt:lpstr>LMRoman12-Regular</vt:lpstr>
      <vt:lpstr>Source Code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Paul</dc:creator>
  <cp:lastModifiedBy>Pias Paul</cp:lastModifiedBy>
  <cp:revision>110</cp:revision>
  <dcterms:created xsi:type="dcterms:W3CDTF">2019-06-30T19:02:32Z</dcterms:created>
  <dcterms:modified xsi:type="dcterms:W3CDTF">2019-08-06T05:12:07Z</dcterms:modified>
</cp:coreProperties>
</file>