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59" r:id="rId5"/>
    <p:sldId id="266" r:id="rId6"/>
    <p:sldId id="264" r:id="rId7"/>
    <p:sldId id="262" r:id="rId8"/>
    <p:sldId id="263" r:id="rId9"/>
    <p:sldId id="269" r:id="rId10"/>
    <p:sldId id="260" r:id="rId11"/>
    <p:sldId id="261" r:id="rId12"/>
    <p:sldId id="267" r:id="rId13"/>
    <p:sldId id="273" r:id="rId14"/>
    <p:sldId id="270" r:id="rId15"/>
    <p:sldId id="271" r:id="rId16"/>
    <p:sldId id="272" r:id="rId17"/>
    <p:sldId id="274" r:id="rId18"/>
    <p:sldId id="268" r:id="rId19"/>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1144"/>
    <a:srgbClr val="333333"/>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4660"/>
  </p:normalViewPr>
  <p:slideViewPr>
    <p:cSldViewPr snapToGrid="0">
      <p:cViewPr varScale="1">
        <p:scale>
          <a:sx n="83" d="100"/>
          <a:sy n="83" d="100"/>
        </p:scale>
        <p:origin x="13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09499-2DF9-44F9-B72F-F90B6DEBF4BD}" type="datetimeFigureOut">
              <a:rPr lang="en-US" smtClean="0"/>
              <a:t>8/6/2019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55C63-644B-4C5E-97AC-1B3111ABD8FB}" type="slidenum">
              <a:rPr lang="en-US" smtClean="0"/>
              <a:t>‹#›</a:t>
            </a:fld>
            <a:endParaRPr lang="en-US"/>
          </a:p>
        </p:txBody>
      </p:sp>
    </p:spTree>
    <p:extLst>
      <p:ext uri="{BB962C8B-B14F-4D97-AF65-F5344CB8AC3E}">
        <p14:creationId xmlns:p14="http://schemas.microsoft.com/office/powerpoint/2010/main" val="67862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quackit.com/python/tutorial/python_dictionary.cf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Task</a:t>
            </a:r>
          </a:p>
        </p:txBody>
      </p:sp>
      <p:sp>
        <p:nvSpPr>
          <p:cNvPr id="4" name="Slide Number Placeholder 3"/>
          <p:cNvSpPr>
            <a:spLocks noGrp="1"/>
          </p:cNvSpPr>
          <p:nvPr>
            <p:ph type="sldNum" sz="quarter" idx="5"/>
          </p:nvPr>
        </p:nvSpPr>
        <p:spPr/>
        <p:txBody>
          <a:bodyPr/>
          <a:lstStyle/>
          <a:p>
            <a:fld id="{65355C63-644B-4C5E-97AC-1B3111ABD8FB}" type="slidenum">
              <a:rPr lang="en-US" smtClean="0"/>
              <a:t>3</a:t>
            </a:fld>
            <a:endParaRPr lang="en-US"/>
          </a:p>
        </p:txBody>
      </p:sp>
    </p:spTree>
    <p:extLst>
      <p:ext uri="{BB962C8B-B14F-4D97-AF65-F5344CB8AC3E}">
        <p14:creationId xmlns:p14="http://schemas.microsoft.com/office/powerpoint/2010/main" val="1329033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15</a:t>
            </a:fld>
            <a:endParaRPr lang="en-US"/>
          </a:p>
        </p:txBody>
      </p:sp>
    </p:spTree>
    <p:extLst>
      <p:ext uri="{BB962C8B-B14F-4D97-AF65-F5344CB8AC3E}">
        <p14:creationId xmlns:p14="http://schemas.microsoft.com/office/powerpoint/2010/main" val="365834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precise control over any loops( for/while)</a:t>
            </a:r>
          </a:p>
        </p:txBody>
      </p:sp>
      <p:sp>
        <p:nvSpPr>
          <p:cNvPr id="4" name="Slide Number Placeholder 3"/>
          <p:cNvSpPr>
            <a:spLocks noGrp="1"/>
          </p:cNvSpPr>
          <p:nvPr>
            <p:ph type="sldNum" sz="quarter" idx="5"/>
          </p:nvPr>
        </p:nvSpPr>
        <p:spPr/>
        <p:txBody>
          <a:bodyPr/>
          <a:lstStyle/>
          <a:p>
            <a:fld id="{65355C63-644B-4C5E-97AC-1B3111ABD8FB}" type="slidenum">
              <a:rPr lang="en-US" smtClean="0"/>
              <a:t>16</a:t>
            </a:fld>
            <a:endParaRPr lang="en-US"/>
          </a:p>
        </p:txBody>
      </p:sp>
    </p:spTree>
    <p:extLst>
      <p:ext uri="{BB962C8B-B14F-4D97-AF65-F5344CB8AC3E}">
        <p14:creationId xmlns:p14="http://schemas.microsoft.com/office/powerpoint/2010/main" val="1995174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precise control over any loops( for/while)</a:t>
            </a:r>
          </a:p>
        </p:txBody>
      </p:sp>
      <p:sp>
        <p:nvSpPr>
          <p:cNvPr id="4" name="Slide Number Placeholder 3"/>
          <p:cNvSpPr>
            <a:spLocks noGrp="1"/>
          </p:cNvSpPr>
          <p:nvPr>
            <p:ph type="sldNum" sz="quarter" idx="5"/>
          </p:nvPr>
        </p:nvSpPr>
        <p:spPr/>
        <p:txBody>
          <a:bodyPr/>
          <a:lstStyle/>
          <a:p>
            <a:fld id="{65355C63-644B-4C5E-97AC-1B3111ABD8FB}" type="slidenum">
              <a:rPr lang="en-US" smtClean="0"/>
              <a:t>17</a:t>
            </a:fld>
            <a:endParaRPr lang="en-US"/>
          </a:p>
        </p:txBody>
      </p:sp>
    </p:spTree>
    <p:extLst>
      <p:ext uri="{BB962C8B-B14F-4D97-AF65-F5344CB8AC3E}">
        <p14:creationId xmlns:p14="http://schemas.microsoft.com/office/powerpoint/2010/main" val="317676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https://searchsqlserver.techtarget.com/definition/data-structure</a:t>
            </a:r>
          </a:p>
        </p:txBody>
      </p:sp>
      <p:sp>
        <p:nvSpPr>
          <p:cNvPr id="4" name="Slide Number Placeholder 3"/>
          <p:cNvSpPr>
            <a:spLocks noGrp="1"/>
          </p:cNvSpPr>
          <p:nvPr>
            <p:ph type="sldNum" sz="quarter" idx="5"/>
          </p:nvPr>
        </p:nvSpPr>
        <p:spPr/>
        <p:txBody>
          <a:bodyPr/>
          <a:lstStyle/>
          <a:p>
            <a:fld id="{65355C63-644B-4C5E-97AC-1B3111ABD8FB}" type="slidenum">
              <a:rPr lang="en-US" smtClean="0"/>
              <a:t>4</a:t>
            </a:fld>
            <a:endParaRPr lang="en-US"/>
          </a:p>
        </p:txBody>
      </p:sp>
    </p:spTree>
    <p:extLst>
      <p:ext uri="{BB962C8B-B14F-4D97-AF65-F5344CB8AC3E}">
        <p14:creationId xmlns:p14="http://schemas.microsoft.com/office/powerpoint/2010/main" val="304988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https://searchsqlserver.techtarget.com/definition/data-structure</a:t>
            </a:r>
          </a:p>
        </p:txBody>
      </p:sp>
      <p:sp>
        <p:nvSpPr>
          <p:cNvPr id="4" name="Slide Number Placeholder 3"/>
          <p:cNvSpPr>
            <a:spLocks noGrp="1"/>
          </p:cNvSpPr>
          <p:nvPr>
            <p:ph type="sldNum" sz="quarter" idx="5"/>
          </p:nvPr>
        </p:nvSpPr>
        <p:spPr/>
        <p:txBody>
          <a:bodyPr/>
          <a:lstStyle/>
          <a:p>
            <a:fld id="{65355C63-644B-4C5E-97AC-1B3111ABD8FB}" type="slidenum">
              <a:rPr lang="en-US" smtClean="0"/>
              <a:t>5</a:t>
            </a:fld>
            <a:endParaRPr lang="en-US"/>
          </a:p>
        </p:txBody>
      </p:sp>
    </p:spTree>
    <p:extLst>
      <p:ext uri="{BB962C8B-B14F-4D97-AF65-F5344CB8AC3E}">
        <p14:creationId xmlns:p14="http://schemas.microsoft.com/office/powerpoint/2010/main" val="2297345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Join()</a:t>
            </a:r>
            <a:br>
              <a:rPr lang="en-US" dirty="0"/>
            </a:br>
            <a:r>
              <a:rPr lang="en-US" dirty="0"/>
              <a:t>https://docs.python.org/3/tutorial/datastructures.html</a:t>
            </a:r>
          </a:p>
        </p:txBody>
      </p:sp>
      <p:sp>
        <p:nvSpPr>
          <p:cNvPr id="4" name="Slide Number Placeholder 3"/>
          <p:cNvSpPr>
            <a:spLocks noGrp="1"/>
          </p:cNvSpPr>
          <p:nvPr>
            <p:ph type="sldNum" sz="quarter" idx="5"/>
          </p:nvPr>
        </p:nvSpPr>
        <p:spPr/>
        <p:txBody>
          <a:bodyPr/>
          <a:lstStyle/>
          <a:p>
            <a:fld id="{65355C63-644B-4C5E-97AC-1B3111ABD8FB}" type="slidenum">
              <a:rPr lang="en-US" smtClean="0"/>
              <a:t>6</a:t>
            </a:fld>
            <a:endParaRPr lang="en-US"/>
          </a:p>
        </p:txBody>
      </p:sp>
    </p:spTree>
    <p:extLst>
      <p:ext uri="{BB962C8B-B14F-4D97-AF65-F5344CB8AC3E}">
        <p14:creationId xmlns:p14="http://schemas.microsoft.com/office/powerpoint/2010/main" val="415214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https://www.quackit.com/python/tutorial/python_dictionary.cfm</a:t>
            </a:r>
            <a:endParaRPr lang="en-US" dirty="0"/>
          </a:p>
          <a:p>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7</a:t>
            </a:fld>
            <a:endParaRPr lang="en-US"/>
          </a:p>
        </p:txBody>
      </p:sp>
    </p:spTree>
    <p:extLst>
      <p:ext uri="{BB962C8B-B14F-4D97-AF65-F5344CB8AC3E}">
        <p14:creationId xmlns:p14="http://schemas.microsoft.com/office/powerpoint/2010/main" val="51729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Range(), Creating and Modifying Lists</a:t>
            </a:r>
          </a:p>
        </p:txBody>
      </p:sp>
      <p:sp>
        <p:nvSpPr>
          <p:cNvPr id="4" name="Slide Number Placeholder 3"/>
          <p:cNvSpPr>
            <a:spLocks noGrp="1"/>
          </p:cNvSpPr>
          <p:nvPr>
            <p:ph type="sldNum" sz="quarter" idx="5"/>
          </p:nvPr>
        </p:nvSpPr>
        <p:spPr/>
        <p:txBody>
          <a:bodyPr/>
          <a:lstStyle/>
          <a:p>
            <a:fld id="{65355C63-644B-4C5E-97AC-1B3111ABD8FB}" type="slidenum">
              <a:rPr lang="en-US" smtClean="0"/>
              <a:t>11</a:t>
            </a:fld>
            <a:endParaRPr lang="en-US"/>
          </a:p>
        </p:txBody>
      </p:sp>
    </p:spTree>
    <p:extLst>
      <p:ext uri="{BB962C8B-B14F-4D97-AF65-F5344CB8AC3E}">
        <p14:creationId xmlns:p14="http://schemas.microsoft.com/office/powerpoint/2010/main" val="1816702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a:t>
            </a:r>
            <a:r>
              <a:rPr lang="en-US" sz="1200" b="0" i="0" kern="1200" dirty="0">
                <a:solidFill>
                  <a:schemeClr val="tx1"/>
                </a:solidFill>
                <a:effectLst/>
                <a:latin typeface="+mn-lt"/>
                <a:ea typeface="+mn-ea"/>
                <a:cs typeface="+mn-cs"/>
              </a:rPr>
              <a:t> returns the sum of the elements in a list, and </a:t>
            </a:r>
            <a:r>
              <a:rPr lang="en-US" dirty="0"/>
              <a:t>pop</a:t>
            </a:r>
            <a:r>
              <a:rPr lang="en-US" sz="1200" b="0" i="0" kern="1200" dirty="0">
                <a:solidFill>
                  <a:schemeClr val="tx1"/>
                </a:solidFill>
                <a:effectLst/>
                <a:latin typeface="+mn-lt"/>
                <a:ea typeface="+mn-ea"/>
                <a:cs typeface="+mn-cs"/>
              </a:rPr>
              <a:t> is a list method that removes the last element from a list and returns it.</a:t>
            </a:r>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12</a:t>
            </a:fld>
            <a:endParaRPr lang="en-US"/>
          </a:p>
        </p:txBody>
      </p:sp>
    </p:spTree>
    <p:extLst>
      <p:ext uri="{BB962C8B-B14F-4D97-AF65-F5344CB8AC3E}">
        <p14:creationId xmlns:p14="http://schemas.microsoft.com/office/powerpoint/2010/main" val="246178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a:t>
            </a:r>
            <a:r>
              <a:rPr lang="en-US" sz="1200" b="0" i="0" kern="1200" dirty="0">
                <a:solidFill>
                  <a:schemeClr val="tx1"/>
                </a:solidFill>
                <a:effectLst/>
                <a:latin typeface="+mn-lt"/>
                <a:ea typeface="+mn-ea"/>
                <a:cs typeface="+mn-cs"/>
              </a:rPr>
              <a:t> returns the sum of the elements in a list, and </a:t>
            </a:r>
            <a:r>
              <a:rPr lang="en-US" dirty="0"/>
              <a:t>pop</a:t>
            </a:r>
            <a:r>
              <a:rPr lang="en-US" sz="1200" b="0" i="0" kern="1200" dirty="0">
                <a:solidFill>
                  <a:schemeClr val="tx1"/>
                </a:solidFill>
                <a:effectLst/>
                <a:latin typeface="+mn-lt"/>
                <a:ea typeface="+mn-ea"/>
                <a:cs typeface="+mn-cs"/>
              </a:rPr>
              <a:t> is a list method that removes the last element from a list and returns it.</a:t>
            </a:r>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13</a:t>
            </a:fld>
            <a:endParaRPr lang="en-US"/>
          </a:p>
        </p:txBody>
      </p:sp>
    </p:spTree>
    <p:extLst>
      <p:ext uri="{BB962C8B-B14F-4D97-AF65-F5344CB8AC3E}">
        <p14:creationId xmlns:p14="http://schemas.microsoft.com/office/powerpoint/2010/main" val="1367491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14</a:t>
            </a:fld>
            <a:endParaRPr lang="en-US"/>
          </a:p>
        </p:txBody>
      </p:sp>
    </p:spTree>
    <p:extLst>
      <p:ext uri="{BB962C8B-B14F-4D97-AF65-F5344CB8AC3E}">
        <p14:creationId xmlns:p14="http://schemas.microsoft.com/office/powerpoint/2010/main" val="880103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8835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39023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15964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86610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C3B33-C7A6-400C-A955-5B352DDD6EAE}"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43570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DC3B33-C7A6-400C-A955-5B352DDD6EAE}"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15844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DC3B33-C7A6-400C-A955-5B352DDD6EAE}"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54639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DC3B33-C7A6-400C-A955-5B352DDD6EAE}"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89460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C3B33-C7A6-400C-A955-5B352DDD6EAE}"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14966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DC3B33-C7A6-400C-A955-5B352DDD6EAE}"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2552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DC3B33-C7A6-400C-A955-5B352DDD6EAE}"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15962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C3B33-C7A6-400C-A955-5B352DDD6EAE}" type="datetimeFigureOut">
              <a:rPr lang="en-US" smtClean="0"/>
              <a:t>8/6/2019</a:t>
            </a:fld>
            <a:endParaRPr lang="en-US"/>
          </a:p>
        </p:txBody>
      </p:sp>
      <p:sp>
        <p:nvSpPr>
          <p:cNvPr id="5" name="Footer Placeholder 4"/>
          <p:cNvSpPr>
            <a:spLocks noGrp="1"/>
          </p:cNvSpPr>
          <p:nvPr>
            <p:ph type="ftr" sz="quarter" idx="3"/>
          </p:nvPr>
        </p:nvSpPr>
        <p:spPr>
          <a:xfrm>
            <a:off x="3028951"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66B78-3D22-4524-AFCC-96A68FE0F111}" type="slidenum">
              <a:rPr lang="en-US" smtClean="0"/>
              <a:t>‹#›</a:t>
            </a:fld>
            <a:endParaRPr lang="en-US"/>
          </a:p>
        </p:txBody>
      </p:sp>
    </p:spTree>
    <p:extLst>
      <p:ext uri="{BB962C8B-B14F-4D97-AF65-F5344CB8AC3E}">
        <p14:creationId xmlns:p14="http://schemas.microsoft.com/office/powerpoint/2010/main" val="22236785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www.w3schools.com/python/ref_list_index.asp" TargetMode="External"/><Relationship Id="rId13" Type="http://schemas.openxmlformats.org/officeDocument/2006/relationships/hyperlink" Target="https://www.w3schools.com/python/ref_list_sort.asp" TargetMode="External"/><Relationship Id="rId3" Type="http://schemas.openxmlformats.org/officeDocument/2006/relationships/hyperlink" Target="https://www.w3schools.com/python/ref_list_append.asp" TargetMode="External"/><Relationship Id="rId7" Type="http://schemas.openxmlformats.org/officeDocument/2006/relationships/hyperlink" Target="https://www.w3schools.com/python/ref_list_extend.asp" TargetMode="External"/><Relationship Id="rId12" Type="http://schemas.openxmlformats.org/officeDocument/2006/relationships/hyperlink" Target="https://www.w3schools.com/python/ref_list_reverse.asp"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www.w3schools.com/python/ref_list_count.asp" TargetMode="External"/><Relationship Id="rId11" Type="http://schemas.openxmlformats.org/officeDocument/2006/relationships/hyperlink" Target="https://www.w3schools.com/python/ref_list_remove.asp" TargetMode="External"/><Relationship Id="rId5" Type="http://schemas.openxmlformats.org/officeDocument/2006/relationships/hyperlink" Target="https://www.w3schools.com/python/ref_list_copy.asp" TargetMode="External"/><Relationship Id="rId10" Type="http://schemas.openxmlformats.org/officeDocument/2006/relationships/hyperlink" Target="https://www.w3schools.com/python/ref_list_pop.asp" TargetMode="External"/><Relationship Id="rId4" Type="http://schemas.openxmlformats.org/officeDocument/2006/relationships/hyperlink" Target="https://www.w3schools.com/python/ref_list_clear.asp" TargetMode="External"/><Relationship Id="rId9" Type="http://schemas.openxmlformats.org/officeDocument/2006/relationships/hyperlink" Target="https://www.w3schools.com/python/ref_list_insert.as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6036F7-D382-485B-BD42-6D196E50D422}"/>
              </a:ext>
            </a:extLst>
          </p:cNvPr>
          <p:cNvSpPr/>
          <p:nvPr/>
        </p:nvSpPr>
        <p:spPr>
          <a:xfrm>
            <a:off x="4973908" y="6086616"/>
            <a:ext cx="3805648" cy="290465"/>
          </a:xfrm>
          <a:prstGeom prst="rect">
            <a:avLst/>
          </a:prstGeom>
          <a:noFill/>
          <a:effectLst>
            <a:softEdge rad="165100"/>
          </a:effectLst>
        </p:spPr>
        <p:txBody>
          <a:bodyPr wrap="square" lIns="74295" tIns="37148" rIns="74295" bIns="37148">
            <a:spAutoFit/>
          </a:bodyPr>
          <a:lstStyle/>
          <a:p>
            <a:pPr algn="ctr"/>
            <a:r>
              <a:rPr lang="en-US" sz="1400" dirty="0">
                <a:ln w="0"/>
                <a:effectLst>
                  <a:outerShdw blurRad="38100" dist="19050" dir="2700000" algn="tl" rotWithShape="0">
                    <a:schemeClr val="dk1">
                      <a:alpha val="40000"/>
                    </a:schemeClr>
                  </a:outerShdw>
                </a:effectLst>
                <a:latin typeface="Trebuchet MS" panose="020B0603020202020204" pitchFamily="34" charset="0"/>
              </a:rPr>
              <a:t>Instructors: Anwar-Ul-Azim Bhuiya &amp; Pias Paul</a:t>
            </a:r>
            <a:endParaRPr lang="en-US" sz="1400" dirty="0">
              <a:ln w="0"/>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4697A800-C38F-40AE-8F6B-A8BAB5DD32A3}"/>
              </a:ext>
            </a:extLst>
          </p:cNvPr>
          <p:cNvSpPr/>
          <p:nvPr/>
        </p:nvSpPr>
        <p:spPr>
          <a:xfrm>
            <a:off x="378075" y="2708870"/>
            <a:ext cx="5262244" cy="1552349"/>
          </a:xfrm>
          <a:prstGeom prst="rect">
            <a:avLst/>
          </a:prstGeom>
          <a:noFill/>
        </p:spPr>
        <p:txBody>
          <a:bodyPr wrap="square" lIns="74295" tIns="37148" rIns="74295" bIns="37148">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Module 2- Building Blocks </a:t>
            </a:r>
          </a:p>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of </a:t>
            </a:r>
          </a:p>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Python</a:t>
            </a:r>
            <a:endParaRPr lang="en-US" sz="3200" dirty="0">
              <a:ln w="0"/>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5B198098-B59A-4450-9018-D516590103E9}"/>
              </a:ext>
            </a:extLst>
          </p:cNvPr>
          <p:cNvSpPr/>
          <p:nvPr/>
        </p:nvSpPr>
        <p:spPr>
          <a:xfrm>
            <a:off x="1049722" y="266633"/>
            <a:ext cx="7235634" cy="931024"/>
          </a:xfrm>
          <a:prstGeom prst="rect">
            <a:avLst/>
          </a:prstGeom>
          <a:noFill/>
        </p:spPr>
        <p:txBody>
          <a:bodyPr wrap="none" lIns="99060" tIns="49530" rIns="99060" bIns="49530">
            <a:spAutoFit/>
          </a:bodyPr>
          <a:lstStyle/>
          <a:p>
            <a:pPr algn="ctr"/>
            <a:r>
              <a:rPr lang="en-US" sz="5400" dirty="0">
                <a:ln w="0"/>
                <a:effectLst>
                  <a:outerShdw blurRad="38100" dist="19050" dir="2700000" algn="tl" rotWithShape="0">
                    <a:schemeClr val="dk1">
                      <a:alpha val="40000"/>
                    </a:schemeClr>
                  </a:outerShdw>
                </a:effectLst>
                <a:latin typeface="Book Antiqua" panose="02040602050305030304" pitchFamily="18" charset="0"/>
                <a:cs typeface="Times New Roman" panose="02020603050405020304" pitchFamily="18" charset="0"/>
              </a:rPr>
              <a:t>Introduction to Python</a:t>
            </a:r>
          </a:p>
        </p:txBody>
      </p:sp>
      <p:pic>
        <p:nvPicPr>
          <p:cNvPr id="3" name="Picture 2">
            <a:extLst>
              <a:ext uri="{FF2B5EF4-FFF2-40B4-BE49-F238E27FC236}">
                <a16:creationId xmlns:a16="http://schemas.microsoft.com/office/drawing/2014/main" id="{A4195764-52B4-430D-B328-A0C0EBAE3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971" y="2848984"/>
            <a:ext cx="2676720" cy="2663541"/>
          </a:xfrm>
          <a:prstGeom prst="rect">
            <a:avLst/>
          </a:prstGeom>
        </p:spPr>
      </p:pic>
      <p:cxnSp>
        <p:nvCxnSpPr>
          <p:cNvPr id="9" name="Straight Connector 8">
            <a:extLst>
              <a:ext uri="{FF2B5EF4-FFF2-40B4-BE49-F238E27FC236}">
                <a16:creationId xmlns:a16="http://schemas.microsoft.com/office/drawing/2014/main" id="{FE1A5F7A-CCC5-4158-AA8A-E8DC8CFC30B2}"/>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A390D150-7272-488B-AC4F-05D616E416C5}"/>
              </a:ext>
            </a:extLst>
          </p:cNvPr>
          <p:cNvSpPr txBox="1"/>
          <p:nvPr/>
        </p:nvSpPr>
        <p:spPr>
          <a:xfrm>
            <a:off x="284156" y="6451904"/>
            <a:ext cx="2175304" cy="325795"/>
          </a:xfrm>
          <a:prstGeom prst="rect">
            <a:avLst/>
          </a:prstGeom>
          <a:noFill/>
        </p:spPr>
        <p:txBody>
          <a:bodyPr wrap="square" rtlCol="0">
            <a:spAutoFit/>
          </a:bodyPr>
          <a:lstStyle/>
          <a:p>
            <a:r>
              <a:rPr lang="en-US" sz="1517" dirty="0">
                <a:latin typeface="Baskerville Old Face" panose="02020602080505020303" pitchFamily="18" charset="0"/>
              </a:rPr>
              <a:t>Introduction to Python</a:t>
            </a:r>
          </a:p>
        </p:txBody>
      </p:sp>
    </p:spTree>
    <p:extLst>
      <p:ext uri="{BB962C8B-B14F-4D97-AF65-F5344CB8AC3E}">
        <p14:creationId xmlns:p14="http://schemas.microsoft.com/office/powerpoint/2010/main" val="283410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6CDAB54-6123-45D6-A56F-65D87ACA7222}"/>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3BDC8CFB-2F93-4697-806B-944736E5D31A}"/>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A733A891-B7ED-47D9-A810-FD12B543D2E0}"/>
              </a:ext>
            </a:extLst>
          </p:cNvPr>
          <p:cNvSpPr/>
          <p:nvPr/>
        </p:nvSpPr>
        <p:spPr>
          <a:xfrm>
            <a:off x="3140208" y="593567"/>
            <a:ext cx="252505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EF4799EE-83C7-4183-BFC3-CD8FC3D27D29}"/>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7" name="Rectangle 6">
            <a:extLst>
              <a:ext uri="{FF2B5EF4-FFF2-40B4-BE49-F238E27FC236}">
                <a16:creationId xmlns:a16="http://schemas.microsoft.com/office/drawing/2014/main" id="{0B25F4AF-E27C-45D8-B7CA-2A42BA53B81B}"/>
              </a:ext>
            </a:extLst>
          </p:cNvPr>
          <p:cNvSpPr/>
          <p:nvPr/>
        </p:nvSpPr>
        <p:spPr>
          <a:xfrm>
            <a:off x="628643" y="1150590"/>
            <a:ext cx="8093332" cy="677108"/>
          </a:xfrm>
          <a:prstGeom prst="rect">
            <a:avLst/>
          </a:prstGeom>
        </p:spPr>
        <p:txBody>
          <a:bodyPr wrap="square">
            <a:spAutoFit/>
          </a:bodyPr>
          <a:lstStyle/>
          <a:p>
            <a:endParaRPr lang="en-US" sz="2000" u="sng" dirty="0">
              <a:solidFill>
                <a:srgbClr val="8B0000"/>
              </a:solidFill>
              <a:latin typeface="LMRoman12-Regular"/>
            </a:endParaRPr>
          </a:p>
          <a:p>
            <a:endParaRPr lang="en-US" u="sng" dirty="0">
              <a:solidFill>
                <a:srgbClr val="8B0000"/>
              </a:solidFill>
              <a:latin typeface="LMRoman12-Regular"/>
            </a:endParaRPr>
          </a:p>
        </p:txBody>
      </p:sp>
      <p:sp>
        <p:nvSpPr>
          <p:cNvPr id="8" name="Rectangle 2">
            <a:extLst>
              <a:ext uri="{FF2B5EF4-FFF2-40B4-BE49-F238E27FC236}">
                <a16:creationId xmlns:a16="http://schemas.microsoft.com/office/drawing/2014/main" id="{C237D77B-5532-4A0A-83FE-B524596CF1CB}"/>
              </a:ext>
            </a:extLst>
          </p:cNvPr>
          <p:cNvSpPr>
            <a:spLocks noChangeArrowheads="1"/>
          </p:cNvSpPr>
          <p:nvPr/>
        </p:nvSpPr>
        <p:spPr bwMode="auto">
          <a:xfrm>
            <a:off x="503359" y="1489144"/>
            <a:ext cx="8093332" cy="38164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effectLst/>
                <a:latin typeface="LMRoman12-Regular"/>
              </a:rPr>
              <a:t>Don't use </a:t>
            </a:r>
            <a:r>
              <a:rPr kumimoji="0" lang="en-US" altLang="en-US" sz="1200" b="1" i="0" u="none" strike="noStrike" cap="none" normalizeH="0" baseline="0" dirty="0">
                <a:ln>
                  <a:noFill/>
                </a:ln>
                <a:effectLst/>
                <a:latin typeface="LMRoman12-Regular"/>
              </a:rPr>
              <a:t>True</a:t>
            </a:r>
            <a:r>
              <a:rPr kumimoji="0" lang="en-US" altLang="en-US" b="1" i="0" u="none" strike="noStrike" cap="none" normalizeH="0" baseline="0" dirty="0">
                <a:ln>
                  <a:noFill/>
                </a:ln>
                <a:effectLst/>
                <a:latin typeface="LMRoman12-Regular"/>
              </a:rPr>
              <a:t> or </a:t>
            </a:r>
            <a:r>
              <a:rPr kumimoji="0" lang="en-US" altLang="en-US" sz="1200" b="1" i="0" u="none" strike="noStrike" cap="none" normalizeH="0" baseline="0" dirty="0">
                <a:ln>
                  <a:noFill/>
                </a:ln>
                <a:effectLst/>
                <a:latin typeface="LMRoman12-Regular"/>
              </a:rPr>
              <a:t>False</a:t>
            </a:r>
            <a:r>
              <a:rPr kumimoji="0" lang="en-US" altLang="en-US" b="1" i="0" u="none" strike="noStrike" cap="none" normalizeH="0" baseline="0" dirty="0">
                <a:ln>
                  <a:noFill/>
                </a:ln>
                <a:effectLst/>
                <a:latin typeface="LMRoman12-Regular"/>
              </a:rPr>
              <a:t> as conditions</a:t>
            </a:r>
          </a:p>
          <a:p>
            <a:pPr marR="0" lvl="0" algn="l" defTabSz="914400" rtl="0" eaLnBrk="0" fontAlgn="base" latinLnBrk="0" hangingPunct="0">
              <a:lnSpc>
                <a:spcPct val="100000"/>
              </a:lnSpc>
              <a:spcBef>
                <a:spcPct val="0"/>
              </a:spcBef>
              <a:spcAft>
                <a:spcPct val="0"/>
              </a:spcAft>
              <a:buClrTx/>
              <a:buSzTx/>
              <a:tabLst/>
            </a:pPr>
            <a:r>
              <a:rPr kumimoji="0" lang="en-US" altLang="en-US" sz="1600" b="1" i="1" strike="noStrike" cap="none" normalizeH="0" baseline="0" dirty="0">
                <a:ln>
                  <a:noFill/>
                </a:ln>
                <a:effectLst/>
                <a:latin typeface="LMRoman12-Regular"/>
              </a:rPr>
              <a:t>#Bad example</a:t>
            </a:r>
            <a:r>
              <a:rPr kumimoji="0" lang="en-US" altLang="en-US" sz="1600" b="1" i="0" strike="noStrike" cap="none" normalizeH="0" baseline="0" dirty="0">
                <a:ln>
                  <a:noFill/>
                </a:ln>
                <a:effectLst/>
                <a:latin typeface="LMRoman12-Regular"/>
              </a:rPr>
              <a:t> </a:t>
            </a:r>
          </a:p>
          <a:p>
            <a:pPr lvl="1" defTabSz="914400" eaLnBrk="0" fontAlgn="base" hangingPunct="0">
              <a:spcBef>
                <a:spcPct val="0"/>
              </a:spcBef>
              <a:spcAft>
                <a:spcPct val="0"/>
              </a:spcAft>
            </a:pPr>
            <a:r>
              <a:rPr kumimoji="0" lang="en-US" altLang="en-US" b="1" i="0" u="none" strike="noStrike" cap="none" normalizeH="0" baseline="0" dirty="0">
                <a:ln>
                  <a:noFill/>
                </a:ln>
                <a:solidFill>
                  <a:srgbClr val="333333"/>
                </a:solidFill>
                <a:latin typeface="Source Code Pro"/>
              </a:rPr>
              <a:t>if</a:t>
            </a:r>
            <a:r>
              <a:rPr kumimoji="0" lang="en-US" altLang="en-US" b="0" i="0" u="none" strike="noStrike" cap="none" normalizeH="0" baseline="0" dirty="0">
                <a:ln>
                  <a:noFill/>
                </a:ln>
                <a:solidFill>
                  <a:srgbClr val="0F2B3D"/>
                </a:solidFill>
                <a:latin typeface="Source Code Pro"/>
              </a:rPr>
              <a:t> </a:t>
            </a:r>
            <a:r>
              <a:rPr kumimoji="0" lang="en-US" altLang="en-US" b="1" i="0" u="none" strike="noStrike" cap="none" normalizeH="0" baseline="0" dirty="0">
                <a:ln>
                  <a:noFill/>
                </a:ln>
                <a:solidFill>
                  <a:srgbClr val="333333"/>
                </a:solidFill>
                <a:latin typeface="Source Code Pro"/>
              </a:rPr>
              <a:t>True</a:t>
            </a:r>
            <a:r>
              <a:rPr kumimoji="0" lang="en-US" altLang="en-US" b="0" i="0" u="none" strike="noStrike" cap="none" normalizeH="0" baseline="0" dirty="0">
                <a:ln>
                  <a:noFill/>
                </a:ln>
                <a:solidFill>
                  <a:srgbClr val="0F2B3D"/>
                </a:solidFill>
                <a:latin typeface="Source Code Pro"/>
              </a:rPr>
              <a:t>: </a:t>
            </a:r>
          </a:p>
          <a:p>
            <a:pPr lvl="1" defTabSz="914400" eaLnBrk="0" fontAlgn="base" hangingPunct="0">
              <a:spcBef>
                <a:spcPct val="0"/>
              </a:spcBef>
              <a:spcAft>
                <a:spcPct val="0"/>
              </a:spcAft>
            </a:pPr>
            <a:r>
              <a:rPr lang="en-US" altLang="en-US" dirty="0">
                <a:solidFill>
                  <a:srgbClr val="0F2B3D"/>
                </a:solidFill>
                <a:latin typeface="Source Code Pro"/>
              </a:rPr>
              <a:t>	</a:t>
            </a:r>
            <a:r>
              <a:rPr kumimoji="0" lang="en-US" altLang="en-US" b="0" i="0" u="none" strike="noStrike" cap="none" normalizeH="0" baseline="0" dirty="0">
                <a:ln>
                  <a:noFill/>
                </a:ln>
                <a:solidFill>
                  <a:srgbClr val="333333"/>
                </a:solidFill>
                <a:latin typeface="Source Code Pro"/>
              </a:rPr>
              <a:t>print</a:t>
            </a:r>
            <a:r>
              <a:rPr kumimoji="0" lang="en-US" altLang="en-US" b="0" i="0" u="none" strike="noStrike" cap="none" normalizeH="0" baseline="0" dirty="0">
                <a:ln>
                  <a:noFill/>
                </a:ln>
                <a:solidFill>
                  <a:srgbClr val="0F2B3D"/>
                </a:solidFill>
                <a:latin typeface="Source Code Pro"/>
              </a:rPr>
              <a:t>(</a:t>
            </a:r>
            <a:r>
              <a:rPr kumimoji="0" lang="en-US" altLang="en-US" b="0" i="0" u="none" strike="noStrike" cap="none" normalizeH="0" baseline="0" dirty="0">
                <a:ln>
                  <a:noFill/>
                </a:ln>
                <a:solidFill>
                  <a:srgbClr val="DD1144"/>
                </a:solidFill>
                <a:latin typeface="Source Code Pro"/>
              </a:rPr>
              <a:t>"This indented code will always get run."</a:t>
            </a:r>
            <a:r>
              <a:rPr kumimoji="0" lang="en-US" altLang="en-US" b="0" i="0" u="none" strike="noStrike" cap="none" normalizeH="0" baseline="0" dirty="0">
                <a:ln>
                  <a:noFill/>
                </a:ln>
                <a:solidFill>
                  <a:srgbClr val="0F2B3D"/>
                </a:solidFill>
                <a:latin typeface="Source Code Pro"/>
              </a:rPr>
              <a:t>) </a:t>
            </a:r>
          </a:p>
          <a:p>
            <a:pPr lvl="1" defTabSz="914400" eaLnBrk="0" fontAlgn="base" hangingPunct="0">
              <a:spcBef>
                <a:spcPct val="0"/>
              </a:spcBef>
              <a:spcAft>
                <a:spcPct val="0"/>
              </a:spcAft>
            </a:pPr>
            <a:endParaRPr lang="en-US" altLang="en-US" sz="1000" dirty="0">
              <a:solidFill>
                <a:srgbClr val="0F2B3D"/>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F2B3D"/>
              </a:solidFill>
              <a:effectLst/>
              <a:latin typeface="Source Code Pro"/>
            </a:endParaRPr>
          </a:p>
          <a:p>
            <a:pPr defTabSz="914400" eaLnBrk="0" fontAlgn="base" hangingPunct="0">
              <a:spcBef>
                <a:spcPct val="0"/>
              </a:spcBef>
              <a:spcAft>
                <a:spcPct val="0"/>
              </a:spcAft>
            </a:pPr>
            <a:r>
              <a:rPr lang="en-US" b="1" dirty="0">
                <a:latin typeface="Open Sans"/>
              </a:rPr>
              <a:t>2. </a:t>
            </a:r>
            <a:r>
              <a:rPr lang="en-US" b="1" dirty="0">
                <a:latin typeface="LMRoman12-Regular"/>
              </a:rPr>
              <a:t>Be careful writing expressions that use logical operators</a:t>
            </a:r>
          </a:p>
          <a:p>
            <a:pPr defTabSz="914400" eaLnBrk="0" fontAlgn="base" hangingPunct="0">
              <a:spcBef>
                <a:spcPct val="0"/>
              </a:spcBef>
              <a:spcAft>
                <a:spcPct val="0"/>
              </a:spcAft>
            </a:pPr>
            <a:r>
              <a:rPr lang="en-US" sz="1600" b="1" i="1" dirty="0">
                <a:latin typeface="LMRoman12-Regular"/>
              </a:rPr>
              <a:t>#Bad example</a:t>
            </a:r>
          </a:p>
          <a:p>
            <a:pPr lvl="1" defTabSz="914400" eaLnBrk="0" fontAlgn="base" hangingPunct="0">
              <a:spcBef>
                <a:spcPct val="0"/>
              </a:spcBef>
              <a:spcAft>
                <a:spcPct val="0"/>
              </a:spcAft>
            </a:pPr>
            <a:r>
              <a:rPr lang="en-US" b="1" dirty="0">
                <a:solidFill>
                  <a:srgbClr val="333333"/>
                </a:solidFill>
                <a:latin typeface="Source Code Pro"/>
              </a:rPr>
              <a:t>if weather == "snow" or "rain":</a:t>
            </a:r>
          </a:p>
          <a:p>
            <a:pPr defTabSz="914400" eaLnBrk="0" fontAlgn="base" hangingPunct="0">
              <a:spcBef>
                <a:spcPct val="0"/>
              </a:spcBef>
              <a:spcAft>
                <a:spcPct val="0"/>
              </a:spcAft>
            </a:pPr>
            <a:r>
              <a:rPr lang="en-US" dirty="0">
                <a:latin typeface="LMRoman12-Regular"/>
              </a:rPr>
              <a:t>	</a:t>
            </a:r>
            <a:r>
              <a:rPr lang="en-US" dirty="0">
                <a:solidFill>
                  <a:srgbClr val="333333"/>
                </a:solidFill>
                <a:latin typeface="Source Code Pro"/>
              </a:rPr>
              <a:t>print</a:t>
            </a:r>
            <a:r>
              <a:rPr lang="en-US" dirty="0">
                <a:latin typeface="LMRoman12-Regular"/>
              </a:rPr>
              <a:t>( </a:t>
            </a:r>
            <a:r>
              <a:rPr lang="en-US" dirty="0">
                <a:solidFill>
                  <a:srgbClr val="DD1144"/>
                </a:solidFill>
                <a:latin typeface="LMRoman12-Regular"/>
              </a:rPr>
              <a:t>"Wear boots!“ </a:t>
            </a:r>
            <a:r>
              <a:rPr lang="en-US" dirty="0">
                <a:latin typeface="LMRoman12-Regular"/>
              </a:rPr>
              <a:t>)</a:t>
            </a:r>
          </a:p>
          <a:p>
            <a:pPr defTabSz="914400" eaLnBrk="0" fontAlgn="base" hangingPunct="0">
              <a:spcBef>
                <a:spcPct val="0"/>
              </a:spcBef>
              <a:spcAft>
                <a:spcPct val="0"/>
              </a:spcAft>
            </a:pPr>
            <a:endParaRPr lang="en-US" b="1" dirty="0">
              <a:latin typeface="Source Code Pro"/>
            </a:endParaRPr>
          </a:p>
          <a:p>
            <a:pPr defTabSz="914400" eaLnBrk="0" fontAlgn="base" hangingPunct="0">
              <a:spcBef>
                <a:spcPct val="0"/>
              </a:spcBef>
              <a:spcAft>
                <a:spcPct val="0"/>
              </a:spcAft>
            </a:pPr>
            <a:r>
              <a:rPr lang="en-US" b="1" dirty="0">
                <a:latin typeface="Source Code Pro"/>
              </a:rPr>
              <a:t>3.</a:t>
            </a:r>
            <a:r>
              <a:rPr lang="en-US" b="1" dirty="0">
                <a:latin typeface="LMRoman12-Regular"/>
              </a:rPr>
              <a:t>Don't compare a </a:t>
            </a:r>
            <a:r>
              <a:rPr lang="en-US" b="1" dirty="0" err="1">
                <a:latin typeface="LMRoman12-Regular"/>
              </a:rPr>
              <a:t>boolean</a:t>
            </a:r>
            <a:r>
              <a:rPr lang="en-US" b="1" dirty="0">
                <a:latin typeface="LMRoman12-Regular"/>
              </a:rPr>
              <a:t> variable with == True or == False</a:t>
            </a:r>
          </a:p>
          <a:p>
            <a:pPr lvl="0" defTabSz="914400" eaLnBrk="0" fontAlgn="base" hangingPunct="0">
              <a:spcBef>
                <a:spcPct val="0"/>
              </a:spcBef>
              <a:spcAft>
                <a:spcPct val="0"/>
              </a:spcAft>
            </a:pPr>
            <a:r>
              <a:rPr lang="en-US" altLang="en-US" sz="1600" b="1" i="1" dirty="0">
                <a:latin typeface="LMRoman12-Regular"/>
              </a:rPr>
              <a:t>#Bad example</a:t>
            </a:r>
          </a:p>
          <a:p>
            <a:pPr lvl="1" defTabSz="914400" eaLnBrk="0" fontAlgn="base" hangingPunct="0">
              <a:spcBef>
                <a:spcPct val="0"/>
              </a:spcBef>
              <a:spcAft>
                <a:spcPct val="0"/>
              </a:spcAft>
            </a:pPr>
            <a:r>
              <a:rPr lang="en-US" altLang="en-US" b="1" dirty="0">
                <a:solidFill>
                  <a:srgbClr val="333333"/>
                </a:solidFill>
                <a:latin typeface="Source Code Pro"/>
              </a:rPr>
              <a:t>if </a:t>
            </a:r>
            <a:r>
              <a:rPr lang="en-US" altLang="en-US" b="1" dirty="0" err="1">
                <a:solidFill>
                  <a:srgbClr val="333333"/>
                </a:solidFill>
                <a:latin typeface="Source Code Pro"/>
              </a:rPr>
              <a:t>is_cold</a:t>
            </a:r>
            <a:r>
              <a:rPr lang="en-US" altLang="en-US" b="1" dirty="0">
                <a:solidFill>
                  <a:srgbClr val="333333"/>
                </a:solidFill>
                <a:latin typeface="Source Code Pro"/>
              </a:rPr>
              <a:t> == True:</a:t>
            </a:r>
          </a:p>
          <a:p>
            <a:pPr lvl="0" defTabSz="914400" eaLnBrk="0" fontAlgn="base" hangingPunct="0">
              <a:spcBef>
                <a:spcPct val="0"/>
              </a:spcBef>
              <a:spcAft>
                <a:spcPct val="0"/>
              </a:spcAft>
            </a:pPr>
            <a:r>
              <a:rPr lang="en-US" altLang="en-US" dirty="0">
                <a:latin typeface="Source Code Pro"/>
              </a:rPr>
              <a:t>    	</a:t>
            </a:r>
            <a:r>
              <a:rPr lang="en-US" altLang="en-US" dirty="0">
                <a:solidFill>
                  <a:srgbClr val="333333"/>
                </a:solidFill>
                <a:latin typeface="Source Code Pro"/>
              </a:rPr>
              <a:t>print</a:t>
            </a:r>
            <a:r>
              <a:rPr lang="en-US" altLang="en-US" dirty="0">
                <a:latin typeface="Source Code Pro"/>
              </a:rPr>
              <a:t>(</a:t>
            </a:r>
            <a:r>
              <a:rPr lang="en-US" altLang="en-US" dirty="0">
                <a:solidFill>
                  <a:srgbClr val="DD1144"/>
                </a:solidFill>
                <a:latin typeface="Source Code Pro"/>
              </a:rPr>
              <a:t>"The weather is cold!"</a:t>
            </a:r>
            <a:r>
              <a:rPr lang="en-US" altLang="en-US" dirty="0">
                <a:latin typeface="Source Code Pro"/>
              </a:rPr>
              <a:t>)</a:t>
            </a:r>
            <a:endParaRPr kumimoji="0" lang="en-US" altLang="en-US" b="0" i="0" u="none" strike="noStrike" cap="none" normalizeH="0" baseline="0" dirty="0">
              <a:ln>
                <a:noFill/>
              </a:ln>
              <a:effectLst/>
              <a:latin typeface="Source Code Pro"/>
            </a:endParaRPr>
          </a:p>
        </p:txBody>
      </p:sp>
    </p:spTree>
    <p:extLst>
      <p:ext uri="{BB962C8B-B14F-4D97-AF65-F5344CB8AC3E}">
        <p14:creationId xmlns:p14="http://schemas.microsoft.com/office/powerpoint/2010/main" val="29480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0" y="1097453"/>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fontAlgn="base">
              <a:lnSpc>
                <a:spcPct val="100000"/>
              </a:lnSpc>
              <a:buFont typeface="Arial" panose="020B0604020202020204" pitchFamily="34" charset="0"/>
              <a:buChar char="•"/>
            </a:pPr>
            <a:r>
              <a:rPr lang="en-US" sz="2000" b="1" dirty="0">
                <a:solidFill>
                  <a:srgbClr val="8B0000"/>
                </a:solidFill>
                <a:latin typeface="LMRoman12-Regular"/>
              </a:rPr>
              <a:t>For Loops</a:t>
            </a:r>
          </a:p>
          <a:p>
            <a:pPr algn="just" fontAlgn="base">
              <a:lnSpc>
                <a:spcPct val="100000"/>
              </a:lnSpc>
            </a:pPr>
            <a:r>
              <a:rPr lang="en-US" sz="2000" b="1" dirty="0">
                <a:latin typeface="LMRoman12-Regular"/>
              </a:rPr>
              <a:t>     </a:t>
            </a:r>
            <a:r>
              <a:rPr lang="en-US" sz="2000" b="1" u="sng" dirty="0">
                <a:latin typeface="LMRoman12-Regular"/>
              </a:rPr>
              <a:t> </a:t>
            </a:r>
            <a:r>
              <a:rPr lang="en-US" sz="2000" b="1" u="sng" dirty="0" err="1">
                <a:latin typeface="LMRoman12-Regular"/>
              </a:rPr>
              <a:t>Iterable</a:t>
            </a:r>
            <a:r>
              <a:rPr lang="en-US" sz="2000" b="1" u="sng" dirty="0">
                <a:latin typeface="LMRoman12-Regular"/>
              </a:rPr>
              <a:t> </a:t>
            </a:r>
            <a:r>
              <a:rPr lang="en-US" sz="2000" b="1" dirty="0">
                <a:latin typeface="LMRoman12-Regular"/>
              </a:rPr>
              <a:t>: </a:t>
            </a:r>
            <a:r>
              <a:rPr lang="en-US" sz="2000" dirty="0">
                <a:latin typeface="LMRoman12-Regular"/>
              </a:rPr>
              <a:t>An object that can return one of its element at a time</a:t>
            </a:r>
            <a:r>
              <a:rPr lang="en-US" sz="2000" b="1" dirty="0">
                <a:latin typeface="LMRoman12-Regular"/>
              </a:rPr>
              <a:t>. </a:t>
            </a:r>
            <a:r>
              <a:rPr lang="en-US" sz="2000" dirty="0"/>
              <a:t>This can include </a:t>
            </a:r>
            <a:r>
              <a:rPr lang="en-US" sz="2000" b="1" u="sng" dirty="0"/>
              <a:t>sequence types</a:t>
            </a:r>
            <a:r>
              <a:rPr lang="en-US" sz="2000" dirty="0"/>
              <a:t>, such as </a:t>
            </a:r>
            <a:r>
              <a:rPr lang="en-US" sz="2000" b="1" u="sng" dirty="0"/>
              <a:t>strings</a:t>
            </a:r>
            <a:r>
              <a:rPr lang="en-US" sz="2000" dirty="0"/>
              <a:t>, </a:t>
            </a:r>
            <a:r>
              <a:rPr lang="en-US" sz="2000" b="1" u="sng" dirty="0"/>
              <a:t>lists</a:t>
            </a:r>
            <a:r>
              <a:rPr lang="en-US" sz="2000" dirty="0"/>
              <a:t>, and </a:t>
            </a:r>
            <a:r>
              <a:rPr lang="en-US" sz="2000" b="1" u="sng" dirty="0"/>
              <a:t>tuples</a:t>
            </a:r>
            <a:r>
              <a:rPr lang="en-US" sz="2000" dirty="0"/>
              <a:t>, as well as </a:t>
            </a:r>
            <a:r>
              <a:rPr lang="en-US" sz="2000" b="1" u="sng" dirty="0"/>
              <a:t>non-sequence types</a:t>
            </a:r>
            <a:r>
              <a:rPr lang="en-US" sz="2000" dirty="0"/>
              <a:t>, such as </a:t>
            </a:r>
            <a:r>
              <a:rPr lang="en-US" sz="2000" b="1" u="sng" dirty="0"/>
              <a:t>dictionaries </a:t>
            </a:r>
            <a:r>
              <a:rPr lang="en-US" sz="2000" dirty="0"/>
              <a:t>and </a:t>
            </a:r>
            <a:r>
              <a:rPr lang="en-US" sz="2000" b="1" u="sng" dirty="0"/>
              <a:t>files</a:t>
            </a:r>
            <a:r>
              <a:rPr lang="en-US" sz="2000" dirty="0"/>
              <a:t>.</a:t>
            </a:r>
          </a:p>
          <a:p>
            <a:pPr algn="just" fontAlgn="base">
              <a:lnSpc>
                <a:spcPct val="100000"/>
              </a:lnSpc>
            </a:pPr>
            <a:r>
              <a:rPr lang="en-US" sz="2000" b="1" u="sng" dirty="0"/>
              <a:t>Example:</a:t>
            </a:r>
          </a:p>
          <a:p>
            <a:pPr algn="just" fontAlgn="base">
              <a:lnSpc>
                <a:spcPct val="100000"/>
              </a:lnSpc>
            </a:pPr>
            <a:r>
              <a:rPr lang="en-US" sz="1700" dirty="0">
                <a:latin typeface="Source Code Pro"/>
              </a:rPr>
              <a:t>cities = [</a:t>
            </a:r>
            <a:r>
              <a:rPr lang="en-US" sz="1700" dirty="0">
                <a:solidFill>
                  <a:srgbClr val="DD1144"/>
                </a:solidFill>
                <a:latin typeface="Source Code Pro"/>
              </a:rPr>
              <a:t>'new </a:t>
            </a:r>
            <a:r>
              <a:rPr lang="en-US" sz="1700" dirty="0" err="1">
                <a:solidFill>
                  <a:srgbClr val="DD1144"/>
                </a:solidFill>
                <a:latin typeface="Source Code Pro"/>
              </a:rPr>
              <a:t>york</a:t>
            </a:r>
            <a:r>
              <a:rPr lang="en-US" sz="1700" dirty="0">
                <a:solidFill>
                  <a:srgbClr val="DD1144"/>
                </a:solidFill>
                <a:latin typeface="Source Code Pro"/>
              </a:rPr>
              <a:t> city’ , 'mountain view’, '</a:t>
            </a:r>
            <a:r>
              <a:rPr lang="en-US" sz="1700" dirty="0" err="1">
                <a:solidFill>
                  <a:srgbClr val="DD1144"/>
                </a:solidFill>
                <a:latin typeface="Source Code Pro"/>
              </a:rPr>
              <a:t>chicago</a:t>
            </a:r>
            <a:r>
              <a:rPr lang="en-US" sz="1700" dirty="0">
                <a:solidFill>
                  <a:srgbClr val="DD1144"/>
                </a:solidFill>
                <a:latin typeface="Source Code Pro"/>
              </a:rPr>
              <a:t>’, 'los </a:t>
            </a:r>
            <a:r>
              <a:rPr lang="en-US" sz="1700" dirty="0" err="1">
                <a:solidFill>
                  <a:srgbClr val="DD1144"/>
                </a:solidFill>
                <a:latin typeface="Source Code Pro"/>
              </a:rPr>
              <a:t>angeles</a:t>
            </a:r>
            <a:r>
              <a:rPr lang="en-US" sz="1700" dirty="0">
                <a:solidFill>
                  <a:srgbClr val="DD1144"/>
                </a:solidFill>
                <a:latin typeface="Source Code Pro"/>
              </a:rPr>
              <a:t>'</a:t>
            </a:r>
            <a:r>
              <a:rPr lang="en-US" sz="1700" dirty="0">
                <a:latin typeface="Source Code Pro"/>
              </a:rPr>
              <a:t>]</a:t>
            </a:r>
          </a:p>
          <a:p>
            <a:pPr algn="just" fontAlgn="base">
              <a:lnSpc>
                <a:spcPct val="100000"/>
              </a:lnSpc>
            </a:pPr>
            <a:r>
              <a:rPr lang="en-US" sz="1700" b="1" dirty="0">
                <a:solidFill>
                  <a:srgbClr val="333333"/>
                </a:solidFill>
                <a:latin typeface="Source Code Pro"/>
              </a:rPr>
              <a:t>for </a:t>
            </a:r>
            <a:r>
              <a:rPr lang="en-US" sz="1700" dirty="0">
                <a:latin typeface="Source Code Pro"/>
              </a:rPr>
              <a:t>city</a:t>
            </a:r>
            <a:r>
              <a:rPr lang="en-US" sz="1700" b="1" dirty="0">
                <a:latin typeface="Source Code Pro"/>
              </a:rPr>
              <a:t> in </a:t>
            </a:r>
            <a:r>
              <a:rPr lang="en-US" sz="1700" dirty="0">
                <a:latin typeface="Source Code Pro"/>
              </a:rPr>
              <a:t>cities:</a:t>
            </a:r>
          </a:p>
          <a:p>
            <a:pPr algn="just" fontAlgn="base">
              <a:lnSpc>
                <a:spcPct val="100000"/>
              </a:lnSpc>
            </a:pPr>
            <a:r>
              <a:rPr lang="en-US" sz="1700" dirty="0">
                <a:latin typeface="Source Code Pro"/>
              </a:rPr>
              <a:t>    print(city)</a:t>
            </a:r>
          </a:p>
          <a:p>
            <a:pPr algn="just" fontAlgn="base">
              <a:lnSpc>
                <a:spcPct val="100000"/>
              </a:lnSpc>
            </a:pPr>
            <a:r>
              <a:rPr lang="en-US" sz="1700" dirty="0">
                <a:latin typeface="Source Code Pro"/>
              </a:rPr>
              <a:t>print</a:t>
            </a:r>
            <a:r>
              <a:rPr lang="en-US" sz="1700" dirty="0">
                <a:solidFill>
                  <a:srgbClr val="333333"/>
                </a:solidFill>
                <a:latin typeface="Source Code Pro"/>
              </a:rPr>
              <a:t>(</a:t>
            </a:r>
            <a:r>
              <a:rPr lang="en-US" sz="1700" dirty="0">
                <a:solidFill>
                  <a:srgbClr val="DD1144"/>
                </a:solidFill>
                <a:latin typeface="Source Code Pro"/>
              </a:rPr>
              <a:t>"Done!"</a:t>
            </a:r>
            <a:r>
              <a:rPr lang="en-US" sz="1700" dirty="0">
                <a:solidFill>
                  <a:srgbClr val="333333"/>
                </a:solidFill>
                <a:latin typeface="Source Code Pro"/>
              </a:rPr>
              <a:t>)</a:t>
            </a:r>
          </a:p>
          <a:p>
            <a:pPr algn="just" fontAlgn="base">
              <a:lnSpc>
                <a:spcPct val="100000"/>
              </a:lnSpc>
            </a:pPr>
            <a:endParaRPr lang="en-US" sz="2000" dirty="0"/>
          </a:p>
        </p:txBody>
      </p:sp>
      <p:sp>
        <p:nvSpPr>
          <p:cNvPr id="5" name="Rectangle 4">
            <a:extLst>
              <a:ext uri="{FF2B5EF4-FFF2-40B4-BE49-F238E27FC236}">
                <a16:creationId xmlns:a16="http://schemas.microsoft.com/office/drawing/2014/main" id="{E88DE937-29F6-41A1-8DD5-8A8297EF614A}"/>
              </a:ext>
            </a:extLst>
          </p:cNvPr>
          <p:cNvSpPr/>
          <p:nvPr/>
        </p:nvSpPr>
        <p:spPr>
          <a:xfrm>
            <a:off x="3140205"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Tree>
    <p:extLst>
      <p:ext uri="{BB962C8B-B14F-4D97-AF65-F5344CB8AC3E}">
        <p14:creationId xmlns:p14="http://schemas.microsoft.com/office/powerpoint/2010/main" val="351970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E88DE937-29F6-41A1-8DD5-8A8297EF614A}"/>
              </a:ext>
            </a:extLst>
          </p:cNvPr>
          <p:cNvSpPr/>
          <p:nvPr/>
        </p:nvSpPr>
        <p:spPr>
          <a:xfrm>
            <a:off x="3140203"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00000"/>
              </a:lnSpc>
              <a:buFont typeface="Wingdings" panose="05000000000000000000" pitchFamily="2" charset="2"/>
              <a:buChar char="§"/>
            </a:pPr>
            <a:endParaRPr lang="en-US" sz="2000" b="1" dirty="0"/>
          </a:p>
          <a:p>
            <a:pPr marL="342891" indent="-342891" algn="just" fontAlgn="base">
              <a:lnSpc>
                <a:spcPct val="150000"/>
              </a:lnSpc>
              <a:buFont typeface="Wingdings" panose="05000000000000000000" pitchFamily="2" charset="2"/>
              <a:buChar char="§"/>
            </a:pPr>
            <a:endParaRPr lang="en-US" sz="2000" dirty="0"/>
          </a:p>
        </p:txBody>
      </p:sp>
      <p:sp>
        <p:nvSpPr>
          <p:cNvPr id="9" name="Rectangle 8">
            <a:extLst>
              <a:ext uri="{FF2B5EF4-FFF2-40B4-BE49-F238E27FC236}">
                <a16:creationId xmlns:a16="http://schemas.microsoft.com/office/drawing/2014/main" id="{6675BD22-927C-4A73-B43B-2B4FF809EE32}"/>
              </a:ext>
            </a:extLst>
          </p:cNvPr>
          <p:cNvSpPr/>
          <p:nvPr/>
        </p:nvSpPr>
        <p:spPr>
          <a:xfrm>
            <a:off x="476243" y="1117399"/>
            <a:ext cx="8219780" cy="4431983"/>
          </a:xfrm>
          <a:prstGeom prst="rect">
            <a:avLst/>
          </a:prstGeom>
        </p:spPr>
        <p:txBody>
          <a:bodyPr wrap="square">
            <a:spAutoFit/>
          </a:bodyPr>
          <a:lstStyle/>
          <a:p>
            <a:pPr marL="342900" indent="-342900" algn="just" fontAlgn="base">
              <a:lnSpc>
                <a:spcPct val="100000"/>
              </a:lnSpc>
              <a:buFont typeface="Arial" panose="020B0604020202020204" pitchFamily="34" charset="0"/>
              <a:buChar char="•"/>
            </a:pPr>
            <a:r>
              <a:rPr lang="en-US" b="1" dirty="0">
                <a:solidFill>
                  <a:srgbClr val="8B0000"/>
                </a:solidFill>
                <a:latin typeface="LMRoman12-Regular"/>
              </a:rPr>
              <a:t>While Loops</a:t>
            </a:r>
          </a:p>
          <a:p>
            <a:pPr algn="just" fontAlgn="base">
              <a:lnSpc>
                <a:spcPct val="100000"/>
              </a:lnSpc>
            </a:pPr>
            <a:r>
              <a:rPr lang="en-US" sz="1600" dirty="0">
                <a:solidFill>
                  <a:srgbClr val="333333"/>
                </a:solidFill>
                <a:latin typeface="LMRoman12-Regular"/>
              </a:rPr>
              <a:t>	</a:t>
            </a:r>
            <a:r>
              <a:rPr lang="en-US" sz="1600" dirty="0">
                <a:latin typeface="LMRoman12-Regular"/>
              </a:rPr>
              <a:t>For loops are an example of "definite iteration" meaning that the loop's body is run a predefined number of times. This differs from "indefinite iteration" which is when a loop repeats an unknown number of times and ends when some condition is met, which is what happens in a while loop. </a:t>
            </a:r>
          </a:p>
          <a:p>
            <a:pPr algn="just" fontAlgn="base">
              <a:lnSpc>
                <a:spcPct val="100000"/>
              </a:lnSpc>
            </a:pPr>
            <a:endParaRPr lang="en-US" sz="1600" dirty="0">
              <a:solidFill>
                <a:srgbClr val="333333"/>
              </a:solidFill>
              <a:latin typeface="LMRoman12-Regular"/>
            </a:endParaRPr>
          </a:p>
          <a:p>
            <a:pPr algn="just" fontAlgn="base">
              <a:lnSpc>
                <a:spcPct val="100000"/>
              </a:lnSpc>
            </a:pPr>
            <a:r>
              <a:rPr lang="en-US" sz="1600" b="1" u="sng" dirty="0">
                <a:latin typeface="LMRoman12-Regular"/>
              </a:rPr>
              <a:t>Components of a While Loop</a:t>
            </a:r>
          </a:p>
          <a:p>
            <a:pPr marL="285750" indent="-285750" algn="just" fontAlgn="base">
              <a:lnSpc>
                <a:spcPct val="100000"/>
              </a:lnSpc>
              <a:buFont typeface="Arial" panose="020B0604020202020204" pitchFamily="34" charset="0"/>
              <a:buChar char="•"/>
            </a:pPr>
            <a:r>
              <a:rPr lang="en-US" sz="1400" dirty="0">
                <a:latin typeface="LMRoman12-Regular"/>
              </a:rPr>
              <a:t>The first line starts with the while keyword, indicating this is a while loop.</a:t>
            </a:r>
          </a:p>
          <a:p>
            <a:pPr marL="285750" indent="-285750" algn="just" fontAlgn="base">
              <a:lnSpc>
                <a:spcPct val="100000"/>
              </a:lnSpc>
              <a:buFont typeface="Arial" panose="020B0604020202020204" pitchFamily="34" charset="0"/>
              <a:buChar char="•"/>
            </a:pPr>
            <a:r>
              <a:rPr lang="en-US" sz="1400" dirty="0">
                <a:latin typeface="LMRoman12-Regular"/>
              </a:rPr>
              <a:t>Following that is a condition to be checked. </a:t>
            </a:r>
          </a:p>
          <a:p>
            <a:pPr marL="285750" indent="-285750" algn="just" fontAlgn="base">
              <a:lnSpc>
                <a:spcPct val="100000"/>
              </a:lnSpc>
              <a:buFont typeface="Arial" panose="020B0604020202020204" pitchFamily="34" charset="0"/>
              <a:buChar char="•"/>
            </a:pPr>
            <a:r>
              <a:rPr lang="en-US" sz="1400" dirty="0">
                <a:latin typeface="LMRoman12-Regular"/>
              </a:rPr>
              <a:t>The while loop heading always ends with </a:t>
            </a:r>
            <a:r>
              <a:rPr lang="en-US" sz="1400" b="1" dirty="0">
                <a:latin typeface="LMRoman12-Regular"/>
              </a:rPr>
              <a:t>a colon :</a:t>
            </a:r>
          </a:p>
          <a:p>
            <a:pPr marL="285750" indent="-285750" algn="just" fontAlgn="base">
              <a:lnSpc>
                <a:spcPct val="100000"/>
              </a:lnSpc>
              <a:buFont typeface="Arial" panose="020B0604020202020204" pitchFamily="34" charset="0"/>
              <a:buChar char="•"/>
            </a:pPr>
            <a:r>
              <a:rPr lang="en-US" sz="1400" dirty="0">
                <a:latin typeface="LMRoman12-Regular"/>
              </a:rPr>
              <a:t>Indented after this heading is the body of the while loop. If the condition for the while loop is true, the code lines in the loop's body will be executed.</a:t>
            </a:r>
          </a:p>
          <a:p>
            <a:pPr marL="285750" indent="-285750" algn="just" fontAlgn="base">
              <a:lnSpc>
                <a:spcPct val="100000"/>
              </a:lnSpc>
              <a:buFont typeface="Arial" panose="020B0604020202020204" pitchFamily="34" charset="0"/>
              <a:buChar char="•"/>
            </a:pPr>
            <a:r>
              <a:rPr lang="en-US" sz="1400" dirty="0">
                <a:latin typeface="LMRoman12-Regular"/>
              </a:rPr>
              <a:t>We then go back to the while heading line, and the condition is evaluated again. This process of checking the condition and then executing the loop repeats until the condition becomes false.</a:t>
            </a:r>
          </a:p>
          <a:p>
            <a:pPr marL="285750" indent="-285750" algn="just" fontAlgn="base">
              <a:lnSpc>
                <a:spcPct val="100000"/>
              </a:lnSpc>
              <a:buFont typeface="Arial" panose="020B0604020202020204" pitchFamily="34" charset="0"/>
              <a:buChar char="•"/>
            </a:pPr>
            <a:r>
              <a:rPr lang="en-US" sz="1400" dirty="0">
                <a:latin typeface="LMRoman12-Regular"/>
              </a:rPr>
              <a:t>When the condition becomes false, we move on to the line following the body of the loop, which will be </a:t>
            </a:r>
            <a:r>
              <a:rPr lang="en-US" sz="1400" dirty="0" err="1">
                <a:latin typeface="LMRoman12-Regular"/>
              </a:rPr>
              <a:t>unindented</a:t>
            </a:r>
            <a:r>
              <a:rPr lang="en-US" sz="1400" dirty="0">
                <a:latin typeface="LMRoman12-Regular"/>
              </a:rPr>
              <a:t>.</a:t>
            </a:r>
          </a:p>
          <a:p>
            <a:pPr algn="just" fontAlgn="base">
              <a:lnSpc>
                <a:spcPct val="100000"/>
              </a:lnSpc>
            </a:pPr>
            <a:endParaRPr lang="en-US" sz="1400" dirty="0">
              <a:latin typeface="LMRoman12-Regular"/>
            </a:endParaRPr>
          </a:p>
          <a:p>
            <a:pPr algn="just" fontAlgn="base">
              <a:lnSpc>
                <a:spcPct val="100000"/>
              </a:lnSpc>
            </a:pPr>
            <a:r>
              <a:rPr lang="en-US" sz="1400" dirty="0">
                <a:latin typeface="LMRoman12-Regular"/>
              </a:rPr>
              <a:t>The indented body of the loop should modify at least one variable in the test condition. If the value of the test condition never changes, the result is an infinite loop!</a:t>
            </a:r>
          </a:p>
        </p:txBody>
      </p:sp>
    </p:spTree>
    <p:extLst>
      <p:ext uri="{BB962C8B-B14F-4D97-AF65-F5344CB8AC3E}">
        <p14:creationId xmlns:p14="http://schemas.microsoft.com/office/powerpoint/2010/main" val="331916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E88DE937-29F6-41A1-8DD5-8A8297EF614A}"/>
              </a:ext>
            </a:extLst>
          </p:cNvPr>
          <p:cNvSpPr/>
          <p:nvPr/>
        </p:nvSpPr>
        <p:spPr>
          <a:xfrm>
            <a:off x="3140203"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00000"/>
              </a:lnSpc>
              <a:buFont typeface="Wingdings" panose="05000000000000000000" pitchFamily="2" charset="2"/>
              <a:buChar char="§"/>
            </a:pPr>
            <a:endParaRPr lang="en-US" sz="2000" b="1" dirty="0"/>
          </a:p>
          <a:p>
            <a:pPr marL="342891" indent="-342891" algn="just" fontAlgn="base">
              <a:lnSpc>
                <a:spcPct val="150000"/>
              </a:lnSpc>
              <a:buFont typeface="Wingdings" panose="05000000000000000000" pitchFamily="2" charset="2"/>
              <a:buChar char="§"/>
            </a:pPr>
            <a:endParaRPr lang="en-US" sz="2000" dirty="0"/>
          </a:p>
        </p:txBody>
      </p:sp>
      <p:sp>
        <p:nvSpPr>
          <p:cNvPr id="9" name="Rectangle 8">
            <a:extLst>
              <a:ext uri="{FF2B5EF4-FFF2-40B4-BE49-F238E27FC236}">
                <a16:creationId xmlns:a16="http://schemas.microsoft.com/office/drawing/2014/main" id="{6675BD22-927C-4A73-B43B-2B4FF809EE32}"/>
              </a:ext>
            </a:extLst>
          </p:cNvPr>
          <p:cNvSpPr/>
          <p:nvPr/>
        </p:nvSpPr>
        <p:spPr>
          <a:xfrm>
            <a:off x="476243" y="1117399"/>
            <a:ext cx="8219780" cy="4524315"/>
          </a:xfrm>
          <a:prstGeom prst="rect">
            <a:avLst/>
          </a:prstGeom>
        </p:spPr>
        <p:txBody>
          <a:bodyPr wrap="square">
            <a:spAutoFit/>
          </a:bodyPr>
          <a:lstStyle/>
          <a:p>
            <a:pPr marL="342900" indent="-342900" algn="just" fontAlgn="base">
              <a:lnSpc>
                <a:spcPct val="100000"/>
              </a:lnSpc>
              <a:buFont typeface="Arial" panose="020B0604020202020204" pitchFamily="34" charset="0"/>
              <a:buChar char="•"/>
            </a:pPr>
            <a:r>
              <a:rPr lang="en-US" b="1" dirty="0">
                <a:solidFill>
                  <a:srgbClr val="8B0000"/>
                </a:solidFill>
                <a:latin typeface="LMRoman12-Regular"/>
              </a:rPr>
              <a:t>For Loops Vs. While Loops</a:t>
            </a:r>
          </a:p>
          <a:p>
            <a:pPr algn="just" fontAlgn="base">
              <a:lnSpc>
                <a:spcPct val="100000"/>
              </a:lnSpc>
            </a:pPr>
            <a:endParaRPr lang="en-US" b="1" dirty="0">
              <a:solidFill>
                <a:srgbClr val="8B0000"/>
              </a:solidFill>
              <a:latin typeface="LMRoman12-Regular"/>
            </a:endParaRPr>
          </a:p>
          <a:p>
            <a:pPr algn="just" fontAlgn="base">
              <a:lnSpc>
                <a:spcPct val="100000"/>
              </a:lnSpc>
            </a:pPr>
            <a:r>
              <a:rPr lang="en-US" b="1" u="sng" dirty="0">
                <a:latin typeface="LMRoman12-Regular"/>
              </a:rPr>
              <a:t>For Loops</a:t>
            </a:r>
          </a:p>
          <a:p>
            <a:pPr algn="just" fontAlgn="base">
              <a:lnSpc>
                <a:spcPct val="100000"/>
              </a:lnSpc>
            </a:pPr>
            <a:r>
              <a:rPr lang="en-US" sz="1600" dirty="0">
                <a:solidFill>
                  <a:srgbClr val="333333"/>
                </a:solidFill>
                <a:latin typeface="LMRoman12-Regular"/>
              </a:rPr>
              <a:t>	</a:t>
            </a:r>
            <a:r>
              <a:rPr lang="en-US" sz="1600" dirty="0">
                <a:latin typeface="LMRoman12-Regular"/>
              </a:rPr>
              <a:t> for loops are ideal when the number of iterations is known or finite.</a:t>
            </a:r>
          </a:p>
          <a:p>
            <a:pPr algn="just" fontAlgn="base">
              <a:lnSpc>
                <a:spcPct val="100000"/>
              </a:lnSpc>
            </a:pPr>
            <a:endParaRPr lang="en-US" sz="1600" dirty="0">
              <a:latin typeface="LMRoman12-Regular"/>
            </a:endParaRPr>
          </a:p>
          <a:p>
            <a:pPr algn="just" fontAlgn="base">
              <a:lnSpc>
                <a:spcPct val="100000"/>
              </a:lnSpc>
            </a:pPr>
            <a:r>
              <a:rPr lang="en-US" sz="1400" b="1" dirty="0">
                <a:latin typeface="LMRoman12-Regular"/>
              </a:rPr>
              <a:t>Examples:</a:t>
            </a:r>
            <a:endParaRPr lang="en-US" sz="1400" dirty="0">
              <a:latin typeface="LMRoman12-Regular"/>
            </a:endParaRPr>
          </a:p>
          <a:p>
            <a:pPr marL="285750" indent="-285750" algn="just" fontAlgn="base">
              <a:lnSpc>
                <a:spcPct val="100000"/>
              </a:lnSpc>
              <a:buFont typeface="Arial" panose="020B0604020202020204" pitchFamily="34" charset="0"/>
              <a:buChar char="•"/>
            </a:pPr>
            <a:r>
              <a:rPr lang="en-US" sz="1400" dirty="0">
                <a:latin typeface="LMRoman12-Regular"/>
              </a:rPr>
              <a:t>When you have an </a:t>
            </a:r>
            <a:r>
              <a:rPr lang="en-US" sz="1400" dirty="0" err="1">
                <a:latin typeface="LMRoman12-Regular"/>
              </a:rPr>
              <a:t>iterable</a:t>
            </a:r>
            <a:r>
              <a:rPr lang="en-US" sz="1400" dirty="0">
                <a:latin typeface="LMRoman12-Regular"/>
              </a:rPr>
              <a:t> collection (list, string, set, tuple, dictionary)</a:t>
            </a:r>
          </a:p>
          <a:p>
            <a:pPr marL="742950" lvl="1" indent="-285750" algn="just" fontAlgn="base">
              <a:buFont typeface="Arial" panose="020B0604020202020204" pitchFamily="34" charset="0"/>
              <a:buChar char="•"/>
            </a:pPr>
            <a:r>
              <a:rPr lang="en-US" sz="1400" dirty="0">
                <a:latin typeface="Source Code Pro"/>
              </a:rPr>
              <a:t>for name in names:</a:t>
            </a:r>
          </a:p>
          <a:p>
            <a:pPr marL="285750" indent="-285750" algn="just" fontAlgn="base">
              <a:lnSpc>
                <a:spcPct val="100000"/>
              </a:lnSpc>
              <a:buFont typeface="Arial" panose="020B0604020202020204" pitchFamily="34" charset="0"/>
              <a:buChar char="•"/>
            </a:pPr>
            <a:r>
              <a:rPr lang="en-US" sz="1400" dirty="0">
                <a:latin typeface="LMRoman12-Regular"/>
              </a:rPr>
              <a:t>When you want to iterate through a loop for a definite number of times, using range()</a:t>
            </a:r>
          </a:p>
          <a:p>
            <a:pPr marL="742950" lvl="1" indent="-285750" algn="just" fontAlgn="base">
              <a:buFont typeface="Arial" panose="020B0604020202020204" pitchFamily="34" charset="0"/>
              <a:buChar char="•"/>
            </a:pPr>
            <a:r>
              <a:rPr lang="en-US" sz="1400" dirty="0">
                <a:latin typeface="Source Code Pro"/>
              </a:rPr>
              <a:t>for </a:t>
            </a:r>
            <a:r>
              <a:rPr lang="en-US" sz="1400" dirty="0" err="1">
                <a:latin typeface="Source Code Pro"/>
              </a:rPr>
              <a:t>i</a:t>
            </a:r>
            <a:r>
              <a:rPr lang="en-US" sz="1400" dirty="0">
                <a:latin typeface="Source Code Pro"/>
              </a:rPr>
              <a:t> in range(5):</a:t>
            </a:r>
          </a:p>
          <a:p>
            <a:pPr algn="just" fontAlgn="base"/>
            <a:endParaRPr lang="en-US" sz="1400" dirty="0">
              <a:latin typeface="Source Code Pro"/>
            </a:endParaRPr>
          </a:p>
          <a:p>
            <a:pPr algn="just" fontAlgn="base"/>
            <a:r>
              <a:rPr lang="en-US" sz="1600" b="1" u="sng" dirty="0">
                <a:latin typeface="LMRoman12-Regular"/>
              </a:rPr>
              <a:t>While Loops</a:t>
            </a:r>
            <a:endParaRPr lang="en-US" sz="1400" dirty="0">
              <a:latin typeface="LMRoman12-Regular"/>
            </a:endParaRPr>
          </a:p>
          <a:p>
            <a:pPr algn="just" fontAlgn="base">
              <a:lnSpc>
                <a:spcPct val="100000"/>
              </a:lnSpc>
            </a:pPr>
            <a:r>
              <a:rPr lang="en-US" sz="1400" dirty="0">
                <a:latin typeface="LMRoman12-Regular"/>
              </a:rPr>
              <a:t>	</a:t>
            </a:r>
            <a:r>
              <a:rPr lang="en-US" sz="1600" dirty="0">
                <a:latin typeface="LMRoman12-Regular"/>
              </a:rPr>
              <a:t>while loops are ideal when the iterations need to continue until a condition is met.</a:t>
            </a:r>
          </a:p>
          <a:p>
            <a:pPr algn="just" fontAlgn="base">
              <a:lnSpc>
                <a:spcPct val="100000"/>
              </a:lnSpc>
            </a:pPr>
            <a:endParaRPr lang="en-US" sz="1600" dirty="0">
              <a:latin typeface="LMRoman12-Regular"/>
            </a:endParaRPr>
          </a:p>
          <a:p>
            <a:pPr algn="just" fontAlgn="base">
              <a:lnSpc>
                <a:spcPct val="100000"/>
              </a:lnSpc>
            </a:pPr>
            <a:r>
              <a:rPr lang="en-US" sz="1400" b="1" dirty="0">
                <a:latin typeface="LMRoman12-Regular"/>
              </a:rPr>
              <a:t>Examples:</a:t>
            </a:r>
            <a:endParaRPr lang="en-US" sz="1400" dirty="0">
              <a:latin typeface="LMRoman12-Regular"/>
            </a:endParaRPr>
          </a:p>
          <a:p>
            <a:pPr marL="285750" indent="-285750" algn="just" fontAlgn="base">
              <a:lnSpc>
                <a:spcPct val="100000"/>
              </a:lnSpc>
              <a:buFont typeface="Arial" panose="020B0604020202020204" pitchFamily="34" charset="0"/>
              <a:buChar char="•"/>
            </a:pPr>
            <a:r>
              <a:rPr lang="en-US" sz="1400" dirty="0">
                <a:latin typeface="LMRoman12-Regular"/>
              </a:rPr>
              <a:t>When you want to use comparison operators</a:t>
            </a:r>
          </a:p>
          <a:p>
            <a:pPr marL="742950" lvl="1" indent="-285750" algn="just" fontAlgn="base">
              <a:buFont typeface="Arial" panose="020B0604020202020204" pitchFamily="34" charset="0"/>
              <a:buChar char="•"/>
            </a:pPr>
            <a:r>
              <a:rPr lang="en-US" sz="1400" dirty="0">
                <a:latin typeface="Source Code Pro"/>
              </a:rPr>
              <a:t>while count &lt;= 100:</a:t>
            </a:r>
          </a:p>
          <a:p>
            <a:pPr marL="285750" indent="-285750" algn="just" fontAlgn="base">
              <a:lnSpc>
                <a:spcPct val="100000"/>
              </a:lnSpc>
              <a:buFont typeface="Arial" panose="020B0604020202020204" pitchFamily="34" charset="0"/>
              <a:buChar char="•"/>
            </a:pPr>
            <a:r>
              <a:rPr lang="en-US" sz="1400" dirty="0">
                <a:latin typeface="LMRoman12-Regular"/>
              </a:rPr>
              <a:t>When you want to loop based on receiving specific user input.</a:t>
            </a:r>
          </a:p>
          <a:p>
            <a:pPr marL="742950" lvl="1" indent="-285750" algn="just" fontAlgn="base">
              <a:buFont typeface="Arial" panose="020B0604020202020204" pitchFamily="34" charset="0"/>
              <a:buChar char="•"/>
            </a:pPr>
            <a:r>
              <a:rPr lang="en-US" sz="1400" dirty="0">
                <a:latin typeface="Source Code Pro"/>
              </a:rPr>
              <a:t>while </a:t>
            </a:r>
            <a:r>
              <a:rPr lang="en-US" sz="1400" dirty="0" err="1">
                <a:latin typeface="Source Code Pro"/>
              </a:rPr>
              <a:t>user_input</a:t>
            </a:r>
            <a:r>
              <a:rPr lang="en-US" sz="1400" dirty="0">
                <a:latin typeface="Source Code Pro"/>
              </a:rPr>
              <a:t> == 'y':</a:t>
            </a:r>
          </a:p>
        </p:txBody>
      </p:sp>
    </p:spTree>
    <p:extLst>
      <p:ext uri="{BB962C8B-B14F-4D97-AF65-F5344CB8AC3E}">
        <p14:creationId xmlns:p14="http://schemas.microsoft.com/office/powerpoint/2010/main" val="394741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fontAlgn="base">
              <a:lnSpc>
                <a:spcPct val="100000"/>
              </a:lnSpc>
              <a:buFont typeface="Arial" panose="020B0604020202020204" pitchFamily="34" charset="0"/>
              <a:buChar char="•"/>
            </a:pPr>
            <a:r>
              <a:rPr lang="en-US" sz="2000" b="1" dirty="0">
                <a:solidFill>
                  <a:srgbClr val="8B0000"/>
                </a:solidFill>
                <a:latin typeface="LMRoman12-Regular"/>
              </a:rPr>
              <a:t>Using a for loop to create a set of counters</a:t>
            </a:r>
          </a:p>
          <a:p>
            <a:pPr algn="l" fontAlgn="base">
              <a:lnSpc>
                <a:spcPct val="100000"/>
              </a:lnSpc>
            </a:pPr>
            <a:r>
              <a:rPr lang="en-US" sz="1600" b="1" dirty="0" err="1">
                <a:solidFill>
                  <a:srgbClr val="333333"/>
                </a:solidFill>
                <a:latin typeface="Source Code Pro"/>
              </a:rPr>
              <a:t>book_title</a:t>
            </a:r>
            <a:r>
              <a:rPr lang="en-US" sz="1600" b="1" dirty="0">
                <a:latin typeface="Source Code Pro"/>
              </a:rPr>
              <a:t>=[</a:t>
            </a:r>
            <a:r>
              <a:rPr lang="en-US" sz="1600" dirty="0">
                <a:solidFill>
                  <a:srgbClr val="DD1144"/>
                </a:solidFill>
                <a:latin typeface="Source Code Pro"/>
              </a:rPr>
              <a:t>'great', 'expectations’, 'the', 'adventures', 'of', 'sherlock','holmes','the','great','gasby','hamlet','adventures','of','huckleberry','fin’</a:t>
            </a:r>
            <a:r>
              <a:rPr lang="en-US" sz="1600" dirty="0">
                <a:latin typeface="Source Code Pro"/>
              </a:rPr>
              <a:t>]</a:t>
            </a:r>
          </a:p>
          <a:p>
            <a:pPr algn="just" fontAlgn="base">
              <a:lnSpc>
                <a:spcPct val="100000"/>
              </a:lnSpc>
            </a:pPr>
            <a:r>
              <a:rPr lang="en-US" sz="1700" dirty="0" err="1">
                <a:solidFill>
                  <a:srgbClr val="333333"/>
                </a:solidFill>
                <a:latin typeface="Source Code Pro"/>
              </a:rPr>
              <a:t>word_counter</a:t>
            </a:r>
            <a:r>
              <a:rPr lang="en-US" sz="1700" dirty="0">
                <a:solidFill>
                  <a:srgbClr val="333333"/>
                </a:solidFill>
                <a:latin typeface="Source Code Pro"/>
              </a:rPr>
              <a:t> = {}</a:t>
            </a:r>
          </a:p>
          <a:p>
            <a:pPr algn="just" fontAlgn="base">
              <a:lnSpc>
                <a:spcPct val="100000"/>
              </a:lnSpc>
            </a:pPr>
            <a:r>
              <a:rPr lang="en-US" sz="1800" b="1" dirty="0">
                <a:latin typeface="Source Code Pro"/>
              </a:rPr>
              <a:t>for</a:t>
            </a:r>
            <a:r>
              <a:rPr lang="en-US" sz="1800" dirty="0">
                <a:latin typeface="Source Code Pro"/>
              </a:rPr>
              <a:t> word</a:t>
            </a:r>
            <a:r>
              <a:rPr lang="en-US" sz="1800" b="1" dirty="0">
                <a:latin typeface="Source Code Pro"/>
              </a:rPr>
              <a:t> in </a:t>
            </a:r>
            <a:r>
              <a:rPr lang="en-US" sz="1800" dirty="0" err="1">
                <a:latin typeface="Source Code Pro"/>
              </a:rPr>
              <a:t>book_title</a:t>
            </a:r>
            <a:r>
              <a:rPr lang="en-US" sz="1800" dirty="0">
                <a:latin typeface="Source Code Pro"/>
              </a:rPr>
              <a:t>:</a:t>
            </a:r>
          </a:p>
          <a:p>
            <a:pPr algn="just" fontAlgn="base">
              <a:lnSpc>
                <a:spcPct val="100000"/>
              </a:lnSpc>
            </a:pPr>
            <a:r>
              <a:rPr lang="en-US" sz="1800" dirty="0">
                <a:latin typeface="Source Code Pro"/>
              </a:rPr>
              <a:t>    </a:t>
            </a:r>
            <a:r>
              <a:rPr lang="en-US" sz="1800" b="1" dirty="0">
                <a:latin typeface="Source Code Pro"/>
              </a:rPr>
              <a:t>if</a:t>
            </a:r>
            <a:r>
              <a:rPr lang="en-US" sz="1800" dirty="0">
                <a:latin typeface="Source Code Pro"/>
              </a:rPr>
              <a:t> word </a:t>
            </a:r>
            <a:r>
              <a:rPr lang="en-US" sz="1800" b="1" dirty="0">
                <a:latin typeface="Source Code Pro"/>
              </a:rPr>
              <a:t>not in </a:t>
            </a:r>
            <a:r>
              <a:rPr lang="en-US" sz="1800" dirty="0" err="1">
                <a:latin typeface="Source Code Pro"/>
              </a:rPr>
              <a:t>word_counter</a:t>
            </a:r>
            <a:r>
              <a:rPr lang="en-US" sz="1800" dirty="0">
                <a:latin typeface="Source Code Pro"/>
              </a:rPr>
              <a:t>:</a:t>
            </a:r>
          </a:p>
          <a:p>
            <a:pPr algn="just" fontAlgn="base">
              <a:lnSpc>
                <a:spcPct val="100000"/>
              </a:lnSpc>
            </a:pPr>
            <a:r>
              <a:rPr lang="en-US" sz="1800" dirty="0">
                <a:latin typeface="Source Code Pro"/>
              </a:rPr>
              <a:t>        </a:t>
            </a:r>
            <a:r>
              <a:rPr lang="en-US" sz="1800" dirty="0" err="1">
                <a:latin typeface="Source Code Pro"/>
              </a:rPr>
              <a:t>word_counter</a:t>
            </a:r>
            <a:r>
              <a:rPr lang="en-US" sz="1800" dirty="0">
                <a:latin typeface="Source Code Pro"/>
              </a:rPr>
              <a:t>[word] = 1</a:t>
            </a:r>
          </a:p>
          <a:p>
            <a:pPr algn="just" fontAlgn="base">
              <a:lnSpc>
                <a:spcPct val="100000"/>
              </a:lnSpc>
            </a:pPr>
            <a:r>
              <a:rPr lang="en-US" sz="1800" dirty="0">
                <a:latin typeface="Source Code Pro"/>
              </a:rPr>
              <a:t>    </a:t>
            </a:r>
            <a:r>
              <a:rPr lang="en-US" sz="1800" b="1" dirty="0">
                <a:latin typeface="Source Code Pro"/>
              </a:rPr>
              <a:t>else</a:t>
            </a:r>
            <a:r>
              <a:rPr lang="en-US" sz="1800" dirty="0">
                <a:latin typeface="Source Code Pro"/>
              </a:rPr>
              <a:t>:</a:t>
            </a:r>
          </a:p>
          <a:p>
            <a:pPr algn="just" fontAlgn="base">
              <a:lnSpc>
                <a:spcPct val="100000"/>
              </a:lnSpc>
            </a:pPr>
            <a:r>
              <a:rPr lang="en-US" sz="1800" dirty="0">
                <a:latin typeface="Source Code Pro"/>
              </a:rPr>
              <a:t>        </a:t>
            </a:r>
            <a:r>
              <a:rPr lang="en-US" sz="1800" dirty="0" err="1">
                <a:latin typeface="Source Code Pro"/>
              </a:rPr>
              <a:t>word_counter</a:t>
            </a:r>
            <a:r>
              <a:rPr lang="en-US" sz="1800" dirty="0">
                <a:latin typeface="Source Code Pro"/>
              </a:rPr>
              <a:t>[word] += 1</a:t>
            </a:r>
          </a:p>
        </p:txBody>
      </p:sp>
      <p:sp>
        <p:nvSpPr>
          <p:cNvPr id="5" name="Rectangle 4">
            <a:extLst>
              <a:ext uri="{FF2B5EF4-FFF2-40B4-BE49-F238E27FC236}">
                <a16:creationId xmlns:a16="http://schemas.microsoft.com/office/drawing/2014/main" id="{E88DE937-29F6-41A1-8DD5-8A8297EF614A}"/>
              </a:ext>
            </a:extLst>
          </p:cNvPr>
          <p:cNvSpPr/>
          <p:nvPr/>
        </p:nvSpPr>
        <p:spPr>
          <a:xfrm>
            <a:off x="2426071" y="593567"/>
            <a:ext cx="3953326"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More on Dictionaries</a:t>
            </a:r>
          </a:p>
        </p:txBody>
      </p:sp>
    </p:spTree>
    <p:extLst>
      <p:ext uri="{BB962C8B-B14F-4D97-AF65-F5344CB8AC3E}">
        <p14:creationId xmlns:p14="http://schemas.microsoft.com/office/powerpoint/2010/main" val="393369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fontAlgn="base">
              <a:lnSpc>
                <a:spcPct val="100000"/>
              </a:lnSpc>
              <a:buFont typeface="Arial" panose="020B0604020202020204" pitchFamily="34" charset="0"/>
              <a:buChar char="•"/>
            </a:pPr>
            <a:r>
              <a:rPr lang="en-US" sz="2000" b="1" dirty="0">
                <a:solidFill>
                  <a:srgbClr val="8B0000"/>
                </a:solidFill>
                <a:latin typeface="LMRoman12-Regular"/>
              </a:rPr>
              <a:t>Using the get method</a:t>
            </a:r>
          </a:p>
          <a:p>
            <a:pPr algn="just" fontAlgn="base">
              <a:lnSpc>
                <a:spcPct val="100000"/>
              </a:lnSpc>
            </a:pPr>
            <a:r>
              <a:rPr lang="en-US" sz="1600" b="1" dirty="0" err="1">
                <a:solidFill>
                  <a:srgbClr val="333333"/>
                </a:solidFill>
                <a:latin typeface="Source Code Pro"/>
              </a:rPr>
              <a:t>book_title</a:t>
            </a:r>
            <a:r>
              <a:rPr lang="en-US" sz="1600" b="1" dirty="0">
                <a:latin typeface="Source Code Pro"/>
              </a:rPr>
              <a:t>=[</a:t>
            </a:r>
            <a:r>
              <a:rPr lang="en-US" sz="1600" dirty="0">
                <a:solidFill>
                  <a:srgbClr val="DD1144"/>
                </a:solidFill>
                <a:latin typeface="Source Code Pro"/>
              </a:rPr>
              <a:t>'great', 'expectations’, 'the', 'adventures', 'of', 'sherlock','holmes','the','great','gasby','hamlet','adventures','of','huckleberry','fin’</a:t>
            </a:r>
            <a:r>
              <a:rPr lang="en-US" sz="1600" dirty="0">
                <a:latin typeface="Source Code Pro"/>
              </a:rPr>
              <a:t>]</a:t>
            </a:r>
          </a:p>
          <a:p>
            <a:pPr algn="just" fontAlgn="base">
              <a:lnSpc>
                <a:spcPct val="100000"/>
              </a:lnSpc>
            </a:pPr>
            <a:r>
              <a:rPr lang="en-US" sz="1700" dirty="0" err="1">
                <a:solidFill>
                  <a:srgbClr val="333333"/>
                </a:solidFill>
                <a:latin typeface="Source Code Pro"/>
              </a:rPr>
              <a:t>word_counter</a:t>
            </a:r>
            <a:r>
              <a:rPr lang="en-US" sz="1700" dirty="0">
                <a:solidFill>
                  <a:srgbClr val="333333"/>
                </a:solidFill>
                <a:latin typeface="Source Code Pro"/>
              </a:rPr>
              <a:t> = {}</a:t>
            </a:r>
          </a:p>
          <a:p>
            <a:pPr algn="just" fontAlgn="base">
              <a:lnSpc>
                <a:spcPct val="100000"/>
              </a:lnSpc>
            </a:pPr>
            <a:r>
              <a:rPr lang="en-US" sz="1800" b="1" dirty="0">
                <a:latin typeface="Source Code Pro"/>
              </a:rPr>
              <a:t>for</a:t>
            </a:r>
            <a:r>
              <a:rPr lang="en-US" sz="1800" dirty="0">
                <a:latin typeface="Source Code Pro"/>
              </a:rPr>
              <a:t> word </a:t>
            </a:r>
            <a:r>
              <a:rPr lang="en-US" sz="1800" b="1" dirty="0">
                <a:latin typeface="Source Code Pro"/>
              </a:rPr>
              <a:t>in</a:t>
            </a:r>
            <a:r>
              <a:rPr lang="en-US" sz="1800" dirty="0">
                <a:latin typeface="Source Code Pro"/>
              </a:rPr>
              <a:t> </a:t>
            </a:r>
            <a:r>
              <a:rPr lang="en-US" sz="1800" dirty="0" err="1">
                <a:latin typeface="Source Code Pro"/>
              </a:rPr>
              <a:t>book_title</a:t>
            </a:r>
            <a:r>
              <a:rPr lang="en-US" sz="1800" dirty="0">
                <a:latin typeface="Source Code Pro"/>
              </a:rPr>
              <a:t>:</a:t>
            </a:r>
          </a:p>
          <a:p>
            <a:pPr algn="just" fontAlgn="base">
              <a:lnSpc>
                <a:spcPct val="100000"/>
              </a:lnSpc>
            </a:pPr>
            <a:r>
              <a:rPr lang="en-US" sz="1800" dirty="0">
                <a:latin typeface="Source Code Pro"/>
              </a:rPr>
              <a:t>    </a:t>
            </a:r>
            <a:r>
              <a:rPr lang="en-US" sz="1800" dirty="0" err="1">
                <a:latin typeface="Source Code Pro"/>
              </a:rPr>
              <a:t>word_counter</a:t>
            </a:r>
            <a:r>
              <a:rPr lang="en-US" sz="1800" dirty="0">
                <a:latin typeface="Source Code Pro"/>
              </a:rPr>
              <a:t>[word] = </a:t>
            </a:r>
            <a:r>
              <a:rPr lang="en-US" sz="1800" dirty="0" err="1">
                <a:latin typeface="Source Code Pro"/>
              </a:rPr>
              <a:t>word_counter.</a:t>
            </a:r>
            <a:r>
              <a:rPr lang="en-US" sz="1800" b="1" dirty="0" err="1">
                <a:latin typeface="Source Code Pro"/>
              </a:rPr>
              <a:t>get</a:t>
            </a:r>
            <a:r>
              <a:rPr lang="en-US" sz="1800" dirty="0">
                <a:latin typeface="Source Code Pro"/>
              </a:rPr>
              <a:t>(word, 0) + 1</a:t>
            </a:r>
          </a:p>
          <a:p>
            <a:pPr algn="just" fontAlgn="base">
              <a:lnSpc>
                <a:spcPct val="100000"/>
              </a:lnSpc>
            </a:pPr>
            <a:endParaRPr lang="en-US" sz="1800" dirty="0">
              <a:latin typeface="Source Code Pro"/>
            </a:endParaRPr>
          </a:p>
        </p:txBody>
      </p:sp>
      <p:sp>
        <p:nvSpPr>
          <p:cNvPr id="5" name="Rectangle 4">
            <a:extLst>
              <a:ext uri="{FF2B5EF4-FFF2-40B4-BE49-F238E27FC236}">
                <a16:creationId xmlns:a16="http://schemas.microsoft.com/office/drawing/2014/main" id="{E88DE937-29F6-41A1-8DD5-8A8297EF614A}"/>
              </a:ext>
            </a:extLst>
          </p:cNvPr>
          <p:cNvSpPr/>
          <p:nvPr/>
        </p:nvSpPr>
        <p:spPr>
          <a:xfrm>
            <a:off x="2426071" y="593567"/>
            <a:ext cx="3953326"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More on Dictionaries</a:t>
            </a:r>
          </a:p>
        </p:txBody>
      </p:sp>
    </p:spTree>
    <p:extLst>
      <p:ext uri="{BB962C8B-B14F-4D97-AF65-F5344CB8AC3E}">
        <p14:creationId xmlns:p14="http://schemas.microsoft.com/office/powerpoint/2010/main" val="167818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5" name="Rectangle 4">
            <a:extLst>
              <a:ext uri="{FF2B5EF4-FFF2-40B4-BE49-F238E27FC236}">
                <a16:creationId xmlns:a16="http://schemas.microsoft.com/office/drawing/2014/main" id="{E88DE937-29F6-41A1-8DD5-8A8297EF614A}"/>
              </a:ext>
            </a:extLst>
          </p:cNvPr>
          <p:cNvSpPr/>
          <p:nvPr/>
        </p:nvSpPr>
        <p:spPr>
          <a:xfrm>
            <a:off x="3140202"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15203" y="1174429"/>
            <a:ext cx="7886700" cy="50900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00000"/>
              </a:lnSpc>
              <a:buFont typeface="Wingdings" panose="05000000000000000000" pitchFamily="2" charset="2"/>
              <a:buChar char="§"/>
            </a:pPr>
            <a:r>
              <a:rPr lang="en-US" sz="1800" b="1" dirty="0">
                <a:solidFill>
                  <a:srgbClr val="8B0000"/>
                </a:solidFill>
                <a:latin typeface="LMRoman12-Regular"/>
              </a:rPr>
              <a:t>Break, Continue</a:t>
            </a:r>
          </a:p>
          <a:p>
            <a:pPr marL="800091" lvl="1" indent="-342891" algn="just" fontAlgn="base">
              <a:lnSpc>
                <a:spcPct val="100000"/>
              </a:lnSpc>
              <a:buFont typeface="Wingdings" panose="05000000000000000000" pitchFamily="2" charset="2"/>
              <a:buChar char="§"/>
            </a:pPr>
            <a:r>
              <a:rPr lang="en-US" sz="1400" b="1" dirty="0"/>
              <a:t>break</a:t>
            </a:r>
            <a:r>
              <a:rPr lang="en-US" sz="1400" dirty="0"/>
              <a:t> terminates a loop</a:t>
            </a:r>
          </a:p>
          <a:p>
            <a:pPr marL="800091" lvl="1" indent="-342891" algn="just" fontAlgn="base">
              <a:lnSpc>
                <a:spcPct val="100000"/>
              </a:lnSpc>
              <a:buFont typeface="Wingdings" panose="05000000000000000000" pitchFamily="2" charset="2"/>
              <a:buChar char="§"/>
            </a:pPr>
            <a:r>
              <a:rPr lang="en-US" sz="1400" b="1" dirty="0"/>
              <a:t>continue </a:t>
            </a:r>
            <a:r>
              <a:rPr lang="en-US" sz="1400" dirty="0"/>
              <a:t>skips one iteration of a loop</a:t>
            </a:r>
            <a:endParaRPr lang="en-US" sz="1800" dirty="0"/>
          </a:p>
          <a:p>
            <a:pPr marL="342891" indent="-342891" algn="just" fontAlgn="base">
              <a:lnSpc>
                <a:spcPct val="100000"/>
              </a:lnSpc>
              <a:buFont typeface="Wingdings" panose="05000000000000000000" pitchFamily="2" charset="2"/>
              <a:buChar char="§"/>
            </a:pPr>
            <a:r>
              <a:rPr lang="en-US" sz="1800" b="1" dirty="0">
                <a:solidFill>
                  <a:srgbClr val="8B0000"/>
                </a:solidFill>
                <a:latin typeface="LMRoman12-Regular"/>
              </a:rPr>
              <a:t>Zip, Enumerate</a:t>
            </a:r>
          </a:p>
          <a:p>
            <a:pPr algn="just" fontAlgn="base">
              <a:lnSpc>
                <a:spcPct val="100000"/>
              </a:lnSpc>
            </a:pPr>
            <a:r>
              <a:rPr lang="en-US" sz="1800" b="1" u="sng" dirty="0">
                <a:latin typeface="LMRoman12-Regular"/>
              </a:rPr>
              <a:t>Zip</a:t>
            </a:r>
          </a:p>
          <a:p>
            <a:pPr algn="just" fontAlgn="base">
              <a:lnSpc>
                <a:spcPct val="100000"/>
              </a:lnSpc>
            </a:pPr>
            <a:r>
              <a:rPr lang="en-US" sz="1800" dirty="0">
                <a:latin typeface="LMRoman12-Regular"/>
              </a:rPr>
              <a:t>Zip returns an iterator that combines multiple </a:t>
            </a:r>
            <a:r>
              <a:rPr lang="en-US" sz="1800" dirty="0" err="1">
                <a:latin typeface="LMRoman12-Regular"/>
              </a:rPr>
              <a:t>iterables</a:t>
            </a:r>
            <a:r>
              <a:rPr lang="en-US" sz="1800" dirty="0">
                <a:latin typeface="LMRoman12-Regular"/>
              </a:rPr>
              <a:t> into one sequence of tuples. Each tuple contains the elements in that position from all the </a:t>
            </a:r>
            <a:r>
              <a:rPr lang="en-US" sz="1800" dirty="0" err="1">
                <a:latin typeface="LMRoman12-Regular"/>
              </a:rPr>
              <a:t>iterables</a:t>
            </a:r>
            <a:r>
              <a:rPr lang="en-US" sz="1800" dirty="0">
                <a:latin typeface="LMRoman12-Regular"/>
              </a:rPr>
              <a:t>. For example, printing</a:t>
            </a:r>
          </a:p>
          <a:p>
            <a:pPr lvl="1" algn="just" fontAlgn="base">
              <a:lnSpc>
                <a:spcPct val="100000"/>
              </a:lnSpc>
            </a:pPr>
            <a:r>
              <a:rPr lang="en-US" sz="1600" dirty="0">
                <a:latin typeface="Source Code Pro"/>
              </a:rPr>
              <a:t>list(zip(['a', 'b', 'c'], [1, 2, 3])) </a:t>
            </a:r>
            <a:r>
              <a:rPr lang="en-US" sz="1600" dirty="0">
                <a:latin typeface="LMRoman12-Regular"/>
              </a:rPr>
              <a:t>would output</a:t>
            </a:r>
          </a:p>
          <a:p>
            <a:pPr lvl="2" algn="l" fontAlgn="base">
              <a:lnSpc>
                <a:spcPct val="100000"/>
              </a:lnSpc>
            </a:pPr>
            <a:r>
              <a:rPr lang="en-US" sz="1600" dirty="0">
                <a:latin typeface="Source Code Pro"/>
              </a:rPr>
              <a:t> [('a', 1), ('b', 2), ('c', 3)].</a:t>
            </a:r>
          </a:p>
          <a:p>
            <a:pPr algn="l" fontAlgn="base">
              <a:lnSpc>
                <a:spcPct val="100000"/>
              </a:lnSpc>
            </a:pPr>
            <a:r>
              <a:rPr lang="en-US" sz="1800" b="1" u="sng" dirty="0">
                <a:latin typeface="LMRoman12-Regular"/>
              </a:rPr>
              <a:t>Enumerate</a:t>
            </a:r>
          </a:p>
          <a:p>
            <a:pPr algn="l" fontAlgn="base">
              <a:lnSpc>
                <a:spcPct val="100000"/>
              </a:lnSpc>
            </a:pPr>
            <a:r>
              <a:rPr lang="en-US" sz="1800" dirty="0">
                <a:latin typeface="LMRoman12-Regular"/>
              </a:rPr>
              <a:t>enumerate is a built-in function that returns an iterator of tuples containing indices and values of a list. You'll often use this when you want the index along with each element of an </a:t>
            </a:r>
            <a:r>
              <a:rPr lang="en-US" sz="1800" dirty="0" err="1">
                <a:latin typeface="LMRoman12-Regular"/>
              </a:rPr>
              <a:t>iterable</a:t>
            </a:r>
            <a:r>
              <a:rPr lang="en-US" sz="1800" dirty="0">
                <a:latin typeface="LMRoman12-Regular"/>
              </a:rPr>
              <a:t> in a loop.</a:t>
            </a:r>
          </a:p>
          <a:p>
            <a:pPr algn="just" fontAlgn="base">
              <a:lnSpc>
                <a:spcPct val="100000"/>
              </a:lnSpc>
            </a:pPr>
            <a:endParaRPr lang="en-US" sz="1600" b="1" dirty="0">
              <a:solidFill>
                <a:srgbClr val="8B0000"/>
              </a:solidFill>
              <a:latin typeface="LMRoman12-Regular"/>
            </a:endParaRPr>
          </a:p>
          <a:p>
            <a:pPr algn="just" fontAlgn="base">
              <a:lnSpc>
                <a:spcPct val="100000"/>
              </a:lnSpc>
            </a:pPr>
            <a:endParaRPr lang="en-US" sz="1600" b="1" dirty="0">
              <a:solidFill>
                <a:srgbClr val="8B0000"/>
              </a:solidFill>
              <a:latin typeface="LMRoman12-Regular"/>
            </a:endParaRPr>
          </a:p>
          <a:p>
            <a:pPr marL="342891" indent="-342891" algn="just" fontAlgn="base">
              <a:lnSpc>
                <a:spcPct val="100000"/>
              </a:lnSpc>
              <a:buFont typeface="Wingdings" panose="05000000000000000000" pitchFamily="2" charset="2"/>
              <a:buChar char="§"/>
            </a:pPr>
            <a:endParaRPr lang="en-US" sz="1600" dirty="0"/>
          </a:p>
        </p:txBody>
      </p:sp>
    </p:spTree>
    <p:extLst>
      <p:ext uri="{BB962C8B-B14F-4D97-AF65-F5344CB8AC3E}">
        <p14:creationId xmlns:p14="http://schemas.microsoft.com/office/powerpoint/2010/main" val="3820874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E88DE937-29F6-41A1-8DD5-8A8297EF614A}"/>
              </a:ext>
            </a:extLst>
          </p:cNvPr>
          <p:cNvSpPr/>
          <p:nvPr/>
        </p:nvSpPr>
        <p:spPr>
          <a:xfrm>
            <a:off x="3140202"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15203" y="1174429"/>
            <a:ext cx="7886700" cy="50900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fontAlgn="base">
              <a:lnSpc>
                <a:spcPct val="100000"/>
              </a:lnSpc>
            </a:pPr>
            <a:endParaRPr lang="en-US" sz="1600" b="1" dirty="0">
              <a:solidFill>
                <a:srgbClr val="8B0000"/>
              </a:solidFill>
              <a:latin typeface="LMRoman12-Regular"/>
            </a:endParaRPr>
          </a:p>
          <a:p>
            <a:pPr algn="just" fontAlgn="base">
              <a:lnSpc>
                <a:spcPct val="100000"/>
              </a:lnSpc>
            </a:pPr>
            <a:endParaRPr lang="en-US" sz="1600" b="1" dirty="0">
              <a:solidFill>
                <a:srgbClr val="8B0000"/>
              </a:solidFill>
              <a:latin typeface="LMRoman12-Regular"/>
            </a:endParaRPr>
          </a:p>
          <a:p>
            <a:pPr marL="342891" indent="-342891" algn="just" fontAlgn="base">
              <a:lnSpc>
                <a:spcPct val="100000"/>
              </a:lnSpc>
              <a:buFont typeface="Wingdings" panose="05000000000000000000" pitchFamily="2" charset="2"/>
              <a:buChar char="§"/>
            </a:pPr>
            <a:endParaRPr lang="en-US" sz="1600" dirty="0"/>
          </a:p>
        </p:txBody>
      </p:sp>
      <p:sp>
        <p:nvSpPr>
          <p:cNvPr id="7" name="Rectangle 6">
            <a:extLst>
              <a:ext uri="{FF2B5EF4-FFF2-40B4-BE49-F238E27FC236}">
                <a16:creationId xmlns:a16="http://schemas.microsoft.com/office/drawing/2014/main" id="{51099B4B-4419-484F-A109-29E20B1CBCFB}"/>
              </a:ext>
            </a:extLst>
          </p:cNvPr>
          <p:cNvSpPr/>
          <p:nvPr/>
        </p:nvSpPr>
        <p:spPr>
          <a:xfrm rot="10800000" flipV="1">
            <a:off x="606675" y="1337322"/>
            <a:ext cx="7886700" cy="3416320"/>
          </a:xfrm>
          <a:prstGeom prst="rect">
            <a:avLst/>
          </a:prstGeom>
        </p:spPr>
        <p:txBody>
          <a:bodyPr wrap="square">
            <a:spAutoFit/>
          </a:bodyPr>
          <a:lstStyle/>
          <a:p>
            <a:pPr marL="342891" indent="-342891" algn="just" fontAlgn="base">
              <a:lnSpc>
                <a:spcPct val="100000"/>
              </a:lnSpc>
              <a:buFont typeface="Wingdings" panose="05000000000000000000" pitchFamily="2" charset="2"/>
              <a:buChar char="§"/>
            </a:pPr>
            <a:r>
              <a:rPr lang="en-US" b="1" dirty="0">
                <a:solidFill>
                  <a:srgbClr val="8B0000"/>
                </a:solidFill>
                <a:latin typeface="LMRoman12-Regular"/>
              </a:rPr>
              <a:t>List Comprehension</a:t>
            </a:r>
          </a:p>
          <a:p>
            <a:pPr algn="just" fontAlgn="base">
              <a:lnSpc>
                <a:spcPct val="100000"/>
              </a:lnSpc>
            </a:pPr>
            <a:r>
              <a:rPr lang="en-US" b="1" dirty="0">
                <a:latin typeface="LMRoman12-Regular"/>
              </a:rPr>
              <a:t>	</a:t>
            </a:r>
            <a:r>
              <a:rPr lang="en-US" sz="1600" dirty="0">
                <a:latin typeface="LMRoman12-Regular"/>
              </a:rPr>
              <a:t>List comprehensions allow us to create a list using a for loop in one step. </a:t>
            </a:r>
          </a:p>
          <a:p>
            <a:pPr algn="just" fontAlgn="base">
              <a:lnSpc>
                <a:spcPct val="100000"/>
              </a:lnSpc>
            </a:pPr>
            <a:endParaRPr lang="en-US" b="1" dirty="0">
              <a:solidFill>
                <a:srgbClr val="8B0000"/>
              </a:solidFill>
              <a:latin typeface="LMRoman12-Regular"/>
            </a:endParaRPr>
          </a:p>
          <a:p>
            <a:pPr lvl="1" algn="just" fontAlgn="base"/>
            <a:r>
              <a:rPr lang="en-US" sz="1600" dirty="0" err="1">
                <a:latin typeface="Source Code Pro"/>
              </a:rPr>
              <a:t>capitalized_cities</a:t>
            </a:r>
            <a:r>
              <a:rPr lang="en-US" sz="1600" dirty="0">
                <a:latin typeface="Source Code Pro"/>
              </a:rPr>
              <a:t> = []</a:t>
            </a:r>
          </a:p>
          <a:p>
            <a:pPr lvl="1" algn="just" fontAlgn="base"/>
            <a:r>
              <a:rPr lang="en-US" sz="1600" dirty="0">
                <a:latin typeface="Source Code Pro"/>
              </a:rPr>
              <a:t>for city in cities:</a:t>
            </a:r>
          </a:p>
          <a:p>
            <a:pPr lvl="1" algn="just" fontAlgn="base"/>
            <a:r>
              <a:rPr lang="en-US" sz="1600" dirty="0">
                <a:latin typeface="Source Code Pro"/>
              </a:rPr>
              <a:t>    </a:t>
            </a:r>
            <a:r>
              <a:rPr lang="en-US" sz="1600" dirty="0" err="1">
                <a:latin typeface="Source Code Pro"/>
              </a:rPr>
              <a:t>capitalized_cities.append</a:t>
            </a:r>
            <a:r>
              <a:rPr lang="en-US" sz="1600" dirty="0">
                <a:latin typeface="Source Code Pro"/>
              </a:rPr>
              <a:t>(</a:t>
            </a:r>
            <a:r>
              <a:rPr lang="en-US" sz="1600" dirty="0" err="1">
                <a:latin typeface="Source Code Pro"/>
              </a:rPr>
              <a:t>city.title</a:t>
            </a:r>
            <a:r>
              <a:rPr lang="en-US" sz="1600" dirty="0">
                <a:latin typeface="Source Code Pro"/>
              </a:rPr>
              <a:t>())</a:t>
            </a:r>
          </a:p>
          <a:p>
            <a:pPr lvl="1" algn="just" fontAlgn="base"/>
            <a:endParaRPr lang="en-US" sz="1600" dirty="0">
              <a:latin typeface="Source Code Pro"/>
            </a:endParaRPr>
          </a:p>
          <a:p>
            <a:pPr lvl="1" algn="just" fontAlgn="base"/>
            <a:r>
              <a:rPr lang="en-US" sz="1600" dirty="0">
                <a:latin typeface="LMRoman12-Regular"/>
              </a:rPr>
              <a:t>can be reduced to:</a:t>
            </a:r>
          </a:p>
          <a:p>
            <a:pPr lvl="1" algn="just" fontAlgn="base"/>
            <a:endParaRPr lang="en-US" sz="1600" dirty="0">
              <a:latin typeface="Source Code Pro"/>
            </a:endParaRPr>
          </a:p>
          <a:p>
            <a:pPr lvl="1" algn="just" fontAlgn="base"/>
            <a:r>
              <a:rPr lang="en-US" sz="1600" dirty="0" err="1">
                <a:latin typeface="Source Code Pro"/>
              </a:rPr>
              <a:t>capitalized_cities</a:t>
            </a:r>
            <a:r>
              <a:rPr lang="en-US" sz="1600" dirty="0">
                <a:latin typeface="Source Code Pro"/>
              </a:rPr>
              <a:t> = [</a:t>
            </a:r>
            <a:r>
              <a:rPr lang="en-US" sz="1600" dirty="0" err="1">
                <a:latin typeface="Source Code Pro"/>
              </a:rPr>
              <a:t>city.title</a:t>
            </a:r>
            <a:r>
              <a:rPr lang="en-US" sz="1600" dirty="0">
                <a:latin typeface="Source Code Pro"/>
              </a:rPr>
              <a:t>() for city in cities]</a:t>
            </a:r>
          </a:p>
          <a:p>
            <a:pPr algn="just" fontAlgn="base">
              <a:lnSpc>
                <a:spcPct val="100000"/>
              </a:lnSpc>
            </a:pPr>
            <a:r>
              <a:rPr lang="en-US" b="1" dirty="0">
                <a:solidFill>
                  <a:srgbClr val="8B0000"/>
                </a:solidFill>
                <a:latin typeface="LMRoman12-Regular"/>
              </a:rPr>
              <a:t> </a:t>
            </a:r>
          </a:p>
          <a:p>
            <a:pPr algn="just" fontAlgn="base">
              <a:lnSpc>
                <a:spcPct val="100000"/>
              </a:lnSpc>
            </a:pPr>
            <a:endParaRPr lang="en-US" sz="1600" dirty="0">
              <a:latin typeface="LMRoman12-Regular"/>
            </a:endParaRPr>
          </a:p>
          <a:p>
            <a:pPr algn="just" fontAlgn="base">
              <a:lnSpc>
                <a:spcPct val="100000"/>
              </a:lnSpc>
            </a:pPr>
            <a:r>
              <a:rPr lang="en-US" sz="1600" dirty="0">
                <a:latin typeface="LMRoman12-Regular"/>
              </a:rPr>
              <a:t>List comprehensions are not found in other languages, but are very common in Python.</a:t>
            </a:r>
          </a:p>
        </p:txBody>
      </p:sp>
    </p:spTree>
    <p:extLst>
      <p:ext uri="{BB962C8B-B14F-4D97-AF65-F5344CB8AC3E}">
        <p14:creationId xmlns:p14="http://schemas.microsoft.com/office/powerpoint/2010/main" val="141869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5" name="Rectangle 4">
            <a:extLst>
              <a:ext uri="{FF2B5EF4-FFF2-40B4-BE49-F238E27FC236}">
                <a16:creationId xmlns:a16="http://schemas.microsoft.com/office/drawing/2014/main" id="{E88DE937-29F6-41A1-8DD5-8A8297EF614A}"/>
              </a:ext>
            </a:extLst>
          </p:cNvPr>
          <p:cNvSpPr/>
          <p:nvPr/>
        </p:nvSpPr>
        <p:spPr>
          <a:xfrm>
            <a:off x="3271651" y="593567"/>
            <a:ext cx="2262159"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Assignment</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fontAlgn="base">
              <a:lnSpc>
                <a:spcPct val="150000"/>
              </a:lnSpc>
            </a:pPr>
            <a:r>
              <a:rPr lang="en-US" sz="1600" b="1" dirty="0"/>
              <a:t>nominated = </a:t>
            </a:r>
            <a:r>
              <a:rPr lang="en-US" sz="800" dirty="0"/>
              <a:t>{2000: ['Stephen </a:t>
            </a:r>
            <a:r>
              <a:rPr lang="en-US" sz="800" dirty="0" err="1"/>
              <a:t>Daldry</a:t>
            </a:r>
            <a:r>
              <a:rPr lang="en-US" sz="800" dirty="0"/>
              <a:t>', 'Ang Lee', 'Steven Soderbergh', 'Ridley Scott', 'Steven Soderbergh'], 2001: ['Ridley Scott', 'Robert Altman', 'Peter Jackson', 'David Lynch', 'Ron Howard'], 2002: ['Rob Marshall', 'Martin Scorsese', 'Stephen </a:t>
            </a:r>
            <a:r>
              <a:rPr lang="en-US" sz="800" dirty="0" err="1"/>
              <a:t>Daldry</a:t>
            </a:r>
            <a:r>
              <a:rPr lang="en-US" sz="800" dirty="0"/>
              <a:t>', 'Pedro </a:t>
            </a:r>
            <a:r>
              <a:rPr lang="en-US" sz="800" dirty="0" err="1"/>
              <a:t>Almodovar</a:t>
            </a:r>
            <a:r>
              <a:rPr lang="en-US" sz="800" dirty="0"/>
              <a:t>', 'Roman Polanski'], 2003: ['Fernando </a:t>
            </a:r>
            <a:r>
              <a:rPr lang="en-US" sz="800" dirty="0" err="1"/>
              <a:t>Meirelles</a:t>
            </a:r>
            <a:r>
              <a:rPr lang="en-US" sz="800" dirty="0"/>
              <a:t>', 'Sofia Coppola', 'Peter Weir', 'Clint Eastwood', 'Peter Jackson'], 2004: ['Martin Scorsese', 'Taylor </a:t>
            </a:r>
            <a:r>
              <a:rPr lang="en-US" sz="800" dirty="0" err="1"/>
              <a:t>Hackford</a:t>
            </a:r>
            <a:r>
              <a:rPr lang="en-US" sz="800" dirty="0"/>
              <a:t>', 'Alexander Payne', 'Mike Leigh', 'Clint Eastwood'], 2005: ['Ang Lee', 'Bennett Miller', 'Paul Haggis', 'George Clooney', 'Steven Spielberg'], 2006: ['Alejandro </a:t>
            </a:r>
            <a:r>
              <a:rPr lang="en-US" sz="800" dirty="0" err="1"/>
              <a:t>Gonzaalez</a:t>
            </a:r>
            <a:r>
              <a:rPr lang="en-US" sz="800" dirty="0"/>
              <a:t> </a:t>
            </a:r>
            <a:r>
              <a:rPr lang="en-US" sz="800" dirty="0" err="1"/>
              <a:t>Inarritu</a:t>
            </a:r>
            <a:r>
              <a:rPr lang="en-US" sz="800" dirty="0"/>
              <a:t>', 'Clint Eastwood', 'Stephen </a:t>
            </a:r>
            <a:r>
              <a:rPr lang="en-US" sz="800" dirty="0" err="1"/>
              <a:t>Frears</a:t>
            </a:r>
            <a:r>
              <a:rPr lang="en-US" sz="800" dirty="0"/>
              <a:t>', 'Paul Greengrass', 'Martin Scorsese'], 2007: ['Julian Schnabel', 'Jason Reitman', 'Tony Gilroy', 'Paul Thomas Anderson', 'Joel Coen', 'Ethan Coen'], 2008: ['David Fincher', 'Ron Howard', 'Gus Van Sant', 'Stephen </a:t>
            </a:r>
            <a:r>
              <a:rPr lang="en-US" sz="800" dirty="0" err="1"/>
              <a:t>Daldry</a:t>
            </a:r>
            <a:r>
              <a:rPr lang="en-US" sz="800" dirty="0"/>
              <a:t>', 'Danny Boyle'], 2009: ['James Cameron', 'Quentin Tarantino', 'Lee Daniels', 'Jason Reitman', 'Kathryn Bigelow'], 2010: ['Darren Aronofsky', 'David O. Russell', 'David Fincher', 'Ethan Coen', 'Joel Coen', 'Tom Hooper’]}</a:t>
            </a:r>
          </a:p>
          <a:p>
            <a:pPr algn="just" fontAlgn="base">
              <a:lnSpc>
                <a:spcPct val="150000"/>
              </a:lnSpc>
            </a:pPr>
            <a:r>
              <a:rPr lang="en-US" sz="1600" b="1" dirty="0"/>
              <a:t>winners = </a:t>
            </a:r>
            <a:r>
              <a:rPr lang="en-US" sz="800" dirty="0"/>
              <a:t>{2000: ['Steven Soderbergh'], 2001: ['Ron Howard'], 2002: ['Roman Polanski'], 2003: ['Peter Jackson'], 2004: ['Clint Eastwood'], 2005: ['Ang Lee'], 2006: ['Martin Scorsese'], 2007: ['Ethan Coen', 'Joel Coen'], 2008: ['Danny Boyle'], 2009: ['Kathryn Bigelow'], 2010: ['Tom Hooper’]}</a:t>
            </a:r>
          </a:p>
          <a:p>
            <a:pPr lvl="1" algn="just" fontAlgn="base">
              <a:lnSpc>
                <a:spcPct val="150000"/>
              </a:lnSpc>
            </a:pPr>
            <a:r>
              <a:rPr lang="en-US" sz="1600" dirty="0"/>
              <a:t>A.	Create a dictionary that includes the count of Oscar nominations for each director in the nominations list.</a:t>
            </a:r>
          </a:p>
          <a:p>
            <a:pPr lvl="1" algn="just" fontAlgn="base">
              <a:lnSpc>
                <a:spcPct val="150000"/>
              </a:lnSpc>
            </a:pPr>
            <a:r>
              <a:rPr lang="en-US" sz="1600" dirty="0"/>
              <a:t>B.	Provide a dictionary with the count of Oscar wins for each director in the winners list.</a:t>
            </a:r>
          </a:p>
          <a:p>
            <a:pPr marL="342891" indent="-342891" algn="just" fontAlgn="base">
              <a:lnSpc>
                <a:spcPct val="150000"/>
              </a:lnSpc>
              <a:buFont typeface="Wingdings" panose="05000000000000000000" pitchFamily="2" charset="2"/>
              <a:buChar char="§"/>
            </a:pPr>
            <a:endParaRPr lang="en-US" sz="800" dirty="0"/>
          </a:p>
        </p:txBody>
      </p:sp>
    </p:spTree>
    <p:extLst>
      <p:ext uri="{BB962C8B-B14F-4D97-AF65-F5344CB8AC3E}">
        <p14:creationId xmlns:p14="http://schemas.microsoft.com/office/powerpoint/2010/main" val="141919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AA2DB47-5287-4474-AEE8-66C732ACB983}"/>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Content Placeholder 2">
            <a:extLst>
              <a:ext uri="{FF2B5EF4-FFF2-40B4-BE49-F238E27FC236}">
                <a16:creationId xmlns:a16="http://schemas.microsoft.com/office/drawing/2014/main" id="{8F4AED81-EC0F-4912-89A9-58AAEB37C0EE}"/>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t>Data Structure</a:t>
            </a:r>
          </a:p>
          <a:p>
            <a:pPr marL="342891" indent="-342891" algn="just" fontAlgn="base">
              <a:lnSpc>
                <a:spcPct val="150000"/>
              </a:lnSpc>
              <a:buFont typeface="Wingdings" panose="05000000000000000000" pitchFamily="2" charset="2"/>
              <a:buChar char="§"/>
            </a:pPr>
            <a:r>
              <a:rPr lang="en-US" sz="2000" dirty="0"/>
              <a:t>List</a:t>
            </a:r>
          </a:p>
          <a:p>
            <a:pPr marL="342891" indent="-342891" algn="just" fontAlgn="base">
              <a:lnSpc>
                <a:spcPct val="150000"/>
              </a:lnSpc>
              <a:buFont typeface="Wingdings" panose="05000000000000000000" pitchFamily="2" charset="2"/>
              <a:buChar char="§"/>
            </a:pPr>
            <a:r>
              <a:rPr lang="en-US" sz="2000" dirty="0"/>
              <a:t>Loop</a:t>
            </a:r>
          </a:p>
          <a:p>
            <a:pPr marL="342891" indent="-342891" algn="just" fontAlgn="base">
              <a:lnSpc>
                <a:spcPct val="150000"/>
              </a:lnSpc>
              <a:buFont typeface="Wingdings" panose="05000000000000000000" pitchFamily="2" charset="2"/>
              <a:buChar char="§"/>
            </a:pPr>
            <a:r>
              <a:rPr lang="en-US" sz="2000" dirty="0"/>
              <a:t>Dictionaries</a:t>
            </a:r>
          </a:p>
          <a:p>
            <a:pPr marL="342891" indent="-342891" algn="just" fontAlgn="base">
              <a:lnSpc>
                <a:spcPct val="150000"/>
              </a:lnSpc>
              <a:buFont typeface="Wingdings" panose="05000000000000000000" pitchFamily="2" charset="2"/>
              <a:buChar char="§"/>
            </a:pPr>
            <a:r>
              <a:rPr lang="en-US" sz="2000" dirty="0"/>
              <a:t>Control Flow</a:t>
            </a:r>
          </a:p>
          <a:p>
            <a:pPr marL="342891" indent="-342891" algn="just" fontAlgn="base">
              <a:lnSpc>
                <a:spcPct val="150000"/>
              </a:lnSpc>
              <a:buFont typeface="Wingdings" panose="05000000000000000000" pitchFamily="2" charset="2"/>
              <a:buChar char="§"/>
            </a:pPr>
            <a:r>
              <a:rPr lang="en-US" sz="2000" dirty="0"/>
              <a:t>Assignment</a:t>
            </a:r>
          </a:p>
        </p:txBody>
      </p:sp>
      <p:sp>
        <p:nvSpPr>
          <p:cNvPr id="7" name="Rectangle 6">
            <a:extLst>
              <a:ext uri="{FF2B5EF4-FFF2-40B4-BE49-F238E27FC236}">
                <a16:creationId xmlns:a16="http://schemas.microsoft.com/office/drawing/2014/main" id="{2B7F507E-F2FE-4496-A6FF-6AA0C99208AD}"/>
              </a:ext>
            </a:extLst>
          </p:cNvPr>
          <p:cNvSpPr/>
          <p:nvPr/>
        </p:nvSpPr>
        <p:spPr>
          <a:xfrm>
            <a:off x="3331761" y="593567"/>
            <a:ext cx="2141933"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Objectives</a:t>
            </a:r>
            <a:endParaRPr lang="en-US" sz="3200" dirty="0">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377E9B59-1C9A-47AC-93EB-D731E1D5F1EB}"/>
              </a:ext>
            </a:extLst>
          </p:cNvPr>
          <p:cNvSpPr txBox="1"/>
          <p:nvPr/>
        </p:nvSpPr>
        <p:spPr>
          <a:xfrm>
            <a:off x="284156" y="6451904"/>
            <a:ext cx="2175304" cy="325795"/>
          </a:xfrm>
          <a:prstGeom prst="rect">
            <a:avLst/>
          </a:prstGeom>
          <a:noFill/>
        </p:spPr>
        <p:txBody>
          <a:bodyPr wrap="square" rtlCol="0">
            <a:spAutoFit/>
          </a:bodyPr>
          <a:lstStyle/>
          <a:p>
            <a:r>
              <a:rPr lang="en-US" sz="1517" dirty="0">
                <a:latin typeface="Baskerville Old Face" panose="02020602080505020303" pitchFamily="18" charset="0"/>
              </a:rPr>
              <a:t>Introduction to Python</a:t>
            </a:r>
          </a:p>
        </p:txBody>
      </p:sp>
    </p:spTree>
    <p:extLst>
      <p:ext uri="{BB962C8B-B14F-4D97-AF65-F5344CB8AC3E}">
        <p14:creationId xmlns:p14="http://schemas.microsoft.com/office/powerpoint/2010/main" val="305474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34C6A96-46AB-4032-88EF-1C05FBEAD9D8}"/>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Content Placeholder 2">
            <a:extLst>
              <a:ext uri="{FF2B5EF4-FFF2-40B4-BE49-F238E27FC236}">
                <a16:creationId xmlns:a16="http://schemas.microsoft.com/office/drawing/2014/main" id="{ECA987E1-027A-4841-AF91-AE484A5CA078}"/>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7" name="Rectangle 6">
            <a:extLst>
              <a:ext uri="{FF2B5EF4-FFF2-40B4-BE49-F238E27FC236}">
                <a16:creationId xmlns:a16="http://schemas.microsoft.com/office/drawing/2014/main" id="{AB2085B0-6C5E-41F3-949B-2BB037B8BDD9}"/>
              </a:ext>
            </a:extLst>
          </p:cNvPr>
          <p:cNvSpPr/>
          <p:nvPr/>
        </p:nvSpPr>
        <p:spPr>
          <a:xfrm>
            <a:off x="3098397" y="593567"/>
            <a:ext cx="2608663" cy="584775"/>
          </a:xfrm>
          <a:prstGeom prst="rect">
            <a:avLst/>
          </a:prstGeom>
          <a:noFill/>
        </p:spPr>
        <p:txBody>
          <a:bodyPr wrap="none" lIns="91440" tIns="45720" rIns="91440" bIns="45720">
            <a:spAutoFit/>
          </a:bodyPr>
          <a:lstStyle/>
          <a:p>
            <a:pPr algn="ctr"/>
            <a:r>
              <a:rPr lang="en-US" sz="3200" dirty="0">
                <a:latin typeface="LMRoman12-Regular"/>
              </a:rPr>
              <a:t>Data Structure</a:t>
            </a:r>
            <a:endParaRPr lang="en-US" sz="3200" dirty="0">
              <a:ln w="0"/>
              <a:effectLst>
                <a:outerShdw blurRad="38100" dist="19050" dir="2700000" algn="tl" rotWithShape="0">
                  <a:schemeClr val="dk1">
                    <a:alpha val="40000"/>
                  </a:schemeClr>
                </a:outerShdw>
              </a:effectLst>
            </a:endParaRPr>
          </a:p>
        </p:txBody>
      </p:sp>
      <p:sp>
        <p:nvSpPr>
          <p:cNvPr id="8" name="Content Placeholder 2">
            <a:extLst>
              <a:ext uri="{FF2B5EF4-FFF2-40B4-BE49-F238E27FC236}">
                <a16:creationId xmlns:a16="http://schemas.microsoft.com/office/drawing/2014/main" id="{D5A47F55-0325-40EE-BB44-E40B24049C7A}"/>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15" name="TextBox 14">
            <a:extLst>
              <a:ext uri="{FF2B5EF4-FFF2-40B4-BE49-F238E27FC236}">
                <a16:creationId xmlns:a16="http://schemas.microsoft.com/office/drawing/2014/main" id="{500D14A7-D17D-41A7-83D2-6DB8A3DCC314}"/>
              </a:ext>
            </a:extLst>
          </p:cNvPr>
          <p:cNvSpPr txBox="1"/>
          <p:nvPr/>
        </p:nvSpPr>
        <p:spPr>
          <a:xfrm>
            <a:off x="284156" y="6451904"/>
            <a:ext cx="2175304" cy="325795"/>
          </a:xfrm>
          <a:prstGeom prst="rect">
            <a:avLst/>
          </a:prstGeom>
          <a:noFill/>
        </p:spPr>
        <p:txBody>
          <a:bodyPr wrap="square" rtlCol="0">
            <a:spAutoFit/>
          </a:bodyPr>
          <a:lstStyle/>
          <a:p>
            <a:r>
              <a:rPr lang="en-US" sz="1517" dirty="0">
                <a:latin typeface="Baskerville Old Face" panose="02020602080505020303" pitchFamily="18" charset="0"/>
              </a:rPr>
              <a:t>Introduction to Python</a:t>
            </a:r>
          </a:p>
        </p:txBody>
      </p:sp>
      <p:sp>
        <p:nvSpPr>
          <p:cNvPr id="9" name="Rectangle 8">
            <a:extLst>
              <a:ext uri="{FF2B5EF4-FFF2-40B4-BE49-F238E27FC236}">
                <a16:creationId xmlns:a16="http://schemas.microsoft.com/office/drawing/2014/main" id="{B242BF5F-73FA-4222-8C2C-1E38B07A978B}"/>
              </a:ext>
            </a:extLst>
          </p:cNvPr>
          <p:cNvSpPr/>
          <p:nvPr/>
        </p:nvSpPr>
        <p:spPr>
          <a:xfrm>
            <a:off x="628642" y="1150590"/>
            <a:ext cx="8093333" cy="4662815"/>
          </a:xfrm>
          <a:prstGeom prst="rect">
            <a:avLst/>
          </a:prstGeom>
        </p:spPr>
        <p:txBody>
          <a:bodyPr wrap="square">
            <a:spAutoFit/>
          </a:bodyPr>
          <a:lstStyle/>
          <a:p>
            <a:pPr>
              <a:lnSpc>
                <a:spcPct val="150000"/>
              </a:lnSpc>
            </a:pPr>
            <a:r>
              <a:rPr lang="en-US" dirty="0">
                <a:solidFill>
                  <a:srgbClr val="8B0000"/>
                </a:solidFill>
                <a:latin typeface="LMRoman12-Regular"/>
              </a:rPr>
              <a:t>What is Data Structure?</a:t>
            </a:r>
          </a:p>
          <a:p>
            <a:pPr>
              <a:lnSpc>
                <a:spcPct val="150000"/>
              </a:lnSpc>
            </a:pPr>
            <a:r>
              <a:rPr lang="en-US" dirty="0">
                <a:latin typeface="LMRoman12-Regular"/>
              </a:rPr>
              <a:t>	A data structure is a specialized format for organizing, processing, retrieving and storing data.</a:t>
            </a:r>
          </a:p>
          <a:p>
            <a:endParaRPr lang="en-US" dirty="0">
              <a:solidFill>
                <a:srgbClr val="8B0000"/>
              </a:solidFill>
              <a:latin typeface="LMRoman12-Regular"/>
            </a:endParaRPr>
          </a:p>
          <a:p>
            <a:endParaRPr lang="en-US" dirty="0">
              <a:solidFill>
                <a:srgbClr val="8B0000"/>
              </a:solidFill>
              <a:latin typeface="LMRoman12-Regular"/>
            </a:endParaRPr>
          </a:p>
          <a:p>
            <a:endParaRPr lang="en-US" dirty="0">
              <a:solidFill>
                <a:srgbClr val="8B0000"/>
              </a:solidFill>
              <a:latin typeface="LMRoman12-Regular"/>
            </a:endParaRPr>
          </a:p>
          <a:p>
            <a:r>
              <a:rPr lang="en-US" dirty="0">
                <a:solidFill>
                  <a:srgbClr val="8B0000"/>
                </a:solidFill>
                <a:latin typeface="LMRoman12-Regular"/>
              </a:rPr>
              <a:t>Types of data structures:</a:t>
            </a:r>
          </a:p>
          <a:p>
            <a:pPr marL="742950" lvl="1" indent="-285750">
              <a:buFont typeface="Wingdings" panose="05000000000000000000" pitchFamily="2" charset="2"/>
              <a:buChar char="§"/>
            </a:pPr>
            <a:r>
              <a:rPr lang="en-US" dirty="0"/>
              <a:t>Array</a:t>
            </a:r>
          </a:p>
          <a:p>
            <a:pPr marL="742950" lvl="1" indent="-285750">
              <a:buFont typeface="Wingdings" panose="05000000000000000000" pitchFamily="2" charset="2"/>
              <a:buChar char="§"/>
            </a:pPr>
            <a:r>
              <a:rPr lang="en-US" dirty="0">
                <a:latin typeface="LMRoman12-Regular"/>
              </a:rPr>
              <a:t>Stack</a:t>
            </a:r>
          </a:p>
          <a:p>
            <a:pPr marL="742950" lvl="1" indent="-285750">
              <a:buFont typeface="Wingdings" panose="05000000000000000000" pitchFamily="2" charset="2"/>
              <a:buChar char="§"/>
            </a:pPr>
            <a:r>
              <a:rPr lang="en-US" dirty="0">
                <a:latin typeface="LMRoman12-Regular"/>
              </a:rPr>
              <a:t>Queue</a:t>
            </a:r>
          </a:p>
          <a:p>
            <a:pPr marL="742950" lvl="1" indent="-285750">
              <a:buFont typeface="Wingdings" panose="05000000000000000000" pitchFamily="2" charset="2"/>
              <a:buChar char="§"/>
            </a:pPr>
            <a:r>
              <a:rPr lang="en-US" dirty="0"/>
              <a:t>Linked list</a:t>
            </a:r>
          </a:p>
          <a:p>
            <a:pPr marL="742950" lvl="1" indent="-285750">
              <a:buFont typeface="Wingdings" panose="05000000000000000000" pitchFamily="2" charset="2"/>
              <a:buChar char="§"/>
            </a:pPr>
            <a:r>
              <a:rPr lang="en-US" dirty="0"/>
              <a:t>Tree</a:t>
            </a:r>
          </a:p>
          <a:p>
            <a:pPr marL="742950" lvl="1" indent="-285750">
              <a:buFont typeface="Wingdings" panose="05000000000000000000" pitchFamily="2" charset="2"/>
              <a:buChar char="§"/>
            </a:pPr>
            <a:r>
              <a:rPr lang="en-US" dirty="0"/>
              <a:t>Graph</a:t>
            </a:r>
            <a:endParaRPr lang="en-US" dirty="0">
              <a:latin typeface="LMRoman12-Regular"/>
            </a:endParaRPr>
          </a:p>
          <a:p>
            <a:r>
              <a:rPr lang="en-US" dirty="0">
                <a:latin typeface="LMRoman12-Regular"/>
              </a:rPr>
              <a:t>	</a:t>
            </a:r>
            <a:br>
              <a:rPr lang="en-US" dirty="0"/>
            </a:br>
            <a:endParaRPr lang="en-US" dirty="0"/>
          </a:p>
        </p:txBody>
      </p:sp>
    </p:spTree>
    <p:extLst>
      <p:ext uri="{BB962C8B-B14F-4D97-AF65-F5344CB8AC3E}">
        <p14:creationId xmlns:p14="http://schemas.microsoft.com/office/powerpoint/2010/main" val="222620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E24E377-9CCA-496A-AB68-B91D7BA7AF8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665D7AE1-E7EB-444F-886A-73A2A239ABA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129F57C6-ACD2-427D-8B12-0ACC1109AA4B}"/>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6" name="Content Placeholder 2">
            <a:extLst>
              <a:ext uri="{FF2B5EF4-FFF2-40B4-BE49-F238E27FC236}">
                <a16:creationId xmlns:a16="http://schemas.microsoft.com/office/drawing/2014/main" id="{F9B535E1-D437-486E-8FA1-6116F3B15413}"/>
              </a:ext>
            </a:extLst>
          </p:cNvPr>
          <p:cNvSpPr txBox="1">
            <a:spLocks/>
          </p:cNvSpPr>
          <p:nvPr/>
        </p:nvSpPr>
        <p:spPr>
          <a:xfrm>
            <a:off x="781057" y="1150591"/>
            <a:ext cx="7886700" cy="4709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solidFill>
                  <a:srgbClr val="8B0000"/>
                </a:solidFill>
                <a:latin typeface="LMRoman12-Regular"/>
              </a:rPr>
              <a:t>Data structures in Python </a:t>
            </a:r>
            <a:r>
              <a:rPr lang="en-US" sz="2000" dirty="0">
                <a:latin typeface="LMRoman12-Regular"/>
              </a:rPr>
              <a:t>are containers that organize and group different or similar types data types together in different ways.</a:t>
            </a:r>
          </a:p>
          <a:p>
            <a:pPr marL="800100" lvl="1" indent="-342900" algn="just" fontAlgn="base">
              <a:lnSpc>
                <a:spcPct val="110000"/>
              </a:lnSpc>
              <a:buFont typeface="Wingdings" panose="05000000000000000000" pitchFamily="2" charset="2"/>
              <a:buChar char="§"/>
            </a:pPr>
            <a:r>
              <a:rPr lang="en-US" sz="1600" dirty="0">
                <a:latin typeface="LMRoman12-Regular"/>
              </a:rPr>
              <a:t>List</a:t>
            </a:r>
          </a:p>
          <a:p>
            <a:pPr marL="800100" lvl="1" indent="-342900" algn="just" fontAlgn="base">
              <a:lnSpc>
                <a:spcPct val="110000"/>
              </a:lnSpc>
              <a:buFont typeface="Wingdings" panose="05000000000000000000" pitchFamily="2" charset="2"/>
              <a:buChar char="§"/>
            </a:pPr>
            <a:r>
              <a:rPr lang="en-US" sz="1600" dirty="0">
                <a:latin typeface="LMRoman12-Regular"/>
              </a:rPr>
              <a:t>Tuple</a:t>
            </a:r>
          </a:p>
          <a:p>
            <a:pPr marL="800100" lvl="1" indent="-342900" algn="just" fontAlgn="base">
              <a:lnSpc>
                <a:spcPct val="110000"/>
              </a:lnSpc>
              <a:buFont typeface="Wingdings" panose="05000000000000000000" pitchFamily="2" charset="2"/>
              <a:buChar char="§"/>
            </a:pPr>
            <a:r>
              <a:rPr lang="en-US" sz="1600" dirty="0">
                <a:latin typeface="LMRoman12-Regular"/>
              </a:rPr>
              <a:t>Set</a:t>
            </a:r>
          </a:p>
          <a:p>
            <a:pPr marL="800100" lvl="1" indent="-342900" algn="just" fontAlgn="base">
              <a:lnSpc>
                <a:spcPct val="110000"/>
              </a:lnSpc>
              <a:buFont typeface="Wingdings" panose="05000000000000000000" pitchFamily="2" charset="2"/>
              <a:buChar char="§"/>
            </a:pPr>
            <a:r>
              <a:rPr lang="en-US" sz="1600" dirty="0">
                <a:latin typeface="LMRoman12-Regular"/>
              </a:rPr>
              <a:t>Dictionaries</a:t>
            </a:r>
            <a:endParaRPr lang="en-US" sz="2000" dirty="0">
              <a:latin typeface="LMRoman12-Regular"/>
            </a:endParaRPr>
          </a:p>
          <a:p>
            <a:pPr marL="342900" indent="-342900" algn="just" fontAlgn="base">
              <a:lnSpc>
                <a:spcPct val="150000"/>
              </a:lnSpc>
              <a:buFont typeface="Wingdings" panose="05000000000000000000" pitchFamily="2" charset="2"/>
              <a:buChar char="§"/>
            </a:pPr>
            <a:r>
              <a:rPr lang="en-US" sz="2000" dirty="0">
                <a:solidFill>
                  <a:srgbClr val="8B0000"/>
                </a:solidFill>
                <a:latin typeface="LMRoman12-Regular"/>
              </a:rPr>
              <a:t>Why do we need data structures?</a:t>
            </a:r>
          </a:p>
          <a:p>
            <a:pPr algn="just" fontAlgn="base">
              <a:lnSpc>
                <a:spcPct val="150000"/>
              </a:lnSpc>
            </a:pPr>
            <a:r>
              <a:rPr lang="en-US" sz="2000" dirty="0">
                <a:solidFill>
                  <a:srgbClr val="8B0000"/>
                </a:solidFill>
                <a:latin typeface="LMRoman12-Regular"/>
              </a:rPr>
              <a:t>	</a:t>
            </a:r>
            <a:r>
              <a:rPr lang="en-US" sz="2000" dirty="0">
                <a:latin typeface="LMRoman12-Regular"/>
              </a:rPr>
              <a:t>Data structures are essential for managing large amounts of data, such as information kept in databases or indexing services, efficiently.</a:t>
            </a:r>
          </a:p>
          <a:p>
            <a:pPr algn="just" fontAlgn="base">
              <a:lnSpc>
                <a:spcPct val="150000"/>
              </a:lnSpc>
            </a:pPr>
            <a:endParaRPr lang="en-US" sz="2000" dirty="0">
              <a:latin typeface="LMRoman12-Regular"/>
            </a:endParaRPr>
          </a:p>
          <a:p>
            <a:pPr algn="just" fontAlgn="base">
              <a:lnSpc>
                <a:spcPct val="150000"/>
              </a:lnSpc>
            </a:pPr>
            <a:endParaRPr lang="en-US" sz="2000" dirty="0">
              <a:solidFill>
                <a:srgbClr val="8B0000"/>
              </a:solidFill>
              <a:latin typeface="LMRoman12-Regular"/>
            </a:endParaRPr>
          </a:p>
          <a:p>
            <a:pPr marL="342891" indent="-342891" algn="just" fontAlgn="base">
              <a:lnSpc>
                <a:spcPct val="150000"/>
              </a:lnSpc>
              <a:buFont typeface="Wingdings" panose="05000000000000000000" pitchFamily="2" charset="2"/>
              <a:buChar char="§"/>
            </a:pPr>
            <a:endParaRPr lang="en-US" sz="2000" dirty="0"/>
          </a:p>
        </p:txBody>
      </p:sp>
      <p:sp>
        <p:nvSpPr>
          <p:cNvPr id="9" name="Rectangle 8">
            <a:extLst>
              <a:ext uri="{FF2B5EF4-FFF2-40B4-BE49-F238E27FC236}">
                <a16:creationId xmlns:a16="http://schemas.microsoft.com/office/drawing/2014/main" id="{ECB5B359-B798-4087-9DC9-B56D96777630}"/>
              </a:ext>
            </a:extLst>
          </p:cNvPr>
          <p:cNvSpPr/>
          <p:nvPr/>
        </p:nvSpPr>
        <p:spPr>
          <a:xfrm>
            <a:off x="3098397" y="593567"/>
            <a:ext cx="2608663" cy="584775"/>
          </a:xfrm>
          <a:prstGeom prst="rect">
            <a:avLst/>
          </a:prstGeom>
          <a:noFill/>
        </p:spPr>
        <p:txBody>
          <a:bodyPr wrap="none" lIns="91440" tIns="45720" rIns="91440" bIns="45720">
            <a:spAutoFit/>
          </a:bodyPr>
          <a:lstStyle/>
          <a:p>
            <a:pPr algn="ctr"/>
            <a:r>
              <a:rPr lang="en-US" sz="3200" dirty="0">
                <a:latin typeface="LMRoman12-Regular"/>
              </a:rPr>
              <a:t>Data Structure</a:t>
            </a:r>
            <a:endParaRPr lang="en-US" sz="3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547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E24E377-9CCA-496A-AB68-B91D7BA7AF8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665D7AE1-E7EB-444F-886A-73A2A239ABA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129F57C6-ACD2-427D-8B12-0ACC1109AA4B}"/>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6" name="Content Placeholder 2">
            <a:extLst>
              <a:ext uri="{FF2B5EF4-FFF2-40B4-BE49-F238E27FC236}">
                <a16:creationId xmlns:a16="http://schemas.microsoft.com/office/drawing/2014/main" id="{F9B535E1-D437-486E-8FA1-6116F3B15413}"/>
              </a:ext>
            </a:extLst>
          </p:cNvPr>
          <p:cNvSpPr txBox="1">
            <a:spLocks/>
          </p:cNvSpPr>
          <p:nvPr/>
        </p:nvSpPr>
        <p:spPr>
          <a:xfrm>
            <a:off x="781057" y="1150590"/>
            <a:ext cx="7886700" cy="4917697"/>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lgn="l"/>
            <a:endParaRPr lang="en-US" sz="1900" dirty="0">
              <a:latin typeface="LMRoman12-Regular"/>
            </a:endParaRPr>
          </a:p>
          <a:p>
            <a:pPr algn="l"/>
            <a:endParaRPr lang="en-US" sz="1900" dirty="0">
              <a:latin typeface="LMRoman12-Regular"/>
            </a:endParaRPr>
          </a:p>
          <a:p>
            <a:pPr algn="l"/>
            <a:endParaRPr lang="en-US" sz="1900" dirty="0">
              <a:latin typeface="LMRoman12-Regular"/>
            </a:endParaRPr>
          </a:p>
          <a:p>
            <a:pPr algn="l"/>
            <a:r>
              <a:rPr lang="en-US" sz="1900" dirty="0">
                <a:latin typeface="LMRoman12-Regular"/>
              </a:rPr>
              <a:t>* You can use curly braces to define a set like this: {1, 2, 3}. However, if you leave the curly braces empty like this: {} Python will instead create an empty dictionary. So to create an empty set, use set().</a:t>
            </a:r>
          </a:p>
          <a:p>
            <a:pPr algn="l"/>
            <a:r>
              <a:rPr lang="en-US" sz="1900" dirty="0">
                <a:latin typeface="LMRoman12-Regular"/>
              </a:rPr>
              <a:t>** A dictionary itself is mutable, but each of its individual keys must be immutable.</a:t>
            </a:r>
          </a:p>
        </p:txBody>
      </p:sp>
      <p:sp>
        <p:nvSpPr>
          <p:cNvPr id="9" name="Rectangle 8">
            <a:extLst>
              <a:ext uri="{FF2B5EF4-FFF2-40B4-BE49-F238E27FC236}">
                <a16:creationId xmlns:a16="http://schemas.microsoft.com/office/drawing/2014/main" id="{ECB5B359-B798-4087-9DC9-B56D96777630}"/>
              </a:ext>
            </a:extLst>
          </p:cNvPr>
          <p:cNvSpPr/>
          <p:nvPr/>
        </p:nvSpPr>
        <p:spPr>
          <a:xfrm>
            <a:off x="3098397" y="593567"/>
            <a:ext cx="2608663" cy="584775"/>
          </a:xfrm>
          <a:prstGeom prst="rect">
            <a:avLst/>
          </a:prstGeom>
          <a:noFill/>
        </p:spPr>
        <p:txBody>
          <a:bodyPr wrap="none" lIns="91440" tIns="45720" rIns="91440" bIns="45720">
            <a:spAutoFit/>
          </a:bodyPr>
          <a:lstStyle/>
          <a:p>
            <a:pPr algn="ctr"/>
            <a:r>
              <a:rPr lang="en-US" sz="3200" dirty="0">
                <a:latin typeface="LMRoman12-Regular"/>
              </a:rPr>
              <a:t>Data Structure</a:t>
            </a:r>
            <a:endParaRPr lang="en-US" sz="3200" dirty="0">
              <a:ln w="0"/>
              <a:effectLst>
                <a:outerShdw blurRad="38100" dist="19050" dir="2700000" algn="tl" rotWithShape="0">
                  <a:schemeClr val="dk1">
                    <a:alpha val="40000"/>
                  </a:schemeClr>
                </a:outerShdw>
              </a:effectLst>
            </a:endParaRPr>
          </a:p>
        </p:txBody>
      </p:sp>
      <p:graphicFrame>
        <p:nvGraphicFramePr>
          <p:cNvPr id="5" name="Table 4">
            <a:extLst>
              <a:ext uri="{FF2B5EF4-FFF2-40B4-BE49-F238E27FC236}">
                <a16:creationId xmlns:a16="http://schemas.microsoft.com/office/drawing/2014/main" id="{C57F2375-2A05-4C24-A804-FA2C76F73EF4}"/>
              </a:ext>
            </a:extLst>
          </p:cNvPr>
          <p:cNvGraphicFramePr>
            <a:graphicFrameLocks noGrp="1"/>
          </p:cNvGraphicFramePr>
          <p:nvPr>
            <p:extLst>
              <p:ext uri="{D42A27DB-BD31-4B8C-83A1-F6EECF244321}">
                <p14:modId xmlns:p14="http://schemas.microsoft.com/office/powerpoint/2010/main" val="2242337698"/>
              </p:ext>
            </p:extLst>
          </p:nvPr>
        </p:nvGraphicFramePr>
        <p:xfrm>
          <a:off x="983670" y="1391428"/>
          <a:ext cx="7176660" cy="3048000"/>
        </p:xfrm>
        <a:graphic>
          <a:graphicData uri="http://schemas.openxmlformats.org/drawingml/2006/table">
            <a:tbl>
              <a:tblPr firstRow="1" bandRow="1">
                <a:tableStyleId>{2D5ABB26-0587-4C30-8999-92F81FD0307C}</a:tableStyleId>
              </a:tblPr>
              <a:tblGrid>
                <a:gridCol w="1435332">
                  <a:extLst>
                    <a:ext uri="{9D8B030D-6E8A-4147-A177-3AD203B41FA5}">
                      <a16:colId xmlns:a16="http://schemas.microsoft.com/office/drawing/2014/main" val="1520904196"/>
                    </a:ext>
                  </a:extLst>
                </a:gridCol>
                <a:gridCol w="1435332">
                  <a:extLst>
                    <a:ext uri="{9D8B030D-6E8A-4147-A177-3AD203B41FA5}">
                      <a16:colId xmlns:a16="http://schemas.microsoft.com/office/drawing/2014/main" val="1255934162"/>
                    </a:ext>
                  </a:extLst>
                </a:gridCol>
                <a:gridCol w="1435332">
                  <a:extLst>
                    <a:ext uri="{9D8B030D-6E8A-4147-A177-3AD203B41FA5}">
                      <a16:colId xmlns:a16="http://schemas.microsoft.com/office/drawing/2014/main" val="3127983807"/>
                    </a:ext>
                  </a:extLst>
                </a:gridCol>
                <a:gridCol w="1435332">
                  <a:extLst>
                    <a:ext uri="{9D8B030D-6E8A-4147-A177-3AD203B41FA5}">
                      <a16:colId xmlns:a16="http://schemas.microsoft.com/office/drawing/2014/main" val="4173536886"/>
                    </a:ext>
                  </a:extLst>
                </a:gridCol>
                <a:gridCol w="1435332">
                  <a:extLst>
                    <a:ext uri="{9D8B030D-6E8A-4147-A177-3AD203B41FA5}">
                      <a16:colId xmlns:a16="http://schemas.microsoft.com/office/drawing/2014/main" val="1773208615"/>
                    </a:ext>
                  </a:extLst>
                </a:gridCol>
              </a:tblGrid>
              <a:tr h="370840">
                <a:tc>
                  <a:txBody>
                    <a:bodyPr/>
                    <a:lstStyle/>
                    <a:p>
                      <a:pPr algn="ctr"/>
                      <a:r>
                        <a:rPr lang="en-US" b="1" dirty="0">
                          <a:latin typeface="LMRoman12-Regular"/>
                        </a:rPr>
                        <a:t>Data 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Ordered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Mutable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Constructor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899541"/>
                  </a:ext>
                </a:extLst>
              </a:tr>
              <a:tr h="370840">
                <a:tc>
                  <a:txBody>
                    <a:bodyPr/>
                    <a:lstStyle/>
                    <a:p>
                      <a:pPr algn="ctr" fontAlgn="t"/>
                      <a:r>
                        <a:rPr lang="en-US">
                          <a:effectLst/>
                          <a:latin typeface="LMRoman12-Regular"/>
                        </a:rPr>
                        <a:t>List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 ] or list()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[5.7, 4, 'yes', 5.7]</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148952"/>
                  </a:ext>
                </a:extLst>
              </a:tr>
              <a:tr h="370840">
                <a:tc>
                  <a:txBody>
                    <a:bodyPr/>
                    <a:lstStyle/>
                    <a:p>
                      <a:pPr algn="ctr" fontAlgn="t"/>
                      <a:r>
                        <a:rPr lang="en-US">
                          <a:effectLst/>
                          <a:latin typeface="LMRoman12-Regular"/>
                        </a:rPr>
                        <a:t>Tuple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 ) or tuple()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(5.7, 4, 'yes', 5.7)</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4934976"/>
                  </a:ext>
                </a:extLst>
              </a:tr>
              <a:tr h="370840">
                <a:tc>
                  <a:txBody>
                    <a:bodyPr/>
                    <a:lstStyle/>
                    <a:p>
                      <a:pPr algn="ctr" fontAlgn="t"/>
                      <a:r>
                        <a:rPr lang="en-US">
                          <a:effectLst/>
                          <a:latin typeface="LMRoman12-Regular"/>
                        </a:rPr>
                        <a:t>Set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 or set()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{5.7, 4, 'yes'}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972749"/>
                  </a:ext>
                </a:extLst>
              </a:tr>
              <a:tr h="370840">
                <a:tc>
                  <a:txBody>
                    <a:bodyPr/>
                    <a:lstStyle/>
                    <a:p>
                      <a:pPr algn="ctr" fontAlgn="t"/>
                      <a:r>
                        <a:rPr lang="en-US" dirty="0">
                          <a:effectLst/>
                          <a:latin typeface="LMRoman12-Regular"/>
                        </a:rPr>
                        <a:t>Dictionary</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 } or dict()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{'Jun': 75, 'Jul': 89}</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5291293"/>
                  </a:ext>
                </a:extLst>
              </a:tr>
            </a:tbl>
          </a:graphicData>
        </a:graphic>
      </p:graphicFrame>
    </p:spTree>
    <p:extLst>
      <p:ext uri="{BB962C8B-B14F-4D97-AF65-F5344CB8AC3E}">
        <p14:creationId xmlns:p14="http://schemas.microsoft.com/office/powerpoint/2010/main" val="114296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E468BF-AC95-48DF-966D-DB35D40BF133}"/>
              </a:ext>
            </a:extLst>
          </p:cNvPr>
          <p:cNvSpPr/>
          <p:nvPr/>
        </p:nvSpPr>
        <p:spPr>
          <a:xfrm>
            <a:off x="3982586" y="593567"/>
            <a:ext cx="840294"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List</a:t>
            </a:r>
          </a:p>
        </p:txBody>
      </p:sp>
      <p:cxnSp>
        <p:nvCxnSpPr>
          <p:cNvPr id="3" name="Straight Connector 2">
            <a:extLst>
              <a:ext uri="{FF2B5EF4-FFF2-40B4-BE49-F238E27FC236}">
                <a16:creationId xmlns:a16="http://schemas.microsoft.com/office/drawing/2014/main" id="{21F0D461-56DD-40B4-8EBF-BB5A30335CB7}"/>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B578EB86-866D-4A3A-A048-AA63596B71C3}"/>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graphicFrame>
        <p:nvGraphicFramePr>
          <p:cNvPr id="6" name="Table 5">
            <a:extLst>
              <a:ext uri="{FF2B5EF4-FFF2-40B4-BE49-F238E27FC236}">
                <a16:creationId xmlns:a16="http://schemas.microsoft.com/office/drawing/2014/main" id="{996D51A5-2A1D-4892-B2E3-FEEB5DDE3A59}"/>
              </a:ext>
            </a:extLst>
          </p:cNvPr>
          <p:cNvGraphicFramePr>
            <a:graphicFrameLocks noGrp="1"/>
          </p:cNvGraphicFramePr>
          <p:nvPr>
            <p:extLst>
              <p:ext uri="{D42A27DB-BD31-4B8C-83A1-F6EECF244321}">
                <p14:modId xmlns:p14="http://schemas.microsoft.com/office/powerpoint/2010/main" val="1386646205"/>
              </p:ext>
            </p:extLst>
          </p:nvPr>
        </p:nvGraphicFramePr>
        <p:xfrm>
          <a:off x="476243" y="1646294"/>
          <a:ext cx="8138160" cy="3982377"/>
        </p:xfrm>
        <a:graphic>
          <a:graphicData uri="http://schemas.openxmlformats.org/drawingml/2006/table">
            <a:tbl>
              <a:tblPr firstRow="1" bandRow="1">
                <a:tableStyleId>{2D5ABB26-0587-4C30-8999-92F81FD0307C}</a:tableStyleId>
              </a:tblPr>
              <a:tblGrid>
                <a:gridCol w="2876557">
                  <a:extLst>
                    <a:ext uri="{9D8B030D-6E8A-4147-A177-3AD203B41FA5}">
                      <a16:colId xmlns:a16="http://schemas.microsoft.com/office/drawing/2014/main" val="246693122"/>
                    </a:ext>
                  </a:extLst>
                </a:gridCol>
                <a:gridCol w="5261603">
                  <a:extLst>
                    <a:ext uri="{9D8B030D-6E8A-4147-A177-3AD203B41FA5}">
                      <a16:colId xmlns:a16="http://schemas.microsoft.com/office/drawing/2014/main" val="1357437293"/>
                    </a:ext>
                  </a:extLst>
                </a:gridCol>
              </a:tblGrid>
              <a:tr h="306663">
                <a:tc>
                  <a:txBody>
                    <a:bodyPr/>
                    <a:lstStyle/>
                    <a:p>
                      <a:pPr algn="ctr" fontAlgn="t"/>
                      <a:r>
                        <a:rPr lang="en-US" sz="1800" b="1" dirty="0">
                          <a:effectLst/>
                        </a:rPr>
                        <a:t>Method</a:t>
                      </a: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b="1" dirty="0">
                          <a:effectLst/>
                        </a:rPr>
                        <a:t>Description</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826682"/>
                  </a:ext>
                </a:extLst>
              </a:tr>
              <a:tr h="306663">
                <a:tc>
                  <a:txBody>
                    <a:bodyPr/>
                    <a:lstStyle/>
                    <a:p>
                      <a:pPr algn="ctr" fontAlgn="t"/>
                      <a:r>
                        <a:rPr lang="en-US" sz="1400" dirty="0">
                          <a:solidFill>
                            <a:schemeClr val="tx1"/>
                          </a:solidFill>
                          <a:effectLst/>
                          <a:hlinkClick r:id="rId3">
                            <a:extLst>
                              <a:ext uri="{A12FA001-AC4F-418D-AE19-62706E023703}">
                                <ahyp:hlinkClr xmlns:ahyp="http://schemas.microsoft.com/office/drawing/2018/hyperlinkcolor" val="tx"/>
                              </a:ext>
                            </a:extLst>
                          </a:hlinkClick>
                        </a:rPr>
                        <a:t>append()</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Adds an element at the end of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634842"/>
                  </a:ext>
                </a:extLst>
              </a:tr>
              <a:tr h="306663">
                <a:tc>
                  <a:txBody>
                    <a:bodyPr/>
                    <a:lstStyle/>
                    <a:p>
                      <a:pPr algn="ctr" fontAlgn="t"/>
                      <a:r>
                        <a:rPr lang="en-US" sz="1400">
                          <a:solidFill>
                            <a:schemeClr val="tx1"/>
                          </a:solidFill>
                          <a:effectLst/>
                          <a:hlinkClick r:id="rId4">
                            <a:extLst>
                              <a:ext uri="{A12FA001-AC4F-418D-AE19-62706E023703}">
                                <ahyp:hlinkClr xmlns:ahyp="http://schemas.microsoft.com/office/drawing/2018/hyperlinkcolor" val="tx"/>
                              </a:ext>
                            </a:extLst>
                          </a:hlinkClick>
                        </a:rPr>
                        <a:t>clear()</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Removes all the elements from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039319"/>
                  </a:ext>
                </a:extLst>
              </a:tr>
              <a:tr h="306663">
                <a:tc>
                  <a:txBody>
                    <a:bodyPr/>
                    <a:lstStyle/>
                    <a:p>
                      <a:pPr algn="ctr" fontAlgn="t"/>
                      <a:r>
                        <a:rPr lang="en-US" sz="1400">
                          <a:solidFill>
                            <a:schemeClr val="tx1"/>
                          </a:solidFill>
                          <a:effectLst/>
                          <a:hlinkClick r:id="rId5">
                            <a:extLst>
                              <a:ext uri="{A12FA001-AC4F-418D-AE19-62706E023703}">
                                <ahyp:hlinkClr xmlns:ahyp="http://schemas.microsoft.com/office/drawing/2018/hyperlinkcolor" val="tx"/>
                              </a:ext>
                            </a:extLst>
                          </a:hlinkClick>
                        </a:rPr>
                        <a:t>copy()</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Returns a copy of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43373"/>
                  </a:ext>
                </a:extLst>
              </a:tr>
              <a:tr h="315611">
                <a:tc>
                  <a:txBody>
                    <a:bodyPr/>
                    <a:lstStyle/>
                    <a:p>
                      <a:pPr algn="ctr" fontAlgn="t"/>
                      <a:r>
                        <a:rPr lang="en-US" sz="1400" dirty="0">
                          <a:solidFill>
                            <a:schemeClr val="tx1"/>
                          </a:solidFill>
                          <a:effectLst/>
                          <a:hlinkClick r:id="rId6">
                            <a:extLst>
                              <a:ext uri="{A12FA001-AC4F-418D-AE19-62706E023703}">
                                <ahyp:hlinkClr xmlns:ahyp="http://schemas.microsoft.com/office/drawing/2018/hyperlinkcolor" val="tx"/>
                              </a:ext>
                            </a:extLst>
                          </a:hlinkClick>
                        </a:rPr>
                        <a:t>count()</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Returns the number of elements with the specified value</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69139"/>
                  </a:ext>
                </a:extLst>
              </a:tr>
              <a:tr h="529673">
                <a:tc>
                  <a:txBody>
                    <a:bodyPr/>
                    <a:lstStyle/>
                    <a:p>
                      <a:pPr algn="ctr" fontAlgn="t"/>
                      <a:r>
                        <a:rPr lang="en-US" sz="1400" dirty="0">
                          <a:solidFill>
                            <a:schemeClr val="tx1"/>
                          </a:solidFill>
                          <a:effectLst/>
                          <a:hlinkClick r:id="rId7">
                            <a:extLst>
                              <a:ext uri="{A12FA001-AC4F-418D-AE19-62706E023703}">
                                <ahyp:hlinkClr xmlns:ahyp="http://schemas.microsoft.com/office/drawing/2018/hyperlinkcolor" val="tx"/>
                              </a:ext>
                            </a:extLst>
                          </a:hlinkClick>
                        </a:rPr>
                        <a:t>extend()</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Add the elements of a list (or any </a:t>
                      </a:r>
                      <a:r>
                        <a:rPr lang="en-US" sz="1400" dirty="0" err="1">
                          <a:effectLst/>
                        </a:rPr>
                        <a:t>iterable</a:t>
                      </a:r>
                      <a:r>
                        <a:rPr lang="en-US" sz="1400" dirty="0">
                          <a:effectLst/>
                        </a:rPr>
                        <a:t>), to the end of the current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1427775"/>
                  </a:ext>
                </a:extLst>
              </a:tr>
              <a:tr h="301599">
                <a:tc>
                  <a:txBody>
                    <a:bodyPr/>
                    <a:lstStyle/>
                    <a:p>
                      <a:pPr algn="ctr" fontAlgn="t"/>
                      <a:r>
                        <a:rPr lang="en-US" sz="1400">
                          <a:solidFill>
                            <a:schemeClr val="tx1"/>
                          </a:solidFill>
                          <a:effectLst/>
                          <a:hlinkClick r:id="rId8">
                            <a:extLst>
                              <a:ext uri="{A12FA001-AC4F-418D-AE19-62706E023703}">
                                <ahyp:hlinkClr xmlns:ahyp="http://schemas.microsoft.com/office/drawing/2018/hyperlinkcolor" val="tx"/>
                              </a:ext>
                            </a:extLst>
                          </a:hlinkClick>
                        </a:rPr>
                        <a:t>index()</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Returns the index of the first element with the specified value</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54121"/>
                  </a:ext>
                </a:extLst>
              </a:tr>
              <a:tr h="306663">
                <a:tc>
                  <a:txBody>
                    <a:bodyPr/>
                    <a:lstStyle/>
                    <a:p>
                      <a:pPr algn="ctr" fontAlgn="t"/>
                      <a:r>
                        <a:rPr lang="en-US" sz="1400">
                          <a:solidFill>
                            <a:schemeClr val="tx1"/>
                          </a:solidFill>
                          <a:effectLst/>
                          <a:hlinkClick r:id="rId9">
                            <a:extLst>
                              <a:ext uri="{A12FA001-AC4F-418D-AE19-62706E023703}">
                                <ahyp:hlinkClr xmlns:ahyp="http://schemas.microsoft.com/office/drawing/2018/hyperlinkcolor" val="tx"/>
                              </a:ext>
                            </a:extLst>
                          </a:hlinkClick>
                        </a:rPr>
                        <a:t>insert()</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Adds an element at the specified position</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7114689"/>
                  </a:ext>
                </a:extLst>
              </a:tr>
              <a:tr h="306663">
                <a:tc>
                  <a:txBody>
                    <a:bodyPr/>
                    <a:lstStyle/>
                    <a:p>
                      <a:pPr algn="ctr" fontAlgn="t"/>
                      <a:r>
                        <a:rPr lang="en-US" sz="1400">
                          <a:solidFill>
                            <a:schemeClr val="tx1"/>
                          </a:solidFill>
                          <a:effectLst/>
                          <a:hlinkClick r:id="rId10">
                            <a:extLst>
                              <a:ext uri="{A12FA001-AC4F-418D-AE19-62706E023703}">
                                <ahyp:hlinkClr xmlns:ahyp="http://schemas.microsoft.com/office/drawing/2018/hyperlinkcolor" val="tx"/>
                              </a:ext>
                            </a:extLst>
                          </a:hlinkClick>
                        </a:rPr>
                        <a:t>pop()</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Removes the element at the specified position</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5262189"/>
                  </a:ext>
                </a:extLst>
              </a:tr>
              <a:tr h="328783">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dirty="0">
                          <a:solidFill>
                            <a:schemeClr val="tx1"/>
                          </a:solidFill>
                          <a:effectLst/>
                          <a:hlinkClick r:id="rId11">
                            <a:extLst>
                              <a:ext uri="{A12FA001-AC4F-418D-AE19-62706E023703}">
                                <ahyp:hlinkClr xmlns:ahyp="http://schemas.microsoft.com/office/drawing/2018/hyperlinkcolor" val="tx"/>
                              </a:ext>
                            </a:extLst>
                          </a:hlinkClick>
                        </a:rPr>
                        <a:t>remove()</a:t>
                      </a:r>
                      <a:endParaRPr lang="en-US" sz="1400" b="1" dirty="0">
                        <a:solidFill>
                          <a:schemeClr val="tx1"/>
                        </a:solidFill>
                        <a:latin typeface="LMRoman12-Regular"/>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Removes the first item with the specified value</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946514"/>
                  </a:ext>
                </a:extLst>
              </a:tr>
              <a:tr h="306663">
                <a:tc>
                  <a:txBody>
                    <a:bodyPr/>
                    <a:lstStyle/>
                    <a:p>
                      <a:pPr algn="ctr" fontAlgn="t"/>
                      <a:r>
                        <a:rPr lang="en-US" sz="1400" dirty="0">
                          <a:solidFill>
                            <a:schemeClr val="tx1"/>
                          </a:solidFill>
                          <a:effectLst/>
                          <a:hlinkClick r:id="rId12">
                            <a:extLst>
                              <a:ext uri="{A12FA001-AC4F-418D-AE19-62706E023703}">
                                <ahyp:hlinkClr xmlns:ahyp="http://schemas.microsoft.com/office/drawing/2018/hyperlinkcolor" val="tx"/>
                              </a:ext>
                            </a:extLst>
                          </a:hlinkClick>
                        </a:rPr>
                        <a:t>reverse()</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Reverses the order of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4310550"/>
                  </a:ext>
                </a:extLst>
              </a:tr>
              <a:tr h="306663">
                <a:tc>
                  <a:txBody>
                    <a:bodyPr/>
                    <a:lstStyle/>
                    <a:p>
                      <a:pPr algn="ctr" fontAlgn="t"/>
                      <a:r>
                        <a:rPr lang="en-US" sz="1400" dirty="0">
                          <a:solidFill>
                            <a:schemeClr val="tx1"/>
                          </a:solidFill>
                          <a:effectLst/>
                          <a:hlinkClick r:id="rId13">
                            <a:extLst>
                              <a:ext uri="{A12FA001-AC4F-418D-AE19-62706E023703}">
                                <ahyp:hlinkClr xmlns:ahyp="http://schemas.microsoft.com/office/drawing/2018/hyperlinkcolor" val="tx"/>
                              </a:ext>
                            </a:extLst>
                          </a:hlinkClick>
                        </a:rPr>
                        <a:t>sort()</a:t>
                      </a:r>
                      <a:r>
                        <a:rPr lang="en-US" sz="1400" dirty="0">
                          <a:solidFill>
                            <a:schemeClr val="tx1"/>
                          </a:solidFill>
                          <a:effectLst/>
                        </a:rPr>
                        <a:t>  / sorted()</a:t>
                      </a: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Sorts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280254"/>
                  </a:ext>
                </a:extLst>
              </a:tr>
            </a:tbl>
          </a:graphicData>
        </a:graphic>
      </p:graphicFrame>
      <p:sp>
        <p:nvSpPr>
          <p:cNvPr id="10" name="Rectangle 9">
            <a:extLst>
              <a:ext uri="{FF2B5EF4-FFF2-40B4-BE49-F238E27FC236}">
                <a16:creationId xmlns:a16="http://schemas.microsoft.com/office/drawing/2014/main" id="{71E8B897-FFA8-40A9-BCE1-7B9FF41084CB}"/>
              </a:ext>
            </a:extLst>
          </p:cNvPr>
          <p:cNvSpPr/>
          <p:nvPr/>
        </p:nvSpPr>
        <p:spPr>
          <a:xfrm>
            <a:off x="476243" y="1067505"/>
            <a:ext cx="8138160" cy="2957861"/>
          </a:xfrm>
          <a:prstGeom prst="rect">
            <a:avLst/>
          </a:prstGeom>
        </p:spPr>
        <p:txBody>
          <a:bodyPr wrap="square">
            <a:spAutoFit/>
          </a:bodyPr>
          <a:lstStyle/>
          <a:p>
            <a:pPr marL="342891" indent="-342891" algn="just" fontAlgn="base">
              <a:lnSpc>
                <a:spcPct val="150000"/>
              </a:lnSpc>
              <a:buFont typeface="Wingdings" panose="05000000000000000000" pitchFamily="2" charset="2"/>
              <a:buChar char="§"/>
            </a:pPr>
            <a:r>
              <a:rPr lang="en-US" b="1" dirty="0">
                <a:solidFill>
                  <a:srgbClr val="8B0000"/>
                </a:solidFill>
                <a:latin typeface="LMRoman12-Regular"/>
              </a:rPr>
              <a:t>Important methods for list:</a:t>
            </a:r>
          </a:p>
          <a:p>
            <a:pPr algn="just" fontAlgn="base">
              <a:lnSpc>
                <a:spcPct val="150000"/>
              </a:lnSpc>
            </a:pPr>
            <a:endParaRPr lang="en-US" dirty="0">
              <a:solidFill>
                <a:srgbClr val="8B0000"/>
              </a:solidFill>
              <a:latin typeface="LMRoman12-Regular"/>
            </a:endParaRPr>
          </a:p>
          <a:p>
            <a:pPr algn="just" fontAlgn="base">
              <a:lnSpc>
                <a:spcPct val="150000"/>
              </a:lnSpc>
            </a:pPr>
            <a:endParaRPr lang="en-US" dirty="0">
              <a:solidFill>
                <a:srgbClr val="8B0000"/>
              </a:solidFill>
              <a:latin typeface="LMRoman12-Regular"/>
            </a:endParaRPr>
          </a:p>
          <a:p>
            <a:pPr algn="just" fontAlgn="base">
              <a:lnSpc>
                <a:spcPct val="150000"/>
              </a:lnSpc>
            </a:pPr>
            <a:endParaRPr lang="en-US" dirty="0">
              <a:solidFill>
                <a:srgbClr val="8B0000"/>
              </a:solidFill>
              <a:latin typeface="LMRoman12-Regular"/>
            </a:endParaRPr>
          </a:p>
          <a:p>
            <a:pPr algn="just" fontAlgn="base">
              <a:lnSpc>
                <a:spcPct val="150000"/>
              </a:lnSpc>
            </a:pPr>
            <a:endParaRPr lang="en-US" dirty="0">
              <a:solidFill>
                <a:srgbClr val="8B0000"/>
              </a:solidFill>
              <a:latin typeface="LMRoman12-Regular"/>
            </a:endParaRPr>
          </a:p>
          <a:p>
            <a:pPr algn="just" fontAlgn="base">
              <a:lnSpc>
                <a:spcPct val="150000"/>
              </a:lnSpc>
            </a:pPr>
            <a:endParaRPr lang="en-US" b="1" dirty="0">
              <a:latin typeface="LMRoman12-Regular"/>
            </a:endParaRPr>
          </a:p>
          <a:p>
            <a:pPr algn="just" fontAlgn="base">
              <a:lnSpc>
                <a:spcPct val="150000"/>
              </a:lnSpc>
            </a:pPr>
            <a:endParaRPr lang="en-US" dirty="0"/>
          </a:p>
        </p:txBody>
      </p:sp>
    </p:spTree>
    <p:extLst>
      <p:ext uri="{BB962C8B-B14F-4D97-AF65-F5344CB8AC3E}">
        <p14:creationId xmlns:p14="http://schemas.microsoft.com/office/powerpoint/2010/main" val="261202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DB193E9-9A4D-413B-A033-93393FC07EB1}"/>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50DBAB6C-98D2-454E-B174-FBEBC4AF75EE}"/>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6631BE14-D8FA-417F-91F0-873F34EBB2F5}"/>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solidFill>
                  <a:srgbClr val="C00000"/>
                </a:solidFill>
              </a:rPr>
              <a:t>Dictionaries</a:t>
            </a:r>
          </a:p>
          <a:p>
            <a:pPr lvl="1" algn="just" fontAlgn="base">
              <a:lnSpc>
                <a:spcPct val="150000"/>
              </a:lnSpc>
            </a:pPr>
            <a:r>
              <a:rPr lang="en-US" sz="1600" dirty="0"/>
              <a:t>A dictionary is a mutable data type that stores mappings of unique keys to values. Here's a dictionary that stores elements and their atomic numbers.</a:t>
            </a:r>
          </a:p>
          <a:p>
            <a:pPr lvl="1" algn="just" fontAlgn="base">
              <a:lnSpc>
                <a:spcPct val="150000"/>
              </a:lnSpc>
            </a:pPr>
            <a:r>
              <a:rPr lang="en-US" sz="1600" dirty="0">
                <a:latin typeface="Source Code Pro"/>
              </a:rPr>
              <a:t>elements = {"</a:t>
            </a:r>
            <a:r>
              <a:rPr lang="en-US" sz="1600" dirty="0">
                <a:solidFill>
                  <a:srgbClr val="DD1144"/>
                </a:solidFill>
                <a:latin typeface="Source Code Pro"/>
              </a:rPr>
              <a:t>hydrogen</a:t>
            </a:r>
            <a:r>
              <a:rPr lang="en-US" sz="1600" dirty="0">
                <a:latin typeface="Source Code Pro"/>
              </a:rPr>
              <a:t>": 1, "</a:t>
            </a:r>
            <a:r>
              <a:rPr lang="en-US" sz="1600" dirty="0">
                <a:solidFill>
                  <a:srgbClr val="DD1144"/>
                </a:solidFill>
                <a:latin typeface="Source Code Pro"/>
              </a:rPr>
              <a:t>helium</a:t>
            </a:r>
            <a:r>
              <a:rPr lang="en-US" sz="1600" dirty="0">
                <a:latin typeface="Source Code Pro"/>
              </a:rPr>
              <a:t>": 2, "</a:t>
            </a:r>
            <a:r>
              <a:rPr lang="en-US" sz="1600" dirty="0">
                <a:solidFill>
                  <a:srgbClr val="DD1144"/>
                </a:solidFill>
                <a:latin typeface="Source Code Pro"/>
              </a:rPr>
              <a:t>carbon</a:t>
            </a:r>
            <a:r>
              <a:rPr lang="en-US" sz="1600" dirty="0">
                <a:latin typeface="Source Code Pro"/>
              </a:rPr>
              <a:t>": 6}</a:t>
            </a:r>
          </a:p>
        </p:txBody>
      </p:sp>
      <p:sp>
        <p:nvSpPr>
          <p:cNvPr id="5" name="Rectangle 4">
            <a:extLst>
              <a:ext uri="{FF2B5EF4-FFF2-40B4-BE49-F238E27FC236}">
                <a16:creationId xmlns:a16="http://schemas.microsoft.com/office/drawing/2014/main" id="{04FC8DBF-3063-4A91-9A01-B17F63D4BB39}"/>
              </a:ext>
            </a:extLst>
          </p:cNvPr>
          <p:cNvSpPr/>
          <p:nvPr/>
        </p:nvSpPr>
        <p:spPr>
          <a:xfrm>
            <a:off x="3219554" y="593567"/>
            <a:ext cx="2366353"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Dictionaries</a:t>
            </a:r>
          </a:p>
        </p:txBody>
      </p:sp>
    </p:spTree>
    <p:extLst>
      <p:ext uri="{BB962C8B-B14F-4D97-AF65-F5344CB8AC3E}">
        <p14:creationId xmlns:p14="http://schemas.microsoft.com/office/powerpoint/2010/main" val="422070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299C52E-EA63-47D1-BE17-F62085449878}"/>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8CB5AAF3-8AA1-489A-9A85-D8C87CD4C5CA}"/>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7" name="Content Placeholder 2">
            <a:extLst>
              <a:ext uri="{FF2B5EF4-FFF2-40B4-BE49-F238E27FC236}">
                <a16:creationId xmlns:a16="http://schemas.microsoft.com/office/drawing/2014/main" id="{76A5FD85-7F88-4863-A058-7D0392C33A3E}"/>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t>Conditional Statements</a:t>
            </a:r>
          </a:p>
          <a:p>
            <a:pPr marL="342891" indent="-342891" algn="just" fontAlgn="base">
              <a:lnSpc>
                <a:spcPct val="150000"/>
              </a:lnSpc>
              <a:buFont typeface="Wingdings" panose="05000000000000000000" pitchFamily="2" charset="2"/>
              <a:buChar char="§"/>
            </a:pPr>
            <a:r>
              <a:rPr lang="en-US" sz="2000" dirty="0"/>
              <a:t>For and while loops</a:t>
            </a:r>
          </a:p>
          <a:p>
            <a:pPr marL="342891" indent="-342891" algn="just" fontAlgn="base">
              <a:lnSpc>
                <a:spcPct val="150000"/>
              </a:lnSpc>
              <a:buFont typeface="Wingdings" panose="05000000000000000000" pitchFamily="2" charset="2"/>
              <a:buChar char="§"/>
            </a:pPr>
            <a:r>
              <a:rPr lang="en-US" sz="2000" dirty="0"/>
              <a:t>Break and continue</a:t>
            </a:r>
          </a:p>
          <a:p>
            <a:pPr marL="342891" indent="-342891" algn="just" fontAlgn="base">
              <a:lnSpc>
                <a:spcPct val="150000"/>
              </a:lnSpc>
              <a:buFont typeface="Wingdings" panose="05000000000000000000" pitchFamily="2" charset="2"/>
              <a:buChar char="§"/>
            </a:pPr>
            <a:r>
              <a:rPr lang="en-US" sz="2000" dirty="0"/>
              <a:t>Useful built-in functions such as zip &amp; enumerate</a:t>
            </a:r>
          </a:p>
          <a:p>
            <a:pPr marL="342891" indent="-342891" algn="just" fontAlgn="base">
              <a:lnSpc>
                <a:spcPct val="150000"/>
              </a:lnSpc>
              <a:buFont typeface="Wingdings" panose="05000000000000000000" pitchFamily="2" charset="2"/>
              <a:buChar char="§"/>
            </a:pPr>
            <a:endParaRPr lang="en-US" sz="2000" dirty="0"/>
          </a:p>
          <a:p>
            <a:pPr marL="342891" indent="-342891" algn="just" fontAlgn="base">
              <a:lnSpc>
                <a:spcPct val="150000"/>
              </a:lnSpc>
              <a:buFont typeface="Wingdings" panose="05000000000000000000" pitchFamily="2" charset="2"/>
              <a:buChar char="§"/>
            </a:pPr>
            <a:endParaRPr lang="en-US" sz="2000" dirty="0"/>
          </a:p>
        </p:txBody>
      </p:sp>
      <p:sp>
        <p:nvSpPr>
          <p:cNvPr id="11" name="Rectangle 10">
            <a:extLst>
              <a:ext uri="{FF2B5EF4-FFF2-40B4-BE49-F238E27FC236}">
                <a16:creationId xmlns:a16="http://schemas.microsoft.com/office/drawing/2014/main" id="{4C09F2B9-11F3-42FB-BF40-0BA08B6761C5}"/>
              </a:ext>
            </a:extLst>
          </p:cNvPr>
          <p:cNvSpPr/>
          <p:nvPr/>
        </p:nvSpPr>
        <p:spPr>
          <a:xfrm>
            <a:off x="3329660" y="593567"/>
            <a:ext cx="252505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Tree>
    <p:extLst>
      <p:ext uri="{BB962C8B-B14F-4D97-AF65-F5344CB8AC3E}">
        <p14:creationId xmlns:p14="http://schemas.microsoft.com/office/powerpoint/2010/main" val="89121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299C52E-EA63-47D1-BE17-F62085449878}"/>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8CB5AAF3-8AA1-489A-9A85-D8C87CD4C5CA}"/>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7" name="Content Placeholder 2">
            <a:extLst>
              <a:ext uri="{FF2B5EF4-FFF2-40B4-BE49-F238E27FC236}">
                <a16:creationId xmlns:a16="http://schemas.microsoft.com/office/drawing/2014/main" id="{76A5FD85-7F88-4863-A058-7D0392C33A3E}"/>
              </a:ext>
            </a:extLst>
          </p:cNvPr>
          <p:cNvSpPr txBox="1">
            <a:spLocks/>
          </p:cNvSpPr>
          <p:nvPr/>
        </p:nvSpPr>
        <p:spPr>
          <a:xfrm>
            <a:off x="464107" y="1178342"/>
            <a:ext cx="8153419" cy="508609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b="1" dirty="0">
                <a:solidFill>
                  <a:srgbClr val="8B0000"/>
                </a:solidFill>
                <a:latin typeface="LMRoman12-Regular"/>
              </a:rPr>
              <a:t>Complex Boolean Expressions</a:t>
            </a:r>
          </a:p>
          <a:p>
            <a:pPr algn="l" fontAlgn="base">
              <a:lnSpc>
                <a:spcPct val="150000"/>
              </a:lnSpc>
            </a:pPr>
            <a:r>
              <a:rPr lang="en-US" sz="1800" b="1" dirty="0">
                <a:solidFill>
                  <a:srgbClr val="333333"/>
                </a:solidFill>
                <a:latin typeface="Source Code Pro"/>
              </a:rPr>
              <a:t>if 18.5 &lt;= weight and height**2 &lt; 25:</a:t>
            </a:r>
          </a:p>
          <a:p>
            <a:pPr algn="l" fontAlgn="base">
              <a:lnSpc>
                <a:spcPct val="150000"/>
              </a:lnSpc>
            </a:pPr>
            <a:r>
              <a:rPr lang="en-US" sz="1800" b="1" dirty="0">
                <a:latin typeface="Source Code Pro"/>
              </a:rPr>
              <a:t>   </a:t>
            </a:r>
            <a:r>
              <a:rPr lang="en-US" sz="1800" b="1" dirty="0">
                <a:solidFill>
                  <a:srgbClr val="333333"/>
                </a:solidFill>
                <a:latin typeface="Source Code Pro"/>
              </a:rPr>
              <a:t> print</a:t>
            </a:r>
            <a:r>
              <a:rPr lang="en-US" sz="1800" dirty="0">
                <a:latin typeface="Source Code Pro"/>
              </a:rPr>
              <a:t>(</a:t>
            </a:r>
            <a:r>
              <a:rPr lang="en-US" sz="1800" dirty="0">
                <a:solidFill>
                  <a:srgbClr val="DD1144"/>
                </a:solidFill>
                <a:latin typeface="Source Code Pro"/>
              </a:rPr>
              <a:t>"BMI is considered 'normal’”</a:t>
            </a:r>
            <a:r>
              <a:rPr lang="en-US" sz="1800" dirty="0">
                <a:latin typeface="Source Code Pro"/>
              </a:rPr>
              <a:t>)</a:t>
            </a:r>
          </a:p>
          <a:p>
            <a:pPr algn="just" fontAlgn="base">
              <a:lnSpc>
                <a:spcPct val="150000"/>
              </a:lnSpc>
            </a:pPr>
            <a:r>
              <a:rPr lang="en-US" sz="1800" b="1" dirty="0">
                <a:solidFill>
                  <a:srgbClr val="333333"/>
                </a:solidFill>
                <a:latin typeface="Source Code Pro"/>
              </a:rPr>
              <a:t>if </a:t>
            </a:r>
            <a:r>
              <a:rPr lang="en-US" sz="1800" b="1" dirty="0" err="1">
                <a:solidFill>
                  <a:srgbClr val="333333"/>
                </a:solidFill>
                <a:latin typeface="Source Code Pro"/>
              </a:rPr>
              <a:t>is_raining</a:t>
            </a:r>
            <a:r>
              <a:rPr lang="en-US" sz="1800" b="1" dirty="0">
                <a:solidFill>
                  <a:srgbClr val="333333"/>
                </a:solidFill>
                <a:latin typeface="Source Code Pro"/>
              </a:rPr>
              <a:t> and </a:t>
            </a:r>
            <a:r>
              <a:rPr lang="en-US" sz="1800" b="1" dirty="0" err="1">
                <a:solidFill>
                  <a:srgbClr val="333333"/>
                </a:solidFill>
                <a:latin typeface="Source Code Pro"/>
              </a:rPr>
              <a:t>is_sunny</a:t>
            </a:r>
            <a:r>
              <a:rPr lang="en-US" sz="1800" b="1" dirty="0">
                <a:solidFill>
                  <a:srgbClr val="333333"/>
                </a:solidFill>
                <a:latin typeface="Source Code Pro"/>
              </a:rPr>
              <a:t>:</a:t>
            </a:r>
          </a:p>
          <a:p>
            <a:pPr algn="just" fontAlgn="base">
              <a:lnSpc>
                <a:spcPct val="150000"/>
              </a:lnSpc>
            </a:pPr>
            <a:r>
              <a:rPr lang="en-US" sz="1800" b="1" dirty="0">
                <a:latin typeface="Source Code Pro"/>
              </a:rPr>
              <a:t>    </a:t>
            </a:r>
            <a:r>
              <a:rPr lang="en-US" sz="1800" b="1" dirty="0">
                <a:solidFill>
                  <a:srgbClr val="333333"/>
                </a:solidFill>
                <a:latin typeface="Source Code Pro"/>
              </a:rPr>
              <a:t>print</a:t>
            </a:r>
            <a:r>
              <a:rPr lang="en-US" sz="1800" dirty="0">
                <a:latin typeface="Source Code Pro"/>
              </a:rPr>
              <a:t>(</a:t>
            </a:r>
            <a:r>
              <a:rPr lang="en-US" sz="1800" dirty="0">
                <a:solidFill>
                  <a:srgbClr val="DD1144"/>
                </a:solidFill>
                <a:latin typeface="Source Code Pro"/>
              </a:rPr>
              <a:t>"Is there a rainbow?”</a:t>
            </a:r>
            <a:r>
              <a:rPr lang="en-US" sz="1800" dirty="0">
                <a:latin typeface="Source Code Pro"/>
              </a:rPr>
              <a:t>)</a:t>
            </a:r>
          </a:p>
          <a:p>
            <a:pPr algn="just" fontAlgn="base">
              <a:lnSpc>
                <a:spcPct val="150000"/>
              </a:lnSpc>
            </a:pPr>
            <a:r>
              <a:rPr lang="en-US" sz="1800" b="1" dirty="0">
                <a:solidFill>
                  <a:srgbClr val="333333"/>
                </a:solidFill>
                <a:latin typeface="Source Code Pro"/>
              </a:rPr>
              <a:t>if (not unsubscribed) and (location == "USA" or location == "CAN"):</a:t>
            </a:r>
          </a:p>
          <a:p>
            <a:pPr algn="just" fontAlgn="base">
              <a:lnSpc>
                <a:spcPct val="150000"/>
              </a:lnSpc>
            </a:pPr>
            <a:r>
              <a:rPr lang="en-US" sz="1800" b="1" dirty="0">
                <a:latin typeface="Source Code Pro"/>
              </a:rPr>
              <a:t>    </a:t>
            </a:r>
            <a:r>
              <a:rPr lang="en-US" sz="1800" b="1" dirty="0">
                <a:solidFill>
                  <a:srgbClr val="333333"/>
                </a:solidFill>
                <a:latin typeface="Source Code Pro"/>
              </a:rPr>
              <a:t>print</a:t>
            </a:r>
            <a:r>
              <a:rPr lang="en-US" sz="1800" dirty="0">
                <a:latin typeface="Source Code Pro"/>
              </a:rPr>
              <a:t>(</a:t>
            </a:r>
            <a:r>
              <a:rPr lang="en-US" sz="1800" dirty="0">
                <a:solidFill>
                  <a:srgbClr val="DD1144"/>
                </a:solidFill>
                <a:latin typeface="Source Code Pro"/>
              </a:rPr>
              <a:t>"send email”</a:t>
            </a:r>
            <a:r>
              <a:rPr lang="en-US" sz="1800" dirty="0">
                <a:latin typeface="Source Code Pro"/>
              </a:rPr>
              <a:t>)</a:t>
            </a:r>
          </a:p>
          <a:p>
            <a:pPr marL="342891" indent="-342891" algn="just" fontAlgn="base">
              <a:lnSpc>
                <a:spcPct val="150000"/>
              </a:lnSpc>
              <a:buFont typeface="Wingdings" panose="05000000000000000000" pitchFamily="2" charset="2"/>
              <a:buChar char="§"/>
            </a:pPr>
            <a:endParaRPr lang="en-US" sz="2000" dirty="0"/>
          </a:p>
          <a:p>
            <a:pPr marL="342891" indent="-342891" algn="just" fontAlgn="base">
              <a:lnSpc>
                <a:spcPct val="150000"/>
              </a:lnSpc>
              <a:buFont typeface="Wingdings" panose="05000000000000000000" pitchFamily="2" charset="2"/>
              <a:buChar char="§"/>
            </a:pPr>
            <a:endParaRPr lang="en-US" sz="2000" dirty="0"/>
          </a:p>
        </p:txBody>
      </p:sp>
      <p:sp>
        <p:nvSpPr>
          <p:cNvPr id="11" name="Rectangle 10">
            <a:extLst>
              <a:ext uri="{FF2B5EF4-FFF2-40B4-BE49-F238E27FC236}">
                <a16:creationId xmlns:a16="http://schemas.microsoft.com/office/drawing/2014/main" id="{4C09F2B9-11F3-42FB-BF40-0BA08B6761C5}"/>
              </a:ext>
            </a:extLst>
          </p:cNvPr>
          <p:cNvSpPr/>
          <p:nvPr/>
        </p:nvSpPr>
        <p:spPr>
          <a:xfrm>
            <a:off x="3329660" y="593567"/>
            <a:ext cx="252505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Tree>
    <p:extLst>
      <p:ext uri="{BB962C8B-B14F-4D97-AF65-F5344CB8AC3E}">
        <p14:creationId xmlns:p14="http://schemas.microsoft.com/office/powerpoint/2010/main" val="33530084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21078</TotalTime>
  <Words>1267</Words>
  <Application>Microsoft Office PowerPoint</Application>
  <PresentationFormat>Letter Paper (8.5x11 in)</PresentationFormat>
  <Paragraphs>266</Paragraphs>
  <Slides>18</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Baskerville Old Face</vt:lpstr>
      <vt:lpstr>Book Antiqua</vt:lpstr>
      <vt:lpstr>Calibri</vt:lpstr>
      <vt:lpstr>Calibri Light</vt:lpstr>
      <vt:lpstr>LMRoman12-Regular</vt:lpstr>
      <vt:lpstr>Open Sans</vt:lpstr>
      <vt:lpstr>Source Code Pro</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Pias Paul</dc:creator>
  <cp:lastModifiedBy>Pias Paul</cp:lastModifiedBy>
  <cp:revision>90</cp:revision>
  <dcterms:created xsi:type="dcterms:W3CDTF">2019-06-30T19:02:32Z</dcterms:created>
  <dcterms:modified xsi:type="dcterms:W3CDTF">2019-08-06T05:24:05Z</dcterms:modified>
</cp:coreProperties>
</file>