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9" r:id="rId12"/>
    <p:sldId id="270" r:id="rId13"/>
    <p:sldId id="268" r:id="rId1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9499-2DF9-44F9-B72F-F90B6DEBF4B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5C63-644B-4C5E-97AC-1B3111AB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guerzhoy/180/lectures/W02/lec2/VariableNamingConvetion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ata-typ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string_operators.cf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ile-opera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Instructions, Task</a:t>
            </a:r>
            <a:br>
              <a:rPr lang="en-US" dirty="0"/>
            </a:br>
            <a:r>
              <a:rPr lang="en-US" dirty="0"/>
              <a:t>GL = Graphics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  <a:p>
            <a:r>
              <a:rPr lang="en-US" dirty="0">
                <a:hlinkClick r:id="rId3"/>
              </a:rPr>
              <a:t>https://www.cs.toronto.edu/~guerzhoy/180/lectures/W02/lec2/VariableNamingConvetions.html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https://realpython.com/python-data-types/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https://www.programiz.com/python-programming/operators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https://www.quackit.com/python/reference/python_3_string_operators.cfm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https://www.programiz.com/python-programming/file-operation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55C63-644B-4C5E-97AC-1B3111ABD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3B33-C7A6-400C-A955-5B352DDD6EAE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6B78-3D22-4524-AFCC-96A68FE0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6036F7-D382-485B-BD42-6D196E50D422}"/>
              </a:ext>
            </a:extLst>
          </p:cNvPr>
          <p:cNvSpPr/>
          <p:nvPr/>
        </p:nvSpPr>
        <p:spPr>
          <a:xfrm>
            <a:off x="4973912" y="6086618"/>
            <a:ext cx="3805648" cy="290465"/>
          </a:xfrm>
          <a:prstGeom prst="rect">
            <a:avLst/>
          </a:prstGeom>
          <a:noFill/>
          <a:effectLst>
            <a:softEdge rad="165100"/>
          </a:effectLst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Instructors: Anwar-Ul-Azim Bhuiya &amp; Pias Paul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7A800-C38F-40AE-8F6B-A8BAB5DD32A3}"/>
              </a:ext>
            </a:extLst>
          </p:cNvPr>
          <p:cNvSpPr/>
          <p:nvPr/>
        </p:nvSpPr>
        <p:spPr>
          <a:xfrm>
            <a:off x="452848" y="2641058"/>
            <a:ext cx="4417235" cy="567464"/>
          </a:xfrm>
          <a:prstGeom prst="rect">
            <a:avLst/>
          </a:prstGeom>
          <a:noFill/>
        </p:spPr>
        <p:txBody>
          <a:bodyPr wrap="none" lIns="74295" tIns="37148" rIns="74295" bIns="37148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Module 1- Hello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98098-B59A-4450-9018-D516590103E9}"/>
              </a:ext>
            </a:extLst>
          </p:cNvPr>
          <p:cNvSpPr/>
          <p:nvPr/>
        </p:nvSpPr>
        <p:spPr>
          <a:xfrm>
            <a:off x="1049722" y="266633"/>
            <a:ext cx="7235634" cy="931024"/>
          </a:xfrm>
          <a:prstGeom prst="rect">
            <a:avLst/>
          </a:prstGeom>
          <a:noFill/>
        </p:spPr>
        <p:txBody>
          <a:bodyPr wrap="none" lIns="99060" tIns="49530" rIns="99060" bIns="4953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95764-52B4-430D-B328-A0C0EBAE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71" y="2848986"/>
            <a:ext cx="2676720" cy="2663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A5F7A-CCC5-4158-AA8A-E8DC8CFC30B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0D150-7272-488B-AC4F-05D616E416C5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83410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775799" y="593569"/>
            <a:ext cx="12538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String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ACFBC-4540-4DA9-8F13-6F88466B6B86}"/>
              </a:ext>
            </a:extLst>
          </p:cNvPr>
          <p:cNvSpPr/>
          <p:nvPr/>
        </p:nvSpPr>
        <p:spPr>
          <a:xfrm>
            <a:off x="781057" y="1300945"/>
            <a:ext cx="4572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Strings Manipulation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AE4B-1F2F-4B0E-A463-9F5F3E60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29" y="2472298"/>
            <a:ext cx="6681795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971365" y="593569"/>
            <a:ext cx="862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628643" y="1150592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</a:rPr>
              <a:t>File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LMRoman12-Regular"/>
              </a:rPr>
              <a:t>Reading to a File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>
                <a:latin typeface="Source Code Pro"/>
              </a:rPr>
              <a:t>f = open(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2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200" dirty="0">
                <a:latin typeface="Source Code Pro"/>
              </a:rPr>
              <a:t>, 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'r'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file_data</a:t>
            </a:r>
            <a:r>
              <a:rPr lang="en-US" sz="1200" dirty="0">
                <a:latin typeface="Source Code Pro"/>
              </a:rPr>
              <a:t> = </a:t>
            </a:r>
            <a:r>
              <a:rPr lang="en-US" sz="1200" dirty="0" err="1">
                <a:latin typeface="Source Code Pro"/>
              </a:rPr>
              <a:t>f.read</a:t>
            </a:r>
            <a:r>
              <a:rPr lang="en-US" sz="1200" dirty="0">
                <a:latin typeface="Source Code Pro"/>
              </a:rPr>
              <a:t>()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f.close</a:t>
            </a:r>
            <a:r>
              <a:rPr lang="en-US" sz="1200" dirty="0">
                <a:latin typeface="Source Code Pro"/>
              </a:rPr>
              <a:t>()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b="1" dirty="0">
                <a:latin typeface="LMRoman12-Regular"/>
              </a:rPr>
              <a:t>Writing to a File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>
                <a:latin typeface="Source Code Pro"/>
              </a:rPr>
              <a:t>f = open(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2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200" dirty="0">
                <a:latin typeface="Source Code Pro"/>
              </a:rPr>
              <a:t>,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 'w'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f.write</a:t>
            </a:r>
            <a:r>
              <a:rPr lang="en-US" sz="1200" dirty="0">
                <a:latin typeface="Source Code Pro"/>
              </a:rPr>
              <a:t>(</a:t>
            </a:r>
            <a:r>
              <a:rPr lang="en-US" sz="1200" dirty="0">
                <a:solidFill>
                  <a:srgbClr val="DD1144"/>
                </a:solidFill>
                <a:latin typeface="Source Code Pro"/>
              </a:rPr>
              <a:t>"Hello there!"</a:t>
            </a:r>
            <a:r>
              <a:rPr lang="en-US" sz="1200" dirty="0">
                <a:latin typeface="Source Code Pro"/>
              </a:rPr>
              <a:t>)</a:t>
            </a:r>
          </a:p>
          <a:p>
            <a:pPr lvl="2" algn="just" fontAlgn="base">
              <a:lnSpc>
                <a:spcPct val="150000"/>
              </a:lnSpc>
            </a:pPr>
            <a:r>
              <a:rPr lang="en-US" sz="1200" dirty="0" err="1">
                <a:latin typeface="Source Code Pro"/>
              </a:rPr>
              <a:t>f.close</a:t>
            </a:r>
            <a:r>
              <a:rPr lang="en-US" sz="1200" dirty="0">
                <a:latin typeface="Source Code Pr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529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971365" y="593569"/>
            <a:ext cx="862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606675" y="961009"/>
            <a:ext cx="7886700" cy="5141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</a:rPr>
              <a:t>File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600" b="1" dirty="0">
                <a:latin typeface="LMRoman12-Regular"/>
              </a:rPr>
              <a:t>With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LMRoman12-Regular"/>
              </a:rPr>
              <a:t>Python provides a special syntax that auto-closes a file for you once you're finished using it.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Source Code Pro"/>
              </a:rPr>
              <a:t>with open(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Source Code Pro"/>
              </a:rPr>
              <a:t>my_path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/my_file.txt'</a:t>
            </a:r>
            <a:r>
              <a:rPr lang="en-US" sz="1400" dirty="0">
                <a:latin typeface="Source Code Pro"/>
              </a:rPr>
              <a:t>, </a:t>
            </a:r>
            <a:r>
              <a:rPr lang="en-US" sz="1400" dirty="0">
                <a:solidFill>
                  <a:srgbClr val="DD1144"/>
                </a:solidFill>
                <a:latin typeface="Source Code Pro"/>
              </a:rPr>
              <a:t>'r'</a:t>
            </a:r>
            <a:r>
              <a:rPr lang="en-US" sz="1400" dirty="0">
                <a:latin typeface="Source Code Pro"/>
              </a:rPr>
              <a:t>) as f: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1400" dirty="0">
                <a:latin typeface="Source Code Pro"/>
              </a:rPr>
              <a:t>    </a:t>
            </a:r>
            <a:r>
              <a:rPr lang="en-US" sz="1400" dirty="0" err="1">
                <a:latin typeface="Source Code Pro"/>
              </a:rPr>
              <a:t>file_data</a:t>
            </a:r>
            <a:r>
              <a:rPr lang="en-US" sz="1400" dirty="0">
                <a:latin typeface="Source Code Pro"/>
              </a:rPr>
              <a:t> = </a:t>
            </a:r>
            <a:r>
              <a:rPr lang="en-US" sz="1400" dirty="0" err="1">
                <a:latin typeface="Source Code Pro"/>
              </a:rPr>
              <a:t>f.read</a:t>
            </a:r>
            <a:r>
              <a:rPr lang="en-US" sz="1400" dirty="0">
                <a:latin typeface="Source Code Pro"/>
              </a:rPr>
              <a:t>()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b="1" u="sng" dirty="0">
                <a:latin typeface="LMRoman12-Regular"/>
              </a:rPr>
              <a:t>Python File Modes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0931EA-7741-4D55-8333-9D61CCEC6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96380"/>
              </p:ext>
            </p:extLst>
          </p:nvPr>
        </p:nvGraphicFramePr>
        <p:xfrm>
          <a:off x="1354731" y="3667116"/>
          <a:ext cx="60960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111">
                  <a:extLst>
                    <a:ext uri="{9D8B030D-6E8A-4147-A177-3AD203B41FA5}">
                      <a16:colId xmlns:a16="http://schemas.microsoft.com/office/drawing/2014/main" val="868995747"/>
                    </a:ext>
                  </a:extLst>
                </a:gridCol>
                <a:gridCol w="5224889">
                  <a:extLst>
                    <a:ext uri="{9D8B030D-6E8A-4147-A177-3AD203B41FA5}">
                      <a16:colId xmlns:a16="http://schemas.microsoft.com/office/drawing/2014/main" val="2902375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reading.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8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‘w’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writing. Creates a new file if it does not exist or truncates the file if it exists.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‘x’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a file for exclusive creation. If the file already exists, the operation fails.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0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for appending at the end of the file without truncating it. Creates a new file if it does not exist.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0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2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271653" y="593569"/>
            <a:ext cx="2262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Assignment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There is txt file named “</a:t>
            </a:r>
            <a:r>
              <a:rPr lang="en-US" sz="1400" i="1" dirty="0"/>
              <a:t>movie_information.txt</a:t>
            </a:r>
            <a:r>
              <a:rPr lang="en-US" sz="1400" dirty="0"/>
              <a:t>” which holds the following information.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Movie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Director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Lead Actor Name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Releasing Year</a:t>
            </a:r>
          </a:p>
          <a:p>
            <a:pPr marL="857250" lvl="1" indent="-400050" algn="just" fontAlgn="base">
              <a:lnSpc>
                <a:spcPct val="150000"/>
              </a:lnSpc>
              <a:buFont typeface="+mj-lt"/>
              <a:buAutoNum type="romanUcPeriod"/>
            </a:pPr>
            <a:r>
              <a:rPr lang="en-US" sz="1100" dirty="0"/>
              <a:t>Total earning of that movie</a:t>
            </a:r>
          </a:p>
          <a:p>
            <a:pPr algn="just" fontAlgn="base">
              <a:lnSpc>
                <a:spcPct val="150000"/>
              </a:lnSpc>
            </a:pPr>
            <a:r>
              <a:rPr lang="en-US" sz="1400" dirty="0"/>
              <a:t>Read the file “</a:t>
            </a:r>
            <a:r>
              <a:rPr lang="en-US" sz="1400" i="1" dirty="0"/>
              <a:t>movie_information.txt</a:t>
            </a:r>
            <a:r>
              <a:rPr lang="en-US" sz="1400" dirty="0"/>
              <a:t>” and do the following tasks:-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Display the information stored on the file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First read the file line by line and split the information on the basis of “ : ” and store the </a:t>
            </a:r>
            <a:r>
              <a:rPr lang="en-US" sz="1100" b="1" dirty="0"/>
              <a:t>Movie Name </a:t>
            </a:r>
            <a:r>
              <a:rPr lang="en-US" sz="1100" dirty="0"/>
              <a:t>and the </a:t>
            </a:r>
            <a:r>
              <a:rPr lang="en-US" sz="1100" b="1" dirty="0"/>
              <a:t>Lead Actor Name </a:t>
            </a:r>
            <a:r>
              <a:rPr lang="en-US" sz="1100" dirty="0"/>
              <a:t>into two separate variable.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/>
              <a:t>Store the new information into another file named “</a:t>
            </a:r>
            <a:r>
              <a:rPr lang="en-US" sz="1100" i="1" u="sng" dirty="0"/>
              <a:t>Actor_Information.txt</a:t>
            </a:r>
            <a:r>
              <a:rPr lang="en-US" sz="1100" dirty="0"/>
              <a:t>” using “</a:t>
            </a:r>
            <a:r>
              <a:rPr lang="en-US" sz="1100" b="1" dirty="0"/>
              <a:t>Name of the Actor : Movie Name</a:t>
            </a:r>
            <a:r>
              <a:rPr lang="en-US" sz="1100" dirty="0"/>
              <a:t>” this convention.</a:t>
            </a:r>
          </a:p>
          <a:p>
            <a:pPr marL="800091" lvl="1" indent="-342891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91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A2DB47-5287-4474-AEE8-66C732ACB983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AED81-EC0F-4912-89A9-58AAEB37C0EE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Basic concepts on Programming Language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Why Python as a Language?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Types  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Operators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File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F507E-F2FE-4496-A6FF-6AA0C99208AD}"/>
              </a:ext>
            </a:extLst>
          </p:cNvPr>
          <p:cNvSpPr/>
          <p:nvPr/>
        </p:nvSpPr>
        <p:spPr>
          <a:xfrm>
            <a:off x="3331763" y="593569"/>
            <a:ext cx="21419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Objectives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E9B59-1C9A-47AC-93EB-D731E1D5F1EB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0547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4C6A96-46AB-4032-88EF-1C05FBEAD9D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987E1-027A-4841-AF91-AE484A5CA078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085B0-6C5E-41F3-949B-2BB037B8BDD9}"/>
              </a:ext>
            </a:extLst>
          </p:cNvPr>
          <p:cNvSpPr/>
          <p:nvPr/>
        </p:nvSpPr>
        <p:spPr>
          <a:xfrm>
            <a:off x="2942233" y="593569"/>
            <a:ext cx="2920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Basic Concepts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A47F55-0325-40EE-BB44-E40B24049C7A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D14A7-D17D-41A7-83D2-6DB8A3DCC314}"/>
              </a:ext>
            </a:extLst>
          </p:cNvPr>
          <p:cNvSpPr txBox="1"/>
          <p:nvPr/>
        </p:nvSpPr>
        <p:spPr>
          <a:xfrm>
            <a:off x="284156" y="6451906"/>
            <a:ext cx="2175304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2BF5F-73FA-4222-8C2C-1E38B07A978B}"/>
              </a:ext>
            </a:extLst>
          </p:cNvPr>
          <p:cNvSpPr/>
          <p:nvPr/>
        </p:nvSpPr>
        <p:spPr>
          <a:xfrm>
            <a:off x="628644" y="1150592"/>
            <a:ext cx="80933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B0000"/>
                </a:solidFill>
                <a:latin typeface="LMRoman12-Regular"/>
              </a:rPr>
              <a:t>What is Programming?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MRoman12-Regular"/>
              </a:rPr>
              <a:t>	A set of instructions or a way to “instruct the computer to perform various tasks”.</a:t>
            </a:r>
          </a:p>
          <a:p>
            <a:endParaRPr lang="en-US" dirty="0"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What is Programming Language?</a:t>
            </a:r>
          </a:p>
          <a:p>
            <a:r>
              <a:rPr lang="en-US" dirty="0">
                <a:latin typeface="LMRoman12-Regular"/>
              </a:rPr>
              <a:t>	Instructions that are written in a specific syntactical form called a programming language.</a:t>
            </a:r>
          </a:p>
          <a:p>
            <a:endParaRPr lang="en-US" dirty="0">
              <a:latin typeface="LMRoman12-Regular"/>
            </a:endParaRPr>
          </a:p>
          <a:p>
            <a:r>
              <a:rPr lang="en-US" dirty="0">
                <a:solidFill>
                  <a:srgbClr val="8B0000"/>
                </a:solidFill>
                <a:latin typeface="LMRoman12-Regular"/>
              </a:rPr>
              <a:t>Types of Programming Languages-</a:t>
            </a:r>
          </a:p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5D22D-6369-48D4-861D-53841E77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64735"/>
              </p:ext>
            </p:extLst>
          </p:nvPr>
        </p:nvGraphicFramePr>
        <p:xfrm>
          <a:off x="1033112" y="4401850"/>
          <a:ext cx="7077776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888">
                  <a:extLst>
                    <a:ext uri="{9D8B030D-6E8A-4147-A177-3AD203B41FA5}">
                      <a16:colId xmlns:a16="http://schemas.microsoft.com/office/drawing/2014/main" val="3179067865"/>
                    </a:ext>
                  </a:extLst>
                </a:gridCol>
                <a:gridCol w="3538888">
                  <a:extLst>
                    <a:ext uri="{9D8B030D-6E8A-4147-A177-3AD203B41FA5}">
                      <a16:colId xmlns:a16="http://schemas.microsoft.com/office/drawing/2014/main" val="3333584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1" dirty="0">
                          <a:latin typeface="LMRoman12-Regular"/>
                        </a:rPr>
                        <a:t>Low Level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High Level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4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Machine Language(1GL)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Procedural-Oriented Language(3GL)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50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MRoman12-Regular"/>
                        </a:rPr>
                        <a:t>Assembly Language(2GL)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MRoman12-Regular"/>
                        </a:rPr>
                        <a:t>Problem-Oriented Language(4GL), Natural Language(5GL)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861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77DCD6-569B-43B1-B734-4225C69F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98548"/>
              </p:ext>
            </p:extLst>
          </p:nvPr>
        </p:nvGraphicFramePr>
        <p:xfrm>
          <a:off x="4572000" y="5136169"/>
          <a:ext cx="3538888" cy="365760"/>
        </p:xfrm>
        <a:graphic>
          <a:graphicData uri="http://schemas.openxmlformats.org/drawingml/2006/table">
            <a:tbl>
              <a:tblPr/>
              <a:tblGrid>
                <a:gridCol w="3538888">
                  <a:extLst>
                    <a:ext uri="{9D8B030D-6E8A-4147-A177-3AD203B41FA5}">
                      <a16:colId xmlns:a16="http://schemas.microsoft.com/office/drawing/2014/main" val="2086501754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60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2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24E377-9CCA-496A-AB68-B91D7BA7AF8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5D7AE1-E7EB-444F-886A-73A2A239ABA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F57C6-ACD2-427D-8B12-0ACC1109AA4B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DC7E7-645B-4EC4-83E1-8829742492FE}"/>
              </a:ext>
            </a:extLst>
          </p:cNvPr>
          <p:cNvSpPr/>
          <p:nvPr/>
        </p:nvSpPr>
        <p:spPr>
          <a:xfrm>
            <a:off x="3229175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B535E1-D437-486E-8FA1-6116F3B15413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  <a:latin typeface="LMRoman12-Regular"/>
              </a:rPr>
              <a:t>Contrast between Compiled &amp; Interpreted language</a:t>
            </a:r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E76BC-F62B-4C91-81FA-F39C10CED10D}"/>
              </a:ext>
            </a:extLst>
          </p:cNvPr>
          <p:cNvSpPr/>
          <p:nvPr/>
        </p:nvSpPr>
        <p:spPr>
          <a:xfrm>
            <a:off x="3229173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69EE20-CCA7-4FEB-9725-028BA55E9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86138"/>
              </p:ext>
            </p:extLst>
          </p:nvPr>
        </p:nvGraphicFramePr>
        <p:xfrm>
          <a:off x="1017115" y="1877509"/>
          <a:ext cx="7498228" cy="321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188">
                  <a:extLst>
                    <a:ext uri="{9D8B030D-6E8A-4147-A177-3AD203B41FA5}">
                      <a16:colId xmlns:a16="http://schemas.microsoft.com/office/drawing/2014/main" val="4261266912"/>
                    </a:ext>
                  </a:extLst>
                </a:gridCol>
                <a:gridCol w="3549040">
                  <a:extLst>
                    <a:ext uri="{9D8B030D-6E8A-4147-A177-3AD203B41FA5}">
                      <a16:colId xmlns:a16="http://schemas.microsoft.com/office/drawing/2014/main" val="936293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Compiled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MRoman12-Regular"/>
                        </a:rPr>
                        <a:t>Interpreted 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3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 to develop, Fast to execute.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to develop, Slow to execute.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4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memory allocation.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memory allocation compare to Compiled one’s.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 dependent, less portability.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 independent, Portable.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Generates error message after scanning the whole program. Debugging is comparatively hard.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translation, Debugging is easy.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80644"/>
                  </a:ext>
                </a:extLst>
              </a:tr>
              <a:tr h="544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C++, Pascal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Java, </a:t>
                      </a:r>
                      <a:r>
                        <a:rPr lang="en-US" dirty="0" err="1"/>
                        <a:t>JavaScripts</a:t>
                      </a:r>
                      <a:r>
                        <a:rPr lang="en-US" dirty="0"/>
                        <a:t>, Python, Ruby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3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9C52E-EA63-47D1-BE17-F62085449878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B5AAF3-8AA1-489A-9A85-D8C87CD4C5CA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A5FD85-7F88-4863-A058-7D0392C33A3E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4C2E9-D400-4136-BA3F-2C78A8438636}"/>
              </a:ext>
            </a:extLst>
          </p:cNvPr>
          <p:cNvSpPr/>
          <p:nvPr/>
        </p:nvSpPr>
        <p:spPr>
          <a:xfrm>
            <a:off x="3229175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9F2B9-11F3-42FB-BF40-0BA08B6761C5}"/>
              </a:ext>
            </a:extLst>
          </p:cNvPr>
          <p:cNvSpPr/>
          <p:nvPr/>
        </p:nvSpPr>
        <p:spPr>
          <a:xfrm>
            <a:off x="3229173" y="593569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Why Python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41475-8FFF-4BBE-B06C-779393EBB9BD}"/>
              </a:ext>
            </a:extLst>
          </p:cNvPr>
          <p:cNvSpPr/>
          <p:nvPr/>
        </p:nvSpPr>
        <p:spPr>
          <a:xfrm>
            <a:off x="628643" y="1150592"/>
            <a:ext cx="80933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8B0000"/>
                </a:solidFill>
                <a:latin typeface="LMRoman12-Regular"/>
              </a:rPr>
              <a:t>Programming Domains</a:t>
            </a:r>
          </a:p>
          <a:p>
            <a:endParaRPr lang="en-US" dirty="0">
              <a:solidFill>
                <a:srgbClr val="8B0000"/>
              </a:solidFill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Scientific Applications</a:t>
            </a:r>
          </a:p>
          <a:p>
            <a:r>
              <a:rPr lang="en-US" dirty="0">
                <a:latin typeface="LMRoman12-Regular"/>
              </a:rPr>
              <a:t>	-First language for scientific applications - Fortran </a:t>
            </a:r>
          </a:p>
          <a:p>
            <a:br>
              <a:rPr lang="en-US" dirty="0">
                <a:latin typeface="LMRoman12-Regular"/>
              </a:rPr>
            </a:br>
            <a:r>
              <a:rPr lang="en-US" b="1" dirty="0">
                <a:latin typeface="LMRoman12-Regular"/>
              </a:rPr>
              <a:t>Business Applications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LMRoman12-Regular"/>
              </a:rPr>
              <a:t>First successful high-level language - COBOL (appeared in 1960)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LMRoman12-Regular"/>
              </a:rPr>
              <a:t>Currently dominant languages are - C++, Java, C#</a:t>
            </a:r>
          </a:p>
          <a:p>
            <a:endParaRPr lang="en-US" dirty="0"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Artificial Intelligence </a:t>
            </a:r>
          </a:p>
          <a:p>
            <a:r>
              <a:rPr lang="en-US" dirty="0">
                <a:latin typeface="LMRoman12-Regular"/>
              </a:rPr>
              <a:t>	-LISP, Prolog, some AI applications were written in C also!</a:t>
            </a:r>
          </a:p>
          <a:p>
            <a:endParaRPr lang="en-US" dirty="0">
              <a:latin typeface="LMRoman12-Regular"/>
            </a:endParaRPr>
          </a:p>
          <a:p>
            <a:r>
              <a:rPr lang="en-US" b="1" dirty="0">
                <a:latin typeface="LMRoman12-Regular"/>
              </a:rPr>
              <a:t>Systems Programming </a:t>
            </a:r>
            <a:br>
              <a:rPr lang="en-US" dirty="0">
                <a:latin typeface="LMRoman12-Regular"/>
              </a:rPr>
            </a:br>
            <a:r>
              <a:rPr lang="en-US" dirty="0">
                <a:latin typeface="LMRoman12-Regular"/>
              </a:rPr>
              <a:t>	-Most system software's are written in C, C++ </a:t>
            </a:r>
          </a:p>
          <a:p>
            <a:br>
              <a:rPr lang="en-US" dirty="0">
                <a:latin typeface="LMRoman12-Regular"/>
              </a:rPr>
            </a:br>
            <a:r>
              <a:rPr lang="en-US" b="1" dirty="0">
                <a:latin typeface="LMRoman12-Regular"/>
              </a:rPr>
              <a:t>Web Applications</a:t>
            </a:r>
          </a:p>
          <a:p>
            <a:pPr lvl="1"/>
            <a:r>
              <a:rPr lang="en-US" dirty="0">
                <a:latin typeface="LMRoman12-Regular"/>
              </a:rPr>
              <a:t>- HTML</a:t>
            </a:r>
            <a:br>
              <a:rPr lang="en-US" dirty="0">
                <a:latin typeface="LMRoman12-Regular"/>
              </a:rPr>
            </a:br>
            <a:r>
              <a:rPr lang="en-US" dirty="0">
                <a:latin typeface="LMRoman12-Regular"/>
              </a:rPr>
              <a:t>- JavaScript, PHP </a:t>
            </a:r>
          </a:p>
        </p:txBody>
      </p:sp>
    </p:spTree>
    <p:extLst>
      <p:ext uri="{BB962C8B-B14F-4D97-AF65-F5344CB8AC3E}">
        <p14:creationId xmlns:p14="http://schemas.microsoft.com/office/powerpoint/2010/main" val="89121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68BF-AC95-48DF-966D-DB35D40BF133}"/>
              </a:ext>
            </a:extLst>
          </p:cNvPr>
          <p:cNvSpPr/>
          <p:nvPr/>
        </p:nvSpPr>
        <p:spPr>
          <a:xfrm>
            <a:off x="3563497" y="593569"/>
            <a:ext cx="16784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Variable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0D461-56DD-40B4-8EBF-BB5A30335CB7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78EB86-866D-4A3A-A048-AA63596B71C3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EB17E3-88B3-463B-81C1-3AFBAEE0A966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4D90D0-B30D-474A-8F2F-CDFE98FBF65C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D36E90-11FD-4E84-ABAA-AF170D67C714}"/>
              </a:ext>
            </a:extLst>
          </p:cNvPr>
          <p:cNvSpPr txBox="1">
            <a:spLocks/>
          </p:cNvSpPr>
          <p:nvPr/>
        </p:nvSpPr>
        <p:spPr>
          <a:xfrm>
            <a:off x="781057" y="1150591"/>
            <a:ext cx="7886700" cy="470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8B0000"/>
                </a:solidFill>
                <a:latin typeface="LMRoman12-Regular"/>
              </a:rPr>
              <a:t>Keywords in Python</a:t>
            </a:r>
          </a:p>
          <a:p>
            <a:pPr algn="just" fontAlgn="base"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CD61F9-CDFE-4632-A6EA-61DE612A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53015"/>
              </p:ext>
            </p:extLst>
          </p:nvPr>
        </p:nvGraphicFramePr>
        <p:xfrm>
          <a:off x="951348" y="2200135"/>
          <a:ext cx="7053737" cy="238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68">
                  <a:extLst>
                    <a:ext uri="{9D8B030D-6E8A-4147-A177-3AD203B41FA5}">
                      <a16:colId xmlns:a16="http://schemas.microsoft.com/office/drawing/2014/main" val="4261266912"/>
                    </a:ext>
                  </a:extLst>
                </a:gridCol>
                <a:gridCol w="921568">
                  <a:extLst>
                    <a:ext uri="{9D8B030D-6E8A-4147-A177-3AD203B41FA5}">
                      <a16:colId xmlns:a16="http://schemas.microsoft.com/office/drawing/2014/main" val="1916642079"/>
                    </a:ext>
                  </a:extLst>
                </a:gridCol>
                <a:gridCol w="2068007">
                  <a:extLst>
                    <a:ext uri="{9D8B030D-6E8A-4147-A177-3AD203B41FA5}">
                      <a16:colId xmlns:a16="http://schemas.microsoft.com/office/drawing/2014/main" val="1987946063"/>
                    </a:ext>
                  </a:extLst>
                </a:gridCol>
                <a:gridCol w="1362258">
                  <a:extLst>
                    <a:ext uri="{9D8B030D-6E8A-4147-A177-3AD203B41FA5}">
                      <a16:colId xmlns:a16="http://schemas.microsoft.com/office/drawing/2014/main" val="1978290364"/>
                    </a:ext>
                  </a:extLst>
                </a:gridCol>
                <a:gridCol w="1176636">
                  <a:extLst>
                    <a:ext uri="{9D8B030D-6E8A-4147-A177-3AD203B41FA5}">
                      <a16:colId xmlns:a16="http://schemas.microsoft.com/office/drawing/2014/main" val="68762849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LMRoman12-Regular"/>
                        </a:rPr>
                        <a:t>Reserved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7305987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448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en-US" dirty="0"/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pass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dirty="0"/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elif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from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80644"/>
                  </a:ext>
                </a:extLst>
              </a:tr>
              <a:tr h="5449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try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lambda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3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CDAB54-6123-45D6-A56F-65D87ACA7222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DC8CFB-2F93-4697-806B-944736E5D31A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3A891-B7ED-47D9-A810-FD12B543D2E0}"/>
              </a:ext>
            </a:extLst>
          </p:cNvPr>
          <p:cNvSpPr/>
          <p:nvPr/>
        </p:nvSpPr>
        <p:spPr>
          <a:xfrm>
            <a:off x="3321477" y="593569"/>
            <a:ext cx="21625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Data Types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4799EE-83C7-4183-BFC3-CD8FC3D27D29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F4AF-E27C-45D8-B7CA-2A42BA53B81B}"/>
              </a:ext>
            </a:extLst>
          </p:cNvPr>
          <p:cNvSpPr/>
          <p:nvPr/>
        </p:nvSpPr>
        <p:spPr>
          <a:xfrm>
            <a:off x="628643" y="1150592"/>
            <a:ext cx="80933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8B0000"/>
                </a:solidFill>
                <a:latin typeface="LMRoman12-Regular"/>
              </a:rPr>
              <a:t>Primitive Data Types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Integer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Floating Point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Complex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Decimal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Boolean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Character </a:t>
            </a:r>
          </a:p>
          <a:p>
            <a:endParaRPr lang="en-US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Non-Primitive Data Types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Class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String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Array</a:t>
            </a:r>
          </a:p>
          <a:p>
            <a:endParaRPr lang="en-US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Strongly Typed Data</a:t>
            </a:r>
          </a:p>
          <a:p>
            <a:r>
              <a:rPr lang="en-US" sz="1600" dirty="0">
                <a:latin typeface="LMRoman12-Regular"/>
              </a:rPr>
              <a:t>	Need to explicitly specify the type of variable and objects.</a:t>
            </a:r>
          </a:p>
          <a:p>
            <a:endParaRPr lang="en-US" sz="1400" u="sng" dirty="0">
              <a:solidFill>
                <a:srgbClr val="8B0000"/>
              </a:solidFill>
              <a:latin typeface="LMRoman12-Regular"/>
            </a:endParaRPr>
          </a:p>
          <a:p>
            <a:r>
              <a:rPr lang="en-US" u="sng" dirty="0">
                <a:solidFill>
                  <a:srgbClr val="8B0000"/>
                </a:solidFill>
                <a:latin typeface="LMRoman12-Regular"/>
              </a:rPr>
              <a:t>Loosely Typed Data</a:t>
            </a:r>
          </a:p>
          <a:p>
            <a:pPr lvl="1"/>
            <a:r>
              <a:rPr lang="en-US" sz="1600" dirty="0">
                <a:latin typeface="LMRoman12-Regular"/>
              </a:rPr>
              <a:t>Do not need to explicitly specify the type of variables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2948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966871-885D-423E-92D2-C6E7CC07A2A5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6A8D6-9144-403F-A2F8-B753CFB72EE5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EBB44-2550-4527-99C9-372A883691BC}"/>
              </a:ext>
            </a:extLst>
          </p:cNvPr>
          <p:cNvSpPr txBox="1">
            <a:spLocks/>
          </p:cNvSpPr>
          <p:nvPr/>
        </p:nvSpPr>
        <p:spPr>
          <a:xfrm>
            <a:off x="606675" y="117834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DE937-29F6-41A1-8DD5-8A8297EF614A}"/>
              </a:ext>
            </a:extLst>
          </p:cNvPr>
          <p:cNvSpPr/>
          <p:nvPr/>
        </p:nvSpPr>
        <p:spPr>
          <a:xfrm>
            <a:off x="3401497" y="593569"/>
            <a:ext cx="20024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Operators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CA059-412F-4843-8948-8D0B9082BF6E}"/>
              </a:ext>
            </a:extLst>
          </p:cNvPr>
          <p:cNvSpPr txBox="1">
            <a:spLocks/>
          </p:cNvSpPr>
          <p:nvPr/>
        </p:nvSpPr>
        <p:spPr>
          <a:xfrm>
            <a:off x="771814" y="1217880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Arithmetic operators</a:t>
            </a:r>
            <a:endParaRPr lang="en-US" sz="18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20B5EA-4046-4B45-B96E-823C01F5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49239"/>
              </p:ext>
            </p:extLst>
          </p:nvPr>
        </p:nvGraphicFramePr>
        <p:xfrm>
          <a:off x="1204768" y="1644560"/>
          <a:ext cx="7167418" cy="4232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075">
                  <a:extLst>
                    <a:ext uri="{9D8B030D-6E8A-4147-A177-3AD203B41FA5}">
                      <a16:colId xmlns:a16="http://schemas.microsoft.com/office/drawing/2014/main" val="1818861426"/>
                    </a:ext>
                  </a:extLst>
                </a:gridCol>
                <a:gridCol w="4151415">
                  <a:extLst>
                    <a:ext uri="{9D8B030D-6E8A-4147-A177-3AD203B41FA5}">
                      <a16:colId xmlns:a16="http://schemas.microsoft.com/office/drawing/2014/main" val="131506266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3005369630"/>
                    </a:ext>
                  </a:extLst>
                </a:gridCol>
              </a:tblGrid>
              <a:tr h="451783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6200" marR="60960" marT="11430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187185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+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Add two operands or unary plus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+ y</a:t>
                      </a:r>
                      <a:br>
                        <a:rPr lang="en-US" sz="1400" dirty="0">
                          <a:effectLst/>
                          <a:latin typeface="LMRoman12-Regular"/>
                        </a:rPr>
                      </a:br>
                      <a:r>
                        <a:rPr lang="en-US" sz="1400" dirty="0">
                          <a:effectLst/>
                          <a:latin typeface="LMRoman12-Regular"/>
                        </a:rPr>
                        <a:t>+2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573573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  <a:latin typeface="LMRoman12-Regular"/>
                        </a:rPr>
                        <a:t>-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Subtract right operand from the left or unary minus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- y</a:t>
                      </a:r>
                      <a:br>
                        <a:rPr lang="en-US" sz="1400" dirty="0">
                          <a:effectLst/>
                          <a:latin typeface="LMRoman12-Regular"/>
                        </a:rPr>
                      </a:br>
                      <a:r>
                        <a:rPr lang="en-US" sz="1400" dirty="0">
                          <a:effectLst/>
                          <a:latin typeface="LMRoman12-Regular"/>
                        </a:rPr>
                        <a:t>-2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452835"/>
                  </a:ext>
                </a:extLst>
              </a:tr>
              <a:tr h="3266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*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Multiply two operands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*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35083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/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Divide left operand by the right one (always results into float)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/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3463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%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Modulus - remainder of the division of left operand by the right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% y (remainder of x/y)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13395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//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Floor division - division that results into whole number adjusted to the left in the number line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 // y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14804"/>
                  </a:ext>
                </a:extLst>
              </a:tr>
              <a:tr h="521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  <a:latin typeface="LMRoman12-Regular"/>
                        </a:rPr>
                        <a:t>**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Exponent - left operand raised to the power of right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LMRoman12-Regular"/>
                        </a:rPr>
                        <a:t>x**y (x to the power y)</a:t>
                      </a:r>
                    </a:p>
                  </a:txBody>
                  <a:tcPr marL="76200" marR="60960" marT="7620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0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7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B193E9-9A4D-413B-A033-93393FC07EB1}"/>
              </a:ext>
            </a:extLst>
          </p:cNvPr>
          <p:cNvCxnSpPr/>
          <p:nvPr/>
        </p:nvCxnSpPr>
        <p:spPr>
          <a:xfrm>
            <a:off x="378075" y="6400800"/>
            <a:ext cx="8343900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DBAB6C-98D2-454E-B174-FBEBC4AF75EE}"/>
              </a:ext>
            </a:extLst>
          </p:cNvPr>
          <p:cNvSpPr txBox="1"/>
          <p:nvPr/>
        </p:nvSpPr>
        <p:spPr>
          <a:xfrm>
            <a:off x="287463" y="6468709"/>
            <a:ext cx="267729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20" dirty="0">
                <a:latin typeface="Baskerville Old Face" panose="02020602080505020303" pitchFamily="18" charset="0"/>
              </a:rPr>
              <a:t>Introduction to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1BE14-D8FA-417F-91F0-873F34EBB2F5}"/>
              </a:ext>
            </a:extLst>
          </p:cNvPr>
          <p:cNvSpPr txBox="1">
            <a:spLocks/>
          </p:cNvSpPr>
          <p:nvPr/>
        </p:nvSpPr>
        <p:spPr>
          <a:xfrm>
            <a:off x="628657" y="13560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C8DBF-3063-4A91-9A01-B17F63D4BB39}"/>
              </a:ext>
            </a:extLst>
          </p:cNvPr>
          <p:cNvSpPr/>
          <p:nvPr/>
        </p:nvSpPr>
        <p:spPr>
          <a:xfrm>
            <a:off x="3401497" y="593569"/>
            <a:ext cx="20024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" panose="020B0603020202020204" pitchFamily="34" charset="0"/>
              </a:rPr>
              <a:t>Operators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6AD8E-F6DD-4D91-A786-DE425991FF60}"/>
              </a:ext>
            </a:extLst>
          </p:cNvPr>
          <p:cNvSpPr txBox="1">
            <a:spLocks/>
          </p:cNvSpPr>
          <p:nvPr/>
        </p:nvSpPr>
        <p:spPr>
          <a:xfrm>
            <a:off x="781057" y="1508473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88E73-670E-4568-A0C5-D3BA309811FB}"/>
              </a:ext>
            </a:extLst>
          </p:cNvPr>
          <p:cNvSpPr/>
          <p:nvPr/>
        </p:nvSpPr>
        <p:spPr>
          <a:xfrm>
            <a:off x="781057" y="1330742"/>
            <a:ext cx="79409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b="1" dirty="0"/>
              <a:t>Comparison operators</a:t>
            </a:r>
          </a:p>
          <a:p>
            <a:r>
              <a:rPr lang="en-US" dirty="0"/>
              <a:t>	- </a:t>
            </a:r>
            <a:r>
              <a:rPr lang="en-US" sz="1600" dirty="0"/>
              <a:t>Greater than, Less Than, Equal to, Not  Equal to, Greater than or equal to, Less than or equal 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Logical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 </a:t>
            </a:r>
            <a:r>
              <a:rPr lang="en-US" dirty="0"/>
              <a:t>and, or , not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Bitwise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Bitwise operators act on operands as if they were string of binary digits. It operates bit by bit, hence the name.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Assignment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Assignment operators are used in Python to assign values to variables.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Special operators</a:t>
            </a:r>
          </a:p>
          <a:p>
            <a:r>
              <a:rPr lang="en-US" sz="2000" b="1" dirty="0"/>
              <a:t>	</a:t>
            </a:r>
            <a:r>
              <a:rPr lang="en-US" b="1" dirty="0"/>
              <a:t>-</a:t>
            </a:r>
            <a:r>
              <a:rPr lang="en-US" sz="1600" dirty="0"/>
              <a:t>Python language offers some special type of operators like the identity operator or the membership operator. </a:t>
            </a:r>
            <a:endParaRPr lang="en-US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070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12977</TotalTime>
  <Words>779</Words>
  <Application>Microsoft Office PowerPoint</Application>
  <PresentationFormat>Letter Paper (8.5x11 in)</PresentationFormat>
  <Paragraphs>209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Baskerville Old Face</vt:lpstr>
      <vt:lpstr>Book Antiqua</vt:lpstr>
      <vt:lpstr>Calibri</vt:lpstr>
      <vt:lpstr>Calibri Light</vt:lpstr>
      <vt:lpstr>LMRoman12-Regular</vt:lpstr>
      <vt:lpstr>Source Code Pro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 Paul</dc:creator>
  <cp:lastModifiedBy>Pias Paul</cp:lastModifiedBy>
  <cp:revision>64</cp:revision>
  <dcterms:created xsi:type="dcterms:W3CDTF">2019-06-30T19:02:32Z</dcterms:created>
  <dcterms:modified xsi:type="dcterms:W3CDTF">2019-08-02T01:10:45Z</dcterms:modified>
</cp:coreProperties>
</file>