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0" r:id="rId4"/>
    <p:sldId id="262" r:id="rId5"/>
    <p:sldId id="258" r:id="rId6"/>
    <p:sldId id="259" r:id="rId7"/>
    <p:sldId id="260" r:id="rId8"/>
    <p:sldId id="261" r:id="rId9"/>
    <p:sldId id="265" r:id="rId10"/>
    <p:sldId id="266" r:id="rId11"/>
    <p:sldId id="269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77793" autoAdjust="0"/>
  </p:normalViewPr>
  <p:slideViewPr>
    <p:cSldViewPr>
      <p:cViewPr varScale="1">
        <p:scale>
          <a:sx n="84" d="100"/>
          <a:sy n="84" d="100"/>
        </p:scale>
        <p:origin x="-94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0FCD1-96C9-4CE8-8EF3-744D3F3FBA66}" type="datetimeFigureOut">
              <a:rPr lang="en-GB" smtClean="0"/>
              <a:t>03/03/2012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2D333-9BE1-4B85-91BF-F46F8636C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811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15 </a:t>
            </a:r>
            <a:r>
              <a:rPr lang="en-GB" dirty="0" err="1" smtClean="0"/>
              <a:t>yrs</a:t>
            </a: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O-O</a:t>
            </a:r>
          </a:p>
          <a:p>
            <a:r>
              <a:rPr lang="en-GB" dirty="0" smtClean="0"/>
              <a:t>50,000</a:t>
            </a:r>
            <a:r>
              <a:rPr lang="en-GB" baseline="0" dirty="0" smtClean="0"/>
              <a:t> scientists</a:t>
            </a:r>
          </a:p>
          <a:p>
            <a:r>
              <a:rPr lang="en-GB" baseline="0" dirty="0" smtClean="0"/>
              <a:t>2006 SEM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2D333-9BE1-4B85-91BF-F46F8636CE6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229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Z: Designed to be alike; </a:t>
            </a:r>
          </a:p>
          <a:p>
            <a:r>
              <a:rPr lang="en-GB" baseline="0" dirty="0" smtClean="0"/>
              <a:t>Transitions: behavioural</a:t>
            </a:r>
          </a:p>
          <a:p>
            <a:r>
              <a:rPr lang="en-GB" baseline="0" dirty="0" smtClean="0"/>
              <a:t>Export -&gt; model checking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2D333-9BE1-4B85-91BF-F46F8636CE6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476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Worked example</a:t>
            </a:r>
          </a:p>
          <a:p>
            <a:r>
              <a:rPr lang="en-GB" dirty="0" smtClean="0"/>
              <a:t>Modelling: state-based</a:t>
            </a:r>
          </a:p>
          <a:p>
            <a:r>
              <a:rPr lang="en-GB" dirty="0" smtClean="0"/>
              <a:t>Model-driven</a:t>
            </a:r>
            <a:r>
              <a:rPr lang="en-GB" baseline="0" dirty="0" smtClean="0"/>
              <a:t>: not MDD</a:t>
            </a:r>
            <a:endParaRPr lang="en-GB" dirty="0" smtClean="0"/>
          </a:p>
          <a:p>
            <a:r>
              <a:rPr lang="en-GB" dirty="0" smtClean="0"/>
              <a:t>Java: tools &amp; implementation</a:t>
            </a:r>
          </a:p>
          <a:p>
            <a:r>
              <a:rPr lang="en-GB" dirty="0" smtClean="0"/>
              <a:t>JCurry: </a:t>
            </a:r>
            <a:r>
              <a:rPr lang="en-GB" dirty="0" smtClean="0"/>
              <a:t>tangentially; functional programming</a:t>
            </a:r>
            <a:endParaRPr lang="en-GB" dirty="0" smtClean="0"/>
          </a:p>
          <a:p>
            <a:r>
              <a:rPr lang="en-GB" dirty="0" smtClean="0"/>
              <a:t>JSizzle: exemplar, scratching surface, history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2D333-9BE1-4B85-91BF-F46F8636CE6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217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New</a:t>
            </a:r>
            <a:r>
              <a:rPr lang="en-GB" baseline="0" dirty="0" smtClean="0"/>
              <a:t> system – [requirements/stories] – [domain analysis] – specification – state model (begin terminology)</a:t>
            </a:r>
            <a:endParaRPr lang="en-GB" dirty="0" smtClean="0"/>
          </a:p>
          <a:p>
            <a:r>
              <a:rPr lang="en-GB" dirty="0" smtClean="0"/>
              <a:t>-----</a:t>
            </a:r>
          </a:p>
          <a:p>
            <a:r>
              <a:rPr lang="en-GB" dirty="0" smtClean="0"/>
              <a:t>Number </a:t>
            </a:r>
            <a:r>
              <a:rPr lang="en-GB" dirty="0" smtClean="0"/>
              <a:t>happy, unhappy</a:t>
            </a:r>
          </a:p>
          <a:p>
            <a:r>
              <a:rPr lang="en-GB" dirty="0" smtClean="0"/>
              <a:t>Behaviour </a:t>
            </a:r>
            <a:r>
              <a:rPr lang="en-GB" dirty="0" err="1" smtClean="0"/>
              <a:t>vs</a:t>
            </a:r>
            <a:r>
              <a:rPr lang="en-GB" dirty="0" smtClean="0"/>
              <a:t> state </a:t>
            </a:r>
            <a:r>
              <a:rPr lang="en-GB" dirty="0" smtClean="0"/>
              <a:t>modelling</a:t>
            </a:r>
          </a:p>
          <a:p>
            <a:r>
              <a:rPr lang="en-GB" dirty="0" smtClean="0"/>
              <a:t>What is wrong?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2D333-9BE1-4B85-91BF-F46F8636CE6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191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2D333-9BE1-4B85-91BF-F46F8636CE6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505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Constraints? Number of cells = product of items</a:t>
            </a:r>
          </a:p>
          <a:p>
            <a:r>
              <a:rPr lang="en-GB" dirty="0" smtClean="0"/>
              <a:t>Could say</a:t>
            </a:r>
            <a:r>
              <a:rPr lang="en-GB" baseline="0" dirty="0" smtClean="0"/>
              <a:t> categories + items </a:t>
            </a:r>
            <a:r>
              <a:rPr lang="en-GB" i="1" baseline="0" dirty="0" smtClean="0"/>
              <a:t>define</a:t>
            </a:r>
            <a:r>
              <a:rPr lang="en-GB" i="0" baseline="0" dirty="0" smtClean="0"/>
              <a:t> cells</a:t>
            </a:r>
          </a:p>
          <a:p>
            <a:r>
              <a:rPr lang="en-GB" i="0" baseline="0" dirty="0" smtClean="0"/>
              <a:t>Where to put values? Valid addresses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2D333-9BE1-4B85-91BF-F46F8636CE6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552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Notation</a:t>
            </a:r>
          </a:p>
          <a:p>
            <a:r>
              <a:rPr lang="en-GB" dirty="0" smtClean="0"/>
              <a:t>-----</a:t>
            </a:r>
          </a:p>
          <a:p>
            <a:r>
              <a:rPr lang="en-GB" dirty="0" smtClean="0"/>
              <a:t>Go to demo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2D333-9BE1-4B85-91BF-F46F8636CE6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106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Dragging around Java semantics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2D333-9BE1-4B85-91BF-F46F8636CE6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08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Initialisers</a:t>
            </a:r>
            <a:r>
              <a:rPr lang="en-GB" baseline="0" dirty="0" smtClean="0"/>
              <a:t>: allow animation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2D333-9BE1-4B85-91BF-F46F8636CE6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099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Options:</a:t>
            </a:r>
            <a:r>
              <a:rPr lang="en-GB" baseline="0" dirty="0" smtClean="0"/>
              <a:t> in mapping code (e.g. abstract list)</a:t>
            </a:r>
          </a:p>
          <a:p>
            <a:r>
              <a:rPr lang="en-GB" baseline="0" dirty="0" smtClean="0"/>
              <a:t>Gap: Size of QAPI/</a:t>
            </a:r>
            <a:r>
              <a:rPr lang="en-GB" baseline="0" dirty="0" err="1" smtClean="0"/>
              <a:t>Impl</a:t>
            </a:r>
            <a:r>
              <a:rPr lang="en-GB" baseline="0" dirty="0" smtClean="0"/>
              <a:t> vs. model</a:t>
            </a:r>
          </a:p>
          <a:p>
            <a:r>
              <a:rPr lang="en-GB" baseline="0" dirty="0" smtClean="0"/>
              <a:t>Also features (e.g. groups)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2D333-9BE1-4B85-91BF-F46F8636CE6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544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7632-3644-44C9-B417-C0B620760139}" type="datetimeFigureOut">
              <a:rPr lang="en-GB" smtClean="0"/>
              <a:t>03/03/2012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65A-30F1-457B-9DE6-1E298409F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99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7632-3644-44C9-B417-C0B620760139}" type="datetimeFigureOut">
              <a:rPr lang="en-GB" smtClean="0"/>
              <a:t>03/03/2012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65A-30F1-457B-9DE6-1E298409F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9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7632-3644-44C9-B417-C0B620760139}" type="datetimeFigureOut">
              <a:rPr lang="en-GB" smtClean="0"/>
              <a:t>03/03/2012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65A-30F1-457B-9DE6-1E298409F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41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oper Black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Print" pitchFamily="2" charset="0"/>
              </a:defRPr>
            </a:lvl1pPr>
            <a:lvl2pPr>
              <a:defRPr>
                <a:latin typeface="Segoe Print" pitchFamily="2" charset="0"/>
              </a:defRPr>
            </a:lvl2pPr>
            <a:lvl3pPr>
              <a:defRPr>
                <a:latin typeface="Segoe Print" pitchFamily="2" charset="0"/>
              </a:defRPr>
            </a:lvl3pPr>
            <a:lvl4pPr>
              <a:defRPr>
                <a:latin typeface="Segoe Print" pitchFamily="2" charset="0"/>
              </a:defRPr>
            </a:lvl4pPr>
            <a:lvl5pPr>
              <a:defRPr>
                <a:latin typeface="Segoe Prin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7632-3644-44C9-B417-C0B620760139}" type="datetimeFigureOut">
              <a:rPr lang="en-GB" smtClean="0"/>
              <a:t>03/03/2012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65A-30F1-457B-9DE6-1E298409F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31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7632-3644-44C9-B417-C0B620760139}" type="datetimeFigureOut">
              <a:rPr lang="en-GB" smtClean="0"/>
              <a:t>03/03/2012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65A-30F1-457B-9DE6-1E298409F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29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7632-3644-44C9-B417-C0B620760139}" type="datetimeFigureOut">
              <a:rPr lang="en-GB" smtClean="0"/>
              <a:t>03/03/2012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65A-30F1-457B-9DE6-1E298409F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03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7632-3644-44C9-B417-C0B620760139}" type="datetimeFigureOut">
              <a:rPr lang="en-GB" smtClean="0"/>
              <a:t>03/03/2012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65A-30F1-457B-9DE6-1E298409F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83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7632-3644-44C9-B417-C0B620760139}" type="datetimeFigureOut">
              <a:rPr lang="en-GB" smtClean="0"/>
              <a:t>03/03/2012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65A-30F1-457B-9DE6-1E298409F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07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7632-3644-44C9-B417-C0B620760139}" type="datetimeFigureOut">
              <a:rPr lang="en-GB" smtClean="0"/>
              <a:t>03/03/2012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65A-30F1-457B-9DE6-1E298409F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28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7632-3644-44C9-B417-C0B620760139}" type="datetimeFigureOut">
              <a:rPr lang="en-GB" smtClean="0"/>
              <a:t>03/03/2012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65A-30F1-457B-9DE6-1E298409F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84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7632-3644-44C9-B417-C0B620760139}" type="datetimeFigureOut">
              <a:rPr lang="en-GB" smtClean="0"/>
              <a:t>03/03/2012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65A-30F1-457B-9DE6-1E298409F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21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27632-3644-44C9-B417-C0B620760139}" type="datetimeFigureOut">
              <a:rPr lang="en-GB" smtClean="0"/>
              <a:t>03/03/2012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8365A-30F1-457B-9DE6-1E298409F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29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Cooper Black" pitchFamily="18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4400" kern="1200">
          <a:solidFill>
            <a:schemeClr val="tx1"/>
          </a:solidFill>
          <a:latin typeface="Segoe Print" pitchFamily="2" charset="0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Segoe Print" pitchFamily="2" charset="0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Segoe Print" pitchFamily="2" charset="0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Segoe Print" pitchFamily="2" charset="0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Segoe Print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GSvarovsky\Documents\Code\projects\jsizzle\source\JSizzle-Demo\doc\You.xls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4695279"/>
            <a:ext cx="7772400" cy="1470025"/>
          </a:xfrm>
        </p:spPr>
        <p:txBody>
          <a:bodyPr/>
          <a:lstStyle/>
          <a:p>
            <a:r>
              <a:rPr lang="en-GB" dirty="0" smtClean="0">
                <a:latin typeface="Cooper Black" pitchFamily="18" charset="0"/>
              </a:rPr>
              <a:t>Modelling in Java</a:t>
            </a:r>
            <a:endParaRPr lang="en-GB" dirty="0">
              <a:latin typeface="Cooper Black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7" y="620688"/>
            <a:ext cx="49244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6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JSizzle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Value equality</a:t>
            </a:r>
          </a:p>
          <a:p>
            <a:r>
              <a:rPr lang="en-GB" dirty="0" smtClean="0"/>
              <a:t>No nulls</a:t>
            </a:r>
          </a:p>
          <a:p>
            <a:r>
              <a:rPr lang="en-GB" dirty="0" smtClean="0"/>
              <a:t>Everything public &amp; final</a:t>
            </a:r>
          </a:p>
          <a:p>
            <a:r>
              <a:rPr lang="en-GB" dirty="0" smtClean="0"/>
              <a:t>Declarative</a:t>
            </a:r>
          </a:p>
          <a:p>
            <a:r>
              <a:rPr lang="en-GB" dirty="0" smtClean="0"/>
              <a:t>Invariant checking</a:t>
            </a:r>
          </a:p>
          <a:p>
            <a:r>
              <a:rPr lang="en-GB" dirty="0" smtClean="0"/>
              <a:t>Generated initialisers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117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Lots of options (it’s Java!)</a:t>
            </a:r>
          </a:p>
          <a:p>
            <a:r>
              <a:rPr lang="en-GB" dirty="0" smtClean="0"/>
              <a:t>Abstraction gap</a:t>
            </a:r>
          </a:p>
          <a:p>
            <a:r>
              <a:rPr lang="en-GB" dirty="0" smtClean="0"/>
              <a:t>Ad-hoc animation</a:t>
            </a:r>
          </a:p>
          <a:p>
            <a:r>
              <a:rPr lang="en-GB" dirty="0" smtClean="0"/>
              <a:t>Unit tests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059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Z Influence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State transitions</a:t>
            </a:r>
          </a:p>
          <a:p>
            <a:r>
              <a:rPr lang="en-GB" dirty="0" smtClean="0"/>
              <a:t>Promotion</a:t>
            </a:r>
          </a:p>
          <a:p>
            <a:r>
              <a:rPr lang="en-GB" dirty="0"/>
              <a:t>Export to </a:t>
            </a:r>
            <a:r>
              <a:rPr lang="en-GB" dirty="0" smtClean="0"/>
              <a:t>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948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George Svarovsky</a:t>
            </a:r>
          </a:p>
          <a:p>
            <a:endParaRPr lang="en-GB" dirty="0"/>
          </a:p>
          <a:p>
            <a:r>
              <a:rPr lang="en-GB" dirty="0" smtClean="0"/>
              <a:t>Technical Director @ IDBS</a:t>
            </a:r>
          </a:p>
          <a:p>
            <a:r>
              <a:rPr lang="en-GB" sz="2000" dirty="0" smtClean="0"/>
              <a:t>gsvarovsky@idbs.com</a:t>
            </a:r>
          </a:p>
          <a:p>
            <a:r>
              <a:rPr lang="en-GB" sz="2000" dirty="0" smtClean="0"/>
              <a:t>http://uk.linkedin.com/pub/george-svarovsky/35/999/465</a:t>
            </a:r>
          </a:p>
        </p:txBody>
      </p:sp>
    </p:spTree>
    <p:extLst>
      <p:ext uri="{BB962C8B-B14F-4D97-AF65-F5344CB8AC3E}">
        <p14:creationId xmlns:p14="http://schemas.microsoft.com/office/powerpoint/2010/main" val="388648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C:\Users\GSvarovsky\Pictures\2011-08-07 Phone\Phone 00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9" t="21789" r="16019" b="22077"/>
          <a:stretch/>
        </p:blipFill>
        <p:spPr bwMode="auto">
          <a:xfrm>
            <a:off x="462419" y="677333"/>
            <a:ext cx="8240889" cy="547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04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Modelling</a:t>
            </a:r>
          </a:p>
          <a:p>
            <a:r>
              <a:rPr lang="en-GB" dirty="0" smtClean="0"/>
              <a:t>Model-driven </a:t>
            </a:r>
            <a:r>
              <a:rPr lang="en-GB" dirty="0" smtClean="0"/>
              <a:t>development</a:t>
            </a:r>
          </a:p>
          <a:p>
            <a:r>
              <a:rPr lang="en-GB" dirty="0" smtClean="0"/>
              <a:t>Java</a:t>
            </a:r>
          </a:p>
          <a:p>
            <a:r>
              <a:rPr lang="en-GB" dirty="0" smtClean="0"/>
              <a:t>JCurry</a:t>
            </a:r>
          </a:p>
          <a:p>
            <a:r>
              <a:rPr lang="en-GB" dirty="0" smtClean="0"/>
              <a:t>JSizzle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644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You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GB" dirty="0"/>
              <a:t>Z?</a:t>
            </a:r>
          </a:p>
          <a:p>
            <a:pPr algn="ctr"/>
            <a:r>
              <a:rPr lang="en-GB" dirty="0" smtClean="0"/>
              <a:t>UML</a:t>
            </a:r>
            <a:r>
              <a:rPr lang="en-GB" dirty="0" smtClean="0"/>
              <a:t>?</a:t>
            </a:r>
          </a:p>
          <a:p>
            <a:pPr algn="ctr"/>
            <a:r>
              <a:rPr lang="en-GB" dirty="0" smtClean="0"/>
              <a:t>Other</a:t>
            </a:r>
            <a:r>
              <a:rPr lang="en-GB" dirty="0" smtClean="0"/>
              <a:t>..?</a:t>
            </a:r>
          </a:p>
          <a:p>
            <a:pPr algn="ctr"/>
            <a:endParaRPr lang="en-GB" dirty="0" smtClean="0"/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13" y="4941168"/>
            <a:ext cx="6381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947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0" name="Picture 2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0" y="692696"/>
            <a:ext cx="9648928" cy="6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Solutioneering</a:t>
            </a:r>
            <a:endParaRPr lang="en-GB" dirty="0"/>
          </a:p>
        </p:txBody>
      </p:sp>
      <p:pic>
        <p:nvPicPr>
          <p:cNvPr id="2289" name="Picture 2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8" y="1872598"/>
            <a:ext cx="9081344" cy="47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814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UML</a:t>
            </a:r>
            <a:endParaRPr lang="en-GB" dirty="0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57" y="884079"/>
            <a:ext cx="7209486" cy="5929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577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Z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600" y="419949"/>
            <a:ext cx="9255200" cy="6537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201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Reference equality</a:t>
            </a:r>
          </a:p>
          <a:p>
            <a:r>
              <a:rPr lang="en-GB" dirty="0" smtClean="0"/>
              <a:t>Nulls</a:t>
            </a:r>
          </a:p>
          <a:p>
            <a:r>
              <a:rPr lang="en-GB" dirty="0" smtClean="0"/>
              <a:t>Mutation</a:t>
            </a:r>
            <a:endParaRPr lang="en-GB" dirty="0"/>
          </a:p>
          <a:p>
            <a:r>
              <a:rPr lang="en-GB" dirty="0" smtClean="0"/>
              <a:t>Default visibility</a:t>
            </a:r>
          </a:p>
          <a:p>
            <a:r>
              <a:rPr lang="en-GB" dirty="0" smtClean="0"/>
              <a:t>Procedural</a:t>
            </a:r>
          </a:p>
          <a:p>
            <a:r>
              <a:rPr lang="en-GB" dirty="0" smtClean="0"/>
              <a:t>Informal invariants</a:t>
            </a:r>
          </a:p>
          <a:p>
            <a:r>
              <a:rPr lang="en-GB" dirty="0" smtClean="0"/>
              <a:t>Painful to initialise</a:t>
            </a:r>
          </a:p>
        </p:txBody>
      </p:sp>
    </p:spTree>
    <p:extLst>
      <p:ext uri="{BB962C8B-B14F-4D97-AF65-F5344CB8AC3E}">
        <p14:creationId xmlns:p14="http://schemas.microsoft.com/office/powerpoint/2010/main" val="82374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3082</TotalTime>
  <Words>234</Words>
  <Application>Microsoft Office PowerPoint</Application>
  <PresentationFormat>On-screen Show (4:3)</PresentationFormat>
  <Paragraphs>83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Modelling in Java</vt:lpstr>
      <vt:lpstr>Me</vt:lpstr>
      <vt:lpstr>PowerPoint Presentation</vt:lpstr>
      <vt:lpstr>This</vt:lpstr>
      <vt:lpstr>You</vt:lpstr>
      <vt:lpstr>Solutioneering</vt:lpstr>
      <vt:lpstr>UML</vt:lpstr>
      <vt:lpstr>Z</vt:lpstr>
      <vt:lpstr>Java</vt:lpstr>
      <vt:lpstr>JSizzle</vt:lpstr>
      <vt:lpstr>Instrumentation</vt:lpstr>
      <vt:lpstr>Z Influence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in Java</dc:title>
  <dc:creator>George Svarovsky</dc:creator>
  <cp:lastModifiedBy>George Svarovsky</cp:lastModifiedBy>
  <cp:revision>32</cp:revision>
  <dcterms:created xsi:type="dcterms:W3CDTF">2012-02-11T16:47:40Z</dcterms:created>
  <dcterms:modified xsi:type="dcterms:W3CDTF">2012-03-03T14:58:11Z</dcterms:modified>
</cp:coreProperties>
</file>