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8" r:id="rId3"/>
    <p:sldId id="273" r:id="rId4"/>
    <p:sldId id="269" r:id="rId5"/>
    <p:sldId id="261" r:id="rId6"/>
    <p:sldId id="262" r:id="rId7"/>
    <p:sldId id="272" r:id="rId8"/>
    <p:sldId id="277" r:id="rId9"/>
    <p:sldId id="275" r:id="rId10"/>
    <p:sldId id="276" r:id="rId11"/>
    <p:sldId id="257" r:id="rId12"/>
    <p:sldId id="258" r:id="rId13"/>
    <p:sldId id="260" r:id="rId14"/>
    <p:sldId id="266" r:id="rId15"/>
    <p:sldId id="26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palii\Desktop\TBX15-GATA2%20in%20Ery\ChI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palii\Desktop\TBX15-GATA2%20in%20Ery\ChI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palii\Desktop\TBX15-GATA2%20in%20Ery\ChI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palii\Desktop\TBX15-GATA2%20in%20Ery\ChI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Sheet1!$C$155:$E$155</c:f>
                <c:numCache>
                  <c:formatCode>General</c:formatCode>
                  <c:ptCount val="3"/>
                  <c:pt idx="0">
                    <c:v>8.1320427160912392E-3</c:v>
                  </c:pt>
                  <c:pt idx="1">
                    <c:v>1.3803662150979633E-2</c:v>
                  </c:pt>
                  <c:pt idx="2">
                    <c:v>8.2928787689043743E-3</c:v>
                  </c:pt>
                </c:numCache>
              </c:numRef>
            </c:plus>
            <c:minus>
              <c:numRef>
                <c:f>Sheet1!$C$155:$E$155</c:f>
                <c:numCache>
                  <c:formatCode>General</c:formatCode>
                  <c:ptCount val="3"/>
                  <c:pt idx="0">
                    <c:v>8.1320427160912392E-3</c:v>
                  </c:pt>
                  <c:pt idx="1">
                    <c:v>1.3803662150979633E-2</c:v>
                  </c:pt>
                  <c:pt idx="2">
                    <c:v>8.2928787689043743E-3</c:v>
                  </c:pt>
                </c:numCache>
              </c:numRef>
            </c:minus>
            <c:spPr>
              <a:ln w="25400">
                <a:solidFill>
                  <a:schemeClr val="tx1"/>
                </a:solidFill>
              </a:ln>
            </c:spPr>
          </c:errBars>
          <c:cat>
            <c:strRef>
              <c:f>Sheet1!$C$153:$E$153</c:f>
              <c:strCache>
                <c:ptCount val="3"/>
                <c:pt idx="0">
                  <c:v>IgG</c:v>
                </c:pt>
                <c:pt idx="1">
                  <c:v>TBX15 Orrigene</c:v>
                </c:pt>
                <c:pt idx="2">
                  <c:v>TBX15 CD</c:v>
                </c:pt>
              </c:strCache>
            </c:strRef>
          </c:cat>
          <c:val>
            <c:numRef>
              <c:f>Sheet1!$C$154:$E$154</c:f>
              <c:numCache>
                <c:formatCode>General</c:formatCode>
                <c:ptCount val="3"/>
                <c:pt idx="0">
                  <c:v>4.5951842493621803E-2</c:v>
                </c:pt>
                <c:pt idx="1">
                  <c:v>0.13080145464546086</c:v>
                </c:pt>
                <c:pt idx="2">
                  <c:v>0.14733626030394331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B-244E-BBE5-70FEB37CD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244864"/>
        <c:axId val="162246656"/>
      </c:barChart>
      <c:catAx>
        <c:axId val="162244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2246656"/>
        <c:crosses val="autoZero"/>
        <c:auto val="1"/>
        <c:lblAlgn val="ctr"/>
        <c:lblOffset val="100"/>
        <c:noMultiLvlLbl val="0"/>
      </c:catAx>
      <c:valAx>
        <c:axId val="162246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2244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Sheet1!$C$191:$E$191</c:f>
                <c:numCache>
                  <c:formatCode>General</c:formatCode>
                  <c:ptCount val="3"/>
                  <c:pt idx="0">
                    <c:v>5.4179566563467424E-3</c:v>
                  </c:pt>
                  <c:pt idx="1">
                    <c:v>1.8472158442828179E-2</c:v>
                  </c:pt>
                  <c:pt idx="2">
                    <c:v>4.8439421097071361E-3</c:v>
                  </c:pt>
                </c:numCache>
              </c:numRef>
            </c:plus>
            <c:minus>
              <c:numRef>
                <c:f>Sheet1!$C$191:$E$191</c:f>
                <c:numCache>
                  <c:formatCode>General</c:formatCode>
                  <c:ptCount val="3"/>
                  <c:pt idx="0">
                    <c:v>5.4179566563467424E-3</c:v>
                  </c:pt>
                  <c:pt idx="1">
                    <c:v>1.8472158442828179E-2</c:v>
                  </c:pt>
                  <c:pt idx="2">
                    <c:v>4.8439421097071361E-3</c:v>
                  </c:pt>
                </c:numCache>
              </c:numRef>
            </c:minus>
            <c:spPr>
              <a:ln w="25400">
                <a:solidFill>
                  <a:schemeClr val="tx1"/>
                </a:solidFill>
              </a:ln>
            </c:spPr>
          </c:errBars>
          <c:cat>
            <c:strRef>
              <c:f>Sheet1!$C$189:$E$189</c:f>
              <c:strCache>
                <c:ptCount val="3"/>
                <c:pt idx="0">
                  <c:v>IgG</c:v>
                </c:pt>
                <c:pt idx="1">
                  <c:v>TBX15 Orrigene</c:v>
                </c:pt>
                <c:pt idx="2">
                  <c:v>TBX15 CD</c:v>
                </c:pt>
              </c:strCache>
            </c:strRef>
          </c:cat>
          <c:val>
            <c:numRef>
              <c:f>Sheet1!$C$190:$E$190</c:f>
              <c:numCache>
                <c:formatCode>General</c:formatCode>
                <c:ptCount val="3"/>
                <c:pt idx="0">
                  <c:v>0.1524767801857585</c:v>
                </c:pt>
                <c:pt idx="1">
                  <c:v>0.27515665042143778</c:v>
                </c:pt>
                <c:pt idx="2">
                  <c:v>0.18766942687425009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7-CF4F-BF3A-9ABDE75B9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921344"/>
        <c:axId val="164922880"/>
      </c:barChart>
      <c:catAx>
        <c:axId val="164921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4922880"/>
        <c:crosses val="autoZero"/>
        <c:auto val="1"/>
        <c:lblAlgn val="ctr"/>
        <c:lblOffset val="100"/>
        <c:noMultiLvlLbl val="0"/>
      </c:catAx>
      <c:valAx>
        <c:axId val="164922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4921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Sheet1!$C$225:$E$225</c:f>
                <c:numCache>
                  <c:formatCode>General</c:formatCode>
                  <c:ptCount val="3"/>
                  <c:pt idx="0">
                    <c:v>7.8762306610407617E-3</c:v>
                  </c:pt>
                  <c:pt idx="1">
                    <c:v>7.501172058133887E-4</c:v>
                  </c:pt>
                  <c:pt idx="2">
                    <c:v>5.5130008294565408E-2</c:v>
                  </c:pt>
                </c:numCache>
              </c:numRef>
            </c:plus>
            <c:minus>
              <c:numRef>
                <c:f>Sheet1!$C$225:$E$225</c:f>
                <c:numCache>
                  <c:formatCode>General</c:formatCode>
                  <c:ptCount val="3"/>
                  <c:pt idx="0">
                    <c:v>7.8762306610407617E-3</c:v>
                  </c:pt>
                  <c:pt idx="1">
                    <c:v>7.501172058133887E-4</c:v>
                  </c:pt>
                  <c:pt idx="2">
                    <c:v>5.5130008294565408E-2</c:v>
                  </c:pt>
                </c:numCache>
              </c:numRef>
            </c:minus>
            <c:spPr>
              <a:ln w="25400">
                <a:solidFill>
                  <a:schemeClr val="tx1"/>
                </a:solidFill>
              </a:ln>
            </c:spPr>
          </c:errBars>
          <c:cat>
            <c:strRef>
              <c:f>Sheet1!$C$223:$E$223</c:f>
              <c:strCache>
                <c:ptCount val="3"/>
                <c:pt idx="0">
                  <c:v>IgG</c:v>
                </c:pt>
                <c:pt idx="1">
                  <c:v>TBX15 Orrigene</c:v>
                </c:pt>
                <c:pt idx="2">
                  <c:v>TBX15 CD</c:v>
                </c:pt>
              </c:strCache>
            </c:strRef>
          </c:cat>
          <c:val>
            <c:numRef>
              <c:f>Sheet1!$C$224:$E$224</c:f>
              <c:numCache>
                <c:formatCode>General</c:formatCode>
                <c:ptCount val="3"/>
                <c:pt idx="0">
                  <c:v>0.230098452883263</c:v>
                </c:pt>
                <c:pt idx="1">
                  <c:v>0.26000937646507272</c:v>
                </c:pt>
                <c:pt idx="2">
                  <c:v>0.3665224133578564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7-6E4D-97F9-07E660C27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447936"/>
        <c:axId val="167531648"/>
      </c:barChart>
      <c:catAx>
        <c:axId val="167447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7531648"/>
        <c:crosses val="autoZero"/>
        <c:auto val="1"/>
        <c:lblAlgn val="ctr"/>
        <c:lblOffset val="100"/>
        <c:noMultiLvlLbl val="0"/>
      </c:catAx>
      <c:valAx>
        <c:axId val="167531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7447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Sheet1!$C$258:$E$258</c:f>
                <c:numCache>
                  <c:formatCode>General</c:formatCode>
                  <c:ptCount val="3"/>
                  <c:pt idx="0">
                    <c:v>1.0194137896122307E-2</c:v>
                  </c:pt>
                  <c:pt idx="1">
                    <c:v>1.066366305558368E-2</c:v>
                  </c:pt>
                  <c:pt idx="2">
                    <c:v>2.9675002531132828E-2</c:v>
                  </c:pt>
                </c:numCache>
              </c:numRef>
            </c:plus>
            <c:minus>
              <c:numRef>
                <c:f>Sheet1!$C$258:$E$258</c:f>
                <c:numCache>
                  <c:formatCode>General</c:formatCode>
                  <c:ptCount val="3"/>
                  <c:pt idx="0">
                    <c:v>1.0194137896122307E-2</c:v>
                  </c:pt>
                  <c:pt idx="1">
                    <c:v>1.066366305558368E-2</c:v>
                  </c:pt>
                  <c:pt idx="2">
                    <c:v>2.9675002531132828E-2</c:v>
                  </c:pt>
                </c:numCache>
              </c:numRef>
            </c:minus>
            <c:spPr>
              <a:ln w="25400">
                <a:solidFill>
                  <a:schemeClr val="tx1"/>
                </a:solidFill>
              </a:ln>
            </c:spPr>
          </c:errBars>
          <c:cat>
            <c:strRef>
              <c:f>Sheet1!$C$256:$E$256</c:f>
              <c:strCache>
                <c:ptCount val="3"/>
                <c:pt idx="0">
                  <c:v>IgG</c:v>
                </c:pt>
                <c:pt idx="1">
                  <c:v>TBX15 Orrigene</c:v>
                </c:pt>
                <c:pt idx="2">
                  <c:v>TBX15 CD</c:v>
                </c:pt>
              </c:strCache>
            </c:strRef>
          </c:cat>
          <c:val>
            <c:numRef>
              <c:f>Sheet1!$C$257:$E$257</c:f>
              <c:numCache>
                <c:formatCode>General</c:formatCode>
                <c:ptCount val="3"/>
                <c:pt idx="0">
                  <c:v>9.904955958286929E-2</c:v>
                </c:pt>
                <c:pt idx="1">
                  <c:v>0.1221094461881138</c:v>
                </c:pt>
                <c:pt idx="2">
                  <c:v>0.15015693024197632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F0-C241-A35B-934F06981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371904"/>
        <c:axId val="167373440"/>
      </c:barChart>
      <c:catAx>
        <c:axId val="167371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7373440"/>
        <c:crosses val="autoZero"/>
        <c:auto val="1"/>
        <c:lblAlgn val="ctr"/>
        <c:lblOffset val="100"/>
        <c:noMultiLvlLbl val="0"/>
      </c:catAx>
      <c:valAx>
        <c:axId val="167373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7371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D4AC-5FCF-AD44-8C30-670F2BB52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0BE7-08D8-2B4E-91B3-142D2E0F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DB40-8E62-1440-8636-AE4B658A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2833-D4A4-3D44-991B-61ECD432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526F-3AB0-4B4D-B84B-658458ED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728A-C936-E94F-82F1-BFE06203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373BE-568C-B547-A81F-8144CE65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90B4-B6C0-7443-9245-D7E06284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E8C5-D3A0-894F-9D0E-AF6F24EA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F22D-7E7F-DA41-8526-57F494ED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93475-7142-3E41-86BC-A420CC95E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0CDA3-E65D-FC4D-AA22-34D36CFD6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D9D56-CBE0-D549-B922-05A869E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C8C1-3B6C-C948-B726-6B685B8D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1A3E-0ADF-5340-B9EB-B1FB8CAB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3577-9B96-F54D-B658-80935A2B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F018-6AF8-1340-B0B8-6F20E464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7EE3-DA81-6B40-8B4C-55AA81D4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93D0-2A48-B54C-A911-5F13C153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4651-B30C-B543-A8FE-9F96F9D5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D929-AA50-F04F-9A49-28BF67E5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22543-63FC-9041-8696-D55790F39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887F-3755-504C-BF31-8D87C505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D87A-54E7-2040-9D8D-B06162C0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FC2D-2313-B441-9E9B-A7F55196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708-093C-634E-9D85-3EEA985D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79FA-2CD2-9E4A-A89E-3B16F785B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26D8-19A4-5742-B372-115D39AD0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D5C82-ADDA-3346-B0ED-8D4C2375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FEC41-DD37-204D-91BD-956EFDCE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9D7D-6A0E-8B4F-85B6-2857B672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1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38AB-8481-B74E-807B-2E2E1EAC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CC7FD-6620-5E40-9A44-531BB7EC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934AF-F224-A949-949A-4F61C8DF3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58CDC-1981-3946-9F38-7F7B83377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251B2-5D7B-CD49-82EA-B0025770A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BD253-0684-9245-8C0F-BBEA983B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8CA2B-7C5E-0C40-946C-27A3015E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69F91-2CF6-BF4F-9D8A-5BF73650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B0E4-83FA-A74B-8E1E-426D64E5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0C47A-FAEA-E14C-A08D-A005440E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1460E-71A3-B743-8229-B4793DCB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6367-081F-5849-8A0D-7C9CB726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43C51-5151-E74A-9EA5-1632F96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78F58-32AE-6444-80E1-A870B233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0CF1E-5AD7-EF41-8C70-3F0594A7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A4CB-55E4-7F44-A836-A49876B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C625-19C5-544F-9F05-36444FDA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DA0AB-7F1E-264C-8651-17CF2EE1D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F976C-BA7D-934E-9227-E82C1978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BF744-7706-634B-9E4B-D4A90F4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8EEF-C3D3-1249-BBD3-480BC82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1864-80DF-514D-ABB1-DF1EEF61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387-3A04-8148-BD6F-4E3AB29BD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EA915-3AC9-844D-85D9-F8EDF774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32C09-70F7-8045-B830-6504AD5E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758C2-5C86-4248-BF3A-6F34F10D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E7B84-2FE5-6240-BC19-9B8349D6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8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AD64A-1161-BC4C-819E-35A6E8E7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BEE6-7F6A-704F-A71E-27719706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5379-3DBE-AB4C-9FFA-0A6D30C33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A1CE-8211-734A-9C7A-554F2AA6F22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7176-FE90-A248-AF6B-C31E274A2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37B2-4258-4F4D-94BE-3FB950D63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4138-3C67-4645-B977-FD2117AB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0AFA3C-7CB5-DE44-BE63-E2C2E5BA5C33}"/>
              </a:ext>
            </a:extLst>
          </p:cNvPr>
          <p:cNvSpPr txBox="1"/>
          <p:nvPr/>
        </p:nvSpPr>
        <p:spPr>
          <a:xfrm>
            <a:off x="1633881" y="1371600"/>
            <a:ext cx="892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 </a:t>
            </a:r>
            <a:r>
              <a:rPr lang="en-US" sz="2800" dirty="0" err="1"/>
              <a:t>trena</a:t>
            </a:r>
            <a:r>
              <a:rPr lang="en-US" sz="2800" dirty="0"/>
              <a:t> &amp; friends to explore regulation in erythropoiesis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095AF-99A8-4843-A390-6A71EFE9D71B}"/>
              </a:ext>
            </a:extLst>
          </p:cNvPr>
          <p:cNvSpPr txBox="1"/>
          <p:nvPr/>
        </p:nvSpPr>
        <p:spPr>
          <a:xfrm>
            <a:off x="3874430" y="3404681"/>
            <a:ext cx="444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regulators:  GATA1, </a:t>
            </a:r>
            <a:r>
              <a:rPr lang="en-US" b="1" dirty="0"/>
              <a:t>GATA2</a:t>
            </a:r>
            <a:r>
              <a:rPr lang="en-US" dirty="0"/>
              <a:t>, KLF1, TAL1</a:t>
            </a:r>
          </a:p>
        </p:txBody>
      </p:sp>
    </p:spTree>
    <p:extLst>
      <p:ext uri="{BB962C8B-B14F-4D97-AF65-F5344CB8AC3E}">
        <p14:creationId xmlns:p14="http://schemas.microsoft.com/office/powerpoint/2010/main" val="342909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B2C9F7-42EB-8B49-AF75-FCC61140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71" y="339521"/>
            <a:ext cx="9465012" cy="54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1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C36898-BC28-AE43-920E-8AD9E8D77F64}"/>
              </a:ext>
            </a:extLst>
          </p:cNvPr>
          <p:cNvGrpSpPr/>
          <p:nvPr/>
        </p:nvGrpSpPr>
        <p:grpSpPr>
          <a:xfrm>
            <a:off x="930299" y="704820"/>
            <a:ext cx="10331402" cy="6090834"/>
            <a:chOff x="496747" y="0"/>
            <a:chExt cx="1119850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3D28ED-7806-5641-9638-3E7ADA70E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747" y="0"/>
              <a:ext cx="11198506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CBEB0C-5FEE-9049-8BF8-5B258389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0238" y="2730870"/>
              <a:ext cx="1877340" cy="205423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9BCFB9-B62D-1547-BCED-134894CE1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6974" y="3208148"/>
              <a:ext cx="1700495" cy="183611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96C5A3-7969-C047-96DD-48841A235B12}"/>
              </a:ext>
            </a:extLst>
          </p:cNvPr>
          <p:cNvSpPr txBox="1"/>
          <p:nvPr/>
        </p:nvSpPr>
        <p:spPr>
          <a:xfrm>
            <a:off x="3293951" y="243155"/>
            <a:ext cx="560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TBX15 TFBS: </a:t>
            </a:r>
            <a:r>
              <a:rPr lang="en-US" sz="2400" dirty="0" err="1"/>
              <a:t>GeneHancer</a:t>
            </a:r>
            <a:r>
              <a:rPr lang="en-US" sz="2400" dirty="0"/>
              <a:t>, phast7, ATAC-seq</a:t>
            </a:r>
          </a:p>
        </p:txBody>
      </p:sp>
    </p:spTree>
    <p:extLst>
      <p:ext uri="{BB962C8B-B14F-4D97-AF65-F5344CB8AC3E}">
        <p14:creationId xmlns:p14="http://schemas.microsoft.com/office/powerpoint/2010/main" val="305683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F48797-63B8-F047-8D34-0DF364F3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6" y="565687"/>
            <a:ext cx="5654351" cy="5571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2B32A-D631-144B-870A-D343D9020028}"/>
              </a:ext>
            </a:extLst>
          </p:cNvPr>
          <p:cNvSpPr txBox="1"/>
          <p:nvPr/>
        </p:nvSpPr>
        <p:spPr>
          <a:xfrm>
            <a:off x="7175715" y="2309246"/>
            <a:ext cx="4703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MPP: multipotent progenitor</a:t>
            </a:r>
          </a:p>
          <a:p>
            <a:r>
              <a:rPr lang="en-US" dirty="0">
                <a:latin typeface="Georgia" panose="02040502050405020303" pitchFamily="18" charset="0"/>
              </a:rPr>
              <a:t>MEP: megakaryocyte-erythroid progenitor</a:t>
            </a:r>
          </a:p>
          <a:p>
            <a:r>
              <a:rPr lang="en-US" dirty="0">
                <a:latin typeface="Georgia" panose="02040502050405020303" pitchFamily="18" charset="0"/>
              </a:rPr>
              <a:t>CPU-E: colony forming unit-erythroid</a:t>
            </a:r>
          </a:p>
          <a:p>
            <a:r>
              <a:rPr lang="en-US" dirty="0" err="1">
                <a:latin typeface="Georgia" panose="02040502050405020303" pitchFamily="18" charset="0"/>
              </a:rPr>
              <a:t>ProEB</a:t>
            </a:r>
            <a:r>
              <a:rPr lang="en-US" dirty="0">
                <a:latin typeface="Georgia" panose="02040502050405020303" pitchFamily="18" charset="0"/>
              </a:rPr>
              <a:t>:  proerythroblast</a:t>
            </a:r>
          </a:p>
          <a:p>
            <a:r>
              <a:rPr lang="en-US" dirty="0" err="1">
                <a:latin typeface="Georgia" panose="02040502050405020303" pitchFamily="18" charset="0"/>
              </a:rPr>
              <a:t>BasoEB</a:t>
            </a:r>
            <a:r>
              <a:rPr lang="en-US" dirty="0">
                <a:latin typeface="Georgia" panose="02040502050405020303" pitchFamily="18" charset="0"/>
              </a:rPr>
              <a:t>:  basophilic erythroblast</a:t>
            </a:r>
          </a:p>
        </p:txBody>
      </p:sp>
    </p:spTree>
    <p:extLst>
      <p:ext uri="{BB962C8B-B14F-4D97-AF65-F5344CB8AC3E}">
        <p14:creationId xmlns:p14="http://schemas.microsoft.com/office/powerpoint/2010/main" val="215157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55E4A-2D33-C54E-BAAA-3D4EBB6E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8" y="847165"/>
            <a:ext cx="5330543" cy="50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2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8C4FC811-4EF3-7143-92D9-820AB1FE131F}"/>
              </a:ext>
            </a:extLst>
          </p:cNvPr>
          <p:cNvSpPr txBox="1"/>
          <p:nvPr/>
        </p:nvSpPr>
        <p:spPr>
          <a:xfrm>
            <a:off x="880782" y="4528479"/>
            <a:ext cx="8249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transcription factor TBX15 is an important regulator of the pro-erythroblast (</a:t>
            </a:r>
            <a:r>
              <a:rPr lang="en-US" sz="1400" dirty="0" err="1"/>
              <a:t>proEB</a:t>
            </a:r>
            <a:r>
              <a:rPr lang="en-US" sz="1400" dirty="0"/>
              <a:t>) to erythroblast (EB) transition.</a:t>
            </a:r>
          </a:p>
          <a:p>
            <a:r>
              <a:rPr lang="en-US" sz="1400" b="1" dirty="0"/>
              <a:t>A</a:t>
            </a:r>
            <a:r>
              <a:rPr lang="en-US" sz="1400" dirty="0"/>
              <a:t>. </a:t>
            </a:r>
            <a:r>
              <a:rPr lang="en-US" sz="1400" dirty="0" err="1"/>
              <a:t>ProEB</a:t>
            </a:r>
            <a:r>
              <a:rPr lang="en-US" sz="1400" dirty="0"/>
              <a:t> were infected with lentiviruses expressing GFP and a TBX15-specific shRNA or only GFP (as a control).  </a:t>
            </a:r>
            <a:r>
              <a:rPr lang="en-US" sz="1400" b="1" dirty="0"/>
              <a:t>B. </a:t>
            </a:r>
            <a:r>
              <a:rPr lang="en-US" sz="1400" dirty="0"/>
              <a:t>Cells at Day12 were harvested and gated by FACS to separate infected (GFP-positive) and non-infected (GFP-negative) cells </a:t>
            </a:r>
          </a:p>
          <a:p>
            <a:r>
              <a:rPr lang="en-US" sz="1400" b="1" dirty="0"/>
              <a:t>C.</a:t>
            </a:r>
            <a:r>
              <a:rPr lang="en-US" sz="1400" dirty="0"/>
              <a:t> GFP-positive cells display a strong knockdown of TBX15. </a:t>
            </a:r>
          </a:p>
          <a:p>
            <a:r>
              <a:rPr lang="en-US" sz="1400" b="1" dirty="0"/>
              <a:t>D. </a:t>
            </a:r>
            <a:r>
              <a:rPr lang="en-US" sz="1400" dirty="0"/>
              <a:t>Erythroid cells with reduced levels of TBX15 do not upregulate erythroid-specific cell surface markers CD71 and GPA, suggesting a block at the </a:t>
            </a:r>
            <a:r>
              <a:rPr lang="en-US" sz="1400" dirty="0" err="1"/>
              <a:t>proEB</a:t>
            </a:r>
            <a:r>
              <a:rPr lang="en-US" sz="1400" dirty="0"/>
              <a:t> stage.</a:t>
            </a:r>
          </a:p>
          <a:p>
            <a:r>
              <a:rPr lang="en-US" sz="1400" dirty="0"/>
              <a:t>MFI, mean fluorescence intensity.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404F33-2148-DD40-BBA2-66C06B278D27}"/>
              </a:ext>
            </a:extLst>
          </p:cNvPr>
          <p:cNvGrpSpPr/>
          <p:nvPr/>
        </p:nvGrpSpPr>
        <p:grpSpPr>
          <a:xfrm>
            <a:off x="880783" y="416402"/>
            <a:ext cx="8074958" cy="3463879"/>
            <a:chOff x="2890757" y="860155"/>
            <a:chExt cx="5475306" cy="346387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15EE98-24D3-7E4C-96A1-95F7F3CC5BB6}"/>
                </a:ext>
              </a:extLst>
            </p:cNvPr>
            <p:cNvSpPr txBox="1"/>
            <p:nvPr/>
          </p:nvSpPr>
          <p:spPr>
            <a:xfrm>
              <a:off x="2987188" y="860155"/>
              <a:ext cx="303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4" name="Text Box 11">
              <a:extLst>
                <a:ext uri="{FF2B5EF4-FFF2-40B4-BE49-F238E27FC236}">
                  <a16:creationId xmlns:a16="http://schemas.microsoft.com/office/drawing/2014/main" id="{02153857-25DA-1047-B681-959979994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757" y="1721145"/>
              <a:ext cx="83228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Days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C1427-ADDA-BC48-9E8D-123CE4EB2D85}"/>
                </a:ext>
              </a:extLst>
            </p:cNvPr>
            <p:cNvSpPr txBox="1"/>
            <p:nvPr/>
          </p:nvSpPr>
          <p:spPr>
            <a:xfrm>
              <a:off x="3433175" y="172370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A3035B-ACCA-F341-BF87-107EFC9986AC}"/>
                </a:ext>
              </a:extLst>
            </p:cNvPr>
            <p:cNvSpPr txBox="1"/>
            <p:nvPr/>
          </p:nvSpPr>
          <p:spPr>
            <a:xfrm>
              <a:off x="3929553" y="172370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FDA80-490A-614A-9AD9-FBFE813B74F7}"/>
                </a:ext>
              </a:extLst>
            </p:cNvPr>
            <p:cNvSpPr txBox="1"/>
            <p:nvPr/>
          </p:nvSpPr>
          <p:spPr>
            <a:xfrm>
              <a:off x="3770052" y="172370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ED04A6-61A0-4D4D-B0F9-DFD7F91F3EDC}"/>
                </a:ext>
              </a:extLst>
            </p:cNvPr>
            <p:cNvSpPr txBox="1"/>
            <p:nvPr/>
          </p:nvSpPr>
          <p:spPr>
            <a:xfrm>
              <a:off x="4057407" y="1723706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CF4E84-B20D-6747-B514-BB6B89319980}"/>
                </a:ext>
              </a:extLst>
            </p:cNvPr>
            <p:cNvSpPr txBox="1"/>
            <p:nvPr/>
          </p:nvSpPr>
          <p:spPr>
            <a:xfrm>
              <a:off x="4227600" y="1723706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CF14E2-7F62-5C41-98BF-2747E8811A9C}"/>
                </a:ext>
              </a:extLst>
            </p:cNvPr>
            <p:cNvSpPr txBox="1"/>
            <p:nvPr/>
          </p:nvSpPr>
          <p:spPr>
            <a:xfrm>
              <a:off x="4550439" y="1723706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20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59DAD6-45DC-B540-93AA-5C3F0931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5022" y="1940375"/>
              <a:ext cx="1165860" cy="333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21E17D-1BF3-E743-A3FC-25FEC56088B4}"/>
                </a:ext>
              </a:extLst>
            </p:cNvPr>
            <p:cNvCxnSpPr/>
            <p:nvPr/>
          </p:nvCxnSpPr>
          <p:spPr>
            <a:xfrm flipV="1">
              <a:off x="3529670" y="1940378"/>
              <a:ext cx="0" cy="123667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24FAD9-D484-8040-9850-69120999050B}"/>
                </a:ext>
              </a:extLst>
            </p:cNvPr>
            <p:cNvCxnSpPr/>
            <p:nvPr/>
          </p:nvCxnSpPr>
          <p:spPr>
            <a:xfrm flipV="1">
              <a:off x="3864550" y="1940378"/>
              <a:ext cx="0" cy="123667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8AEFC1-B36E-2B4A-B0A7-F49061134846}"/>
                </a:ext>
              </a:extLst>
            </p:cNvPr>
            <p:cNvCxnSpPr/>
            <p:nvPr/>
          </p:nvCxnSpPr>
          <p:spPr>
            <a:xfrm flipV="1">
              <a:off x="4031989" y="1940378"/>
              <a:ext cx="0" cy="123667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A18D89-A8B9-D648-94BA-740CAE6B2507}"/>
                </a:ext>
              </a:extLst>
            </p:cNvPr>
            <p:cNvCxnSpPr/>
            <p:nvPr/>
          </p:nvCxnSpPr>
          <p:spPr>
            <a:xfrm flipV="1">
              <a:off x="4199429" y="1940378"/>
              <a:ext cx="0" cy="123667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391A5B-9D24-9B41-9D3A-5782AC221251}"/>
                </a:ext>
              </a:extLst>
            </p:cNvPr>
            <p:cNvCxnSpPr/>
            <p:nvPr/>
          </p:nvCxnSpPr>
          <p:spPr>
            <a:xfrm flipV="1">
              <a:off x="4366869" y="1940378"/>
              <a:ext cx="0" cy="123667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27834-5357-464E-9008-65F7D2D06504}"/>
                </a:ext>
              </a:extLst>
            </p:cNvPr>
            <p:cNvCxnSpPr/>
            <p:nvPr/>
          </p:nvCxnSpPr>
          <p:spPr>
            <a:xfrm flipV="1">
              <a:off x="4701748" y="1940378"/>
              <a:ext cx="0" cy="123667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498B05-5A46-B345-A1C4-47447C231A5B}"/>
                </a:ext>
              </a:extLst>
            </p:cNvPr>
            <p:cNvCxnSpPr/>
            <p:nvPr/>
          </p:nvCxnSpPr>
          <p:spPr>
            <a:xfrm>
              <a:off x="4018837" y="1473874"/>
              <a:ext cx="0" cy="2472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32E75E-0674-9D40-8915-0836CE9C6A55}"/>
                </a:ext>
              </a:extLst>
            </p:cNvPr>
            <p:cNvSpPr txBox="1"/>
            <p:nvPr/>
          </p:nvSpPr>
          <p:spPr>
            <a:xfrm>
              <a:off x="3456800" y="1114070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Lentivirus infection</a:t>
              </a:r>
            </a:p>
            <a:p>
              <a:r>
                <a:rPr lang="en-US" sz="900" dirty="0">
                  <a:solidFill>
                    <a:srgbClr val="FF0000"/>
                  </a:solidFill>
                </a:rPr>
                <a:t>(GFP and shTBX15)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767A7C-4597-FE41-B41B-7A2CCF9C647C}"/>
                </a:ext>
              </a:extLst>
            </p:cNvPr>
            <p:cNvSpPr txBox="1"/>
            <p:nvPr/>
          </p:nvSpPr>
          <p:spPr>
            <a:xfrm>
              <a:off x="3856536" y="2083096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rgbClr val="0070C0"/>
                  </a:solidFill>
                  <a:latin typeface="Helvetica"/>
                  <a:cs typeface="Helvetica"/>
                </a:rPr>
                <a:t>proEB</a:t>
              </a:r>
              <a:endParaRPr lang="en-US" sz="900" dirty="0">
                <a:solidFill>
                  <a:srgbClr val="0070C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E7174E-E752-2B4D-9243-AAF1F3822E5E}"/>
                </a:ext>
              </a:extLst>
            </p:cNvPr>
            <p:cNvCxnSpPr/>
            <p:nvPr/>
          </p:nvCxnSpPr>
          <p:spPr>
            <a:xfrm>
              <a:off x="4272933" y="1568743"/>
              <a:ext cx="0" cy="800100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8868B-C34C-6D4E-9A3A-8CB981E684BB}"/>
                </a:ext>
              </a:extLst>
            </p:cNvPr>
            <p:cNvSpPr txBox="1"/>
            <p:nvPr/>
          </p:nvSpPr>
          <p:spPr>
            <a:xfrm>
              <a:off x="4241921" y="2083096"/>
              <a:ext cx="3385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70C0"/>
                  </a:solidFill>
                  <a:latin typeface="Helvetica"/>
                  <a:cs typeface="Helvetica"/>
                </a:rPr>
                <a:t>EB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12E7E37-3C3D-814B-BDAC-B4DAAC453563}"/>
                </a:ext>
              </a:extLst>
            </p:cNvPr>
            <p:cNvGrpSpPr/>
            <p:nvPr/>
          </p:nvGrpSpPr>
          <p:grpSpPr>
            <a:xfrm>
              <a:off x="4448388" y="1878542"/>
              <a:ext cx="114300" cy="123666"/>
              <a:chOff x="3657600" y="5626312"/>
              <a:chExt cx="152400" cy="16488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D24008-CE12-CF49-ACAD-8B695788E7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3800" y="5626312"/>
                <a:ext cx="76200" cy="164888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59E6610-B550-9241-A1C4-92229DABD9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7600" y="5626312"/>
                <a:ext cx="76200" cy="164888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AE8F37-99EF-0F49-9014-60E455411228}"/>
                </a:ext>
              </a:extLst>
            </p:cNvPr>
            <p:cNvCxnSpPr/>
            <p:nvPr/>
          </p:nvCxnSpPr>
          <p:spPr>
            <a:xfrm>
              <a:off x="3856535" y="1473874"/>
              <a:ext cx="0" cy="2472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2FE2439-C216-6C4A-9CF1-8326E742AB4D}"/>
                </a:ext>
              </a:extLst>
            </p:cNvPr>
            <p:cNvGrpSpPr/>
            <p:nvPr/>
          </p:nvGrpSpPr>
          <p:grpSpPr>
            <a:xfrm>
              <a:off x="3641858" y="1878542"/>
              <a:ext cx="114300" cy="123666"/>
              <a:chOff x="3657600" y="5626312"/>
              <a:chExt cx="152400" cy="16488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DBD067F-68D0-CE48-9930-2566A743F9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3800" y="5626312"/>
                <a:ext cx="76200" cy="164888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EE7630-3C72-7946-8AF3-CE8D68DCF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7600" y="5626312"/>
                <a:ext cx="76200" cy="164888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2E07F78-DB37-FB4D-91D8-90670204A3F1}"/>
                </a:ext>
              </a:extLst>
            </p:cNvPr>
            <p:cNvGrpSpPr/>
            <p:nvPr/>
          </p:nvGrpSpPr>
          <p:grpSpPr>
            <a:xfrm>
              <a:off x="4369659" y="2275844"/>
              <a:ext cx="247271" cy="108000"/>
              <a:chOff x="1670167" y="5494800"/>
              <a:chExt cx="329695" cy="144000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9E8166-6A3F-BF40-8AEF-EE80C4DF03B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835015" y="5461505"/>
                <a:ext cx="0" cy="3296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5014104-E94C-EB4F-9F05-50BB2ADC1DEF}"/>
                  </a:ext>
                </a:extLst>
              </p:cNvPr>
              <p:cNvCxnSpPr/>
              <p:nvPr/>
            </p:nvCxnSpPr>
            <p:spPr>
              <a:xfrm>
                <a:off x="1676400" y="5494800"/>
                <a:ext cx="0" cy="144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859DD1-A741-7849-9967-7AE4103AA72D}"/>
                </a:ext>
              </a:extLst>
            </p:cNvPr>
            <p:cNvSpPr txBox="1"/>
            <p:nvPr/>
          </p:nvSpPr>
          <p:spPr>
            <a:xfrm>
              <a:off x="4588525" y="220138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GFP</a:t>
              </a:r>
              <a:r>
                <a:rPr lang="en-US" sz="900" baseline="30000" dirty="0">
                  <a:solidFill>
                    <a:srgbClr val="FF0000"/>
                  </a:solidFill>
                </a:rPr>
                <a:t>+</a:t>
              </a:r>
              <a:r>
                <a:rPr lang="en-US" sz="900" dirty="0">
                  <a:solidFill>
                    <a:srgbClr val="FF0000"/>
                  </a:solidFill>
                </a:rPr>
                <a:t> selection</a:t>
              </a:r>
            </a:p>
            <a:p>
              <a:r>
                <a:rPr lang="en-US" sz="900" dirty="0">
                  <a:solidFill>
                    <a:srgbClr val="FF0000"/>
                  </a:solidFill>
                </a:rPr>
                <a:t>&amp;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0979484-1C7C-A24B-AC31-D7E2B6C56977}"/>
                </a:ext>
              </a:extLst>
            </p:cNvPr>
            <p:cNvGrpSpPr/>
            <p:nvPr/>
          </p:nvGrpSpPr>
          <p:grpSpPr>
            <a:xfrm>
              <a:off x="5759352" y="1431641"/>
              <a:ext cx="1360505" cy="1041189"/>
              <a:chOff x="9106823" y="1813020"/>
              <a:chExt cx="1337504" cy="102358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6D8B86-BBE6-B340-9FAC-BC713470093B}"/>
                  </a:ext>
                </a:extLst>
              </p:cNvPr>
              <p:cNvSpPr txBox="1"/>
              <p:nvPr/>
            </p:nvSpPr>
            <p:spPr>
              <a:xfrm>
                <a:off x="9230390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D6D5A9-145B-7547-B1DF-0EBAB1BF8AF9}"/>
                  </a:ext>
                </a:extLst>
              </p:cNvPr>
              <p:cNvSpPr txBox="1"/>
              <p:nvPr/>
            </p:nvSpPr>
            <p:spPr>
              <a:xfrm>
                <a:off x="9411363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AD5963-844A-9C4E-9889-8720E51AA796}"/>
                  </a:ext>
                </a:extLst>
              </p:cNvPr>
              <p:cNvSpPr txBox="1"/>
              <p:nvPr/>
            </p:nvSpPr>
            <p:spPr>
              <a:xfrm>
                <a:off x="9592336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327F766-EF4B-A746-A62A-C5F8E813426A}"/>
                  </a:ext>
                </a:extLst>
              </p:cNvPr>
              <p:cNvSpPr txBox="1"/>
              <p:nvPr/>
            </p:nvSpPr>
            <p:spPr>
              <a:xfrm>
                <a:off x="9778240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1C5183E-4F44-AB43-A239-98D99BD6C2BB}"/>
                  </a:ext>
                </a:extLst>
              </p:cNvPr>
              <p:cNvSpPr txBox="1"/>
              <p:nvPr/>
            </p:nvSpPr>
            <p:spPr>
              <a:xfrm>
                <a:off x="9954282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DBAB77-F1A5-7A4B-B4D9-42872B59132D}"/>
                  </a:ext>
                </a:extLst>
              </p:cNvPr>
              <p:cNvSpPr txBox="1"/>
              <p:nvPr/>
            </p:nvSpPr>
            <p:spPr>
              <a:xfrm>
                <a:off x="9106823" y="2543677"/>
                <a:ext cx="413774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76371C-3196-6344-AC13-2F172AA4C3ED}"/>
                  </a:ext>
                </a:extLst>
              </p:cNvPr>
              <p:cNvSpPr txBox="1"/>
              <p:nvPr/>
            </p:nvSpPr>
            <p:spPr>
              <a:xfrm>
                <a:off x="9106823" y="2353738"/>
                <a:ext cx="461213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7B3C5D-0623-284A-A63F-366122352203}"/>
                  </a:ext>
                </a:extLst>
              </p:cNvPr>
              <p:cNvSpPr txBox="1"/>
              <p:nvPr/>
            </p:nvSpPr>
            <p:spPr>
              <a:xfrm>
                <a:off x="9106823" y="2153707"/>
                <a:ext cx="461213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79D761-1FC0-334F-8445-5B23A01DFB21}"/>
                  </a:ext>
                </a:extLst>
              </p:cNvPr>
              <p:cNvSpPr txBox="1"/>
              <p:nvPr/>
            </p:nvSpPr>
            <p:spPr>
              <a:xfrm>
                <a:off x="9106823" y="1989301"/>
                <a:ext cx="461213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03EF11D-2D09-2F4B-83B2-DA1CA8C671C4}"/>
                  </a:ext>
                </a:extLst>
              </p:cNvPr>
              <p:cNvSpPr txBox="1"/>
              <p:nvPr/>
            </p:nvSpPr>
            <p:spPr>
              <a:xfrm>
                <a:off x="9106823" y="1813020"/>
                <a:ext cx="461213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50" name="Picture 7" descr="V:\COMMON\RI-Brand lab\Carmen\2014\2018\CyTOF\TBX15-GATA2\TBX15 anal\4D_D12 pTRIP Autofl_001_041.fcs_A.png">
              <a:extLst>
                <a:ext uri="{FF2B5EF4-FFF2-40B4-BE49-F238E27FC236}">
                  <a16:creationId xmlns:a16="http://schemas.microsoft.com/office/drawing/2014/main" id="{0EB21B27-C87A-F64E-9C8C-70733EAEF9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4" t="5190" r="2450" b="9935"/>
            <a:stretch/>
          </p:blipFill>
          <p:spPr bwMode="auto">
            <a:xfrm>
              <a:off x="5956699" y="1485660"/>
              <a:ext cx="834743" cy="823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5461A25-898B-2D44-A019-FF72020F4F2D}"/>
                </a:ext>
              </a:extLst>
            </p:cNvPr>
            <p:cNvGrpSpPr/>
            <p:nvPr/>
          </p:nvGrpSpPr>
          <p:grpSpPr>
            <a:xfrm>
              <a:off x="7005558" y="1437170"/>
              <a:ext cx="1360505" cy="1041189"/>
              <a:chOff x="9106823" y="1813020"/>
              <a:chExt cx="1337504" cy="1023587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CFF1903-362C-CE4C-BC82-7144CC420BB9}"/>
                  </a:ext>
                </a:extLst>
              </p:cNvPr>
              <p:cNvSpPr txBox="1"/>
              <p:nvPr/>
            </p:nvSpPr>
            <p:spPr>
              <a:xfrm>
                <a:off x="9230390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9DE97B-83AC-8F41-A389-4CCDACC90E7D}"/>
                  </a:ext>
                </a:extLst>
              </p:cNvPr>
              <p:cNvSpPr txBox="1"/>
              <p:nvPr/>
            </p:nvSpPr>
            <p:spPr>
              <a:xfrm>
                <a:off x="9411363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013A9-A4E1-2940-8B68-6A95AC55486C}"/>
                  </a:ext>
                </a:extLst>
              </p:cNvPr>
              <p:cNvSpPr txBox="1"/>
              <p:nvPr/>
            </p:nvSpPr>
            <p:spPr>
              <a:xfrm>
                <a:off x="9592336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FF399FC-DEAF-194A-BCEB-71CB2D78933F}"/>
                  </a:ext>
                </a:extLst>
              </p:cNvPr>
              <p:cNvSpPr txBox="1"/>
              <p:nvPr/>
            </p:nvSpPr>
            <p:spPr>
              <a:xfrm>
                <a:off x="9778240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DC1D85-0D29-BA45-B82A-099BE657B8F8}"/>
                  </a:ext>
                </a:extLst>
              </p:cNvPr>
              <p:cNvSpPr txBox="1"/>
              <p:nvPr/>
            </p:nvSpPr>
            <p:spPr>
              <a:xfrm>
                <a:off x="9954282" y="2655063"/>
                <a:ext cx="490045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B0268AC-4EAF-4A4E-90E5-7AEFA61B2D56}"/>
                  </a:ext>
                </a:extLst>
              </p:cNvPr>
              <p:cNvSpPr txBox="1"/>
              <p:nvPr/>
            </p:nvSpPr>
            <p:spPr>
              <a:xfrm>
                <a:off x="9106823" y="2543677"/>
                <a:ext cx="413774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2EB901-7E9C-004F-AA18-D8F401FF683A}"/>
                  </a:ext>
                </a:extLst>
              </p:cNvPr>
              <p:cNvSpPr txBox="1"/>
              <p:nvPr/>
            </p:nvSpPr>
            <p:spPr>
              <a:xfrm>
                <a:off x="9106823" y="2353738"/>
                <a:ext cx="461213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1DC7F-6FE2-3D4E-899D-2002617FBC87}"/>
                  </a:ext>
                </a:extLst>
              </p:cNvPr>
              <p:cNvSpPr txBox="1"/>
              <p:nvPr/>
            </p:nvSpPr>
            <p:spPr>
              <a:xfrm>
                <a:off x="9106823" y="2153707"/>
                <a:ext cx="461213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481D84B-3D9A-CA49-9CE1-801800760ED5}"/>
                  </a:ext>
                </a:extLst>
              </p:cNvPr>
              <p:cNvSpPr txBox="1"/>
              <p:nvPr/>
            </p:nvSpPr>
            <p:spPr>
              <a:xfrm>
                <a:off x="9106823" y="1989301"/>
                <a:ext cx="461213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DE8CCAF-078A-5D4F-940D-799803307089}"/>
                  </a:ext>
                </a:extLst>
              </p:cNvPr>
              <p:cNvSpPr txBox="1"/>
              <p:nvPr/>
            </p:nvSpPr>
            <p:spPr>
              <a:xfrm>
                <a:off x="9106823" y="1813020"/>
                <a:ext cx="461213" cy="18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63" name="Picture 8" descr="V:\COMMON\RI-Brand lab\Carmen\2014\2018\CyTOF\TBX15-GATA2\TBX15 anal\4D_D12 TbxKD Autofl_002_047.fcs_A.png">
              <a:extLst>
                <a:ext uri="{FF2B5EF4-FFF2-40B4-BE49-F238E27FC236}">
                  <a16:creationId xmlns:a16="http://schemas.microsoft.com/office/drawing/2014/main" id="{47AC9F81-652A-F04C-9B00-150582197B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7" t="4100" r="2321" b="9303"/>
            <a:stretch/>
          </p:blipFill>
          <p:spPr bwMode="auto">
            <a:xfrm>
              <a:off x="7186547" y="1482751"/>
              <a:ext cx="825067" cy="83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BFEA48-3C44-4D4A-B589-3FB18FDEC0CA}"/>
                </a:ext>
              </a:extLst>
            </p:cNvPr>
            <p:cNvSpPr txBox="1"/>
            <p:nvPr/>
          </p:nvSpPr>
          <p:spPr>
            <a:xfrm>
              <a:off x="5889570" y="1066348"/>
              <a:ext cx="98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Control</a:t>
              </a:r>
            </a:p>
            <a:p>
              <a:pPr algn="ctr"/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(GFP only)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4EA876-2E92-8D4A-9D46-3C0BC1F4E520}"/>
                </a:ext>
              </a:extLst>
            </p:cNvPr>
            <p:cNvSpPr txBox="1"/>
            <p:nvPr/>
          </p:nvSpPr>
          <p:spPr>
            <a:xfrm>
              <a:off x="7013706" y="1023965"/>
              <a:ext cx="112670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Knockdown</a:t>
              </a:r>
            </a:p>
            <a:p>
              <a:pPr algn="ctr"/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(GFP and shTBX15)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A04CF4E-BD14-F34F-B318-3831073F88C9}"/>
                </a:ext>
              </a:extLst>
            </p:cNvPr>
            <p:cNvSpPr txBox="1"/>
            <p:nvPr/>
          </p:nvSpPr>
          <p:spPr>
            <a:xfrm>
              <a:off x="5434400" y="860155"/>
              <a:ext cx="303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499B2AF-4E77-6642-98FD-41618558E7CA}"/>
                </a:ext>
              </a:extLst>
            </p:cNvPr>
            <p:cNvSpPr/>
            <p:nvPr/>
          </p:nvSpPr>
          <p:spPr>
            <a:xfrm>
              <a:off x="6168374" y="2426962"/>
              <a:ext cx="4219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GFP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9070E8-B1DB-AD45-BA33-E10E4664413C}"/>
                </a:ext>
              </a:extLst>
            </p:cNvPr>
            <p:cNvSpPr/>
            <p:nvPr/>
          </p:nvSpPr>
          <p:spPr>
            <a:xfrm rot="16200000">
              <a:off x="5433829" y="1783760"/>
              <a:ext cx="5437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SSC-A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163E510-299E-7645-9886-6291B7AC0000}"/>
                </a:ext>
              </a:extLst>
            </p:cNvPr>
            <p:cNvSpPr/>
            <p:nvPr/>
          </p:nvSpPr>
          <p:spPr>
            <a:xfrm>
              <a:off x="7376320" y="2426962"/>
              <a:ext cx="4219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GFP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4D806A-45EA-E841-BA28-85C7EE55A20A}"/>
                </a:ext>
              </a:extLst>
            </p:cNvPr>
            <p:cNvSpPr txBox="1"/>
            <p:nvPr/>
          </p:nvSpPr>
          <p:spPr>
            <a:xfrm>
              <a:off x="3076485" y="2874348"/>
              <a:ext cx="303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5CA5449-EF16-F948-A59B-B172F61F9DC2}"/>
                </a:ext>
              </a:extLst>
            </p:cNvPr>
            <p:cNvSpPr txBox="1"/>
            <p:nvPr/>
          </p:nvSpPr>
          <p:spPr>
            <a:xfrm>
              <a:off x="5506071" y="2874348"/>
              <a:ext cx="303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89B2BA7-585E-1741-9F8A-7A05E33147D6}"/>
                </a:ext>
              </a:extLst>
            </p:cNvPr>
            <p:cNvSpPr/>
            <p:nvPr/>
          </p:nvSpPr>
          <p:spPr>
            <a:xfrm>
              <a:off x="4399299" y="3351327"/>
              <a:ext cx="83661" cy="821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E6876E9-A1D0-6844-9440-85A29EF45626}"/>
                </a:ext>
              </a:extLst>
            </p:cNvPr>
            <p:cNvSpPr/>
            <p:nvPr/>
          </p:nvSpPr>
          <p:spPr>
            <a:xfrm>
              <a:off x="4390610" y="3477452"/>
              <a:ext cx="83661" cy="821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5380A3-37A0-2C49-9962-96496E89AC1A}"/>
                </a:ext>
              </a:extLst>
            </p:cNvPr>
            <p:cNvSpPr txBox="1"/>
            <p:nvPr/>
          </p:nvSpPr>
          <p:spPr>
            <a:xfrm>
              <a:off x="4453065" y="3301987"/>
              <a:ext cx="63331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Control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D435DD-B7BD-FF4C-A35E-180B03A61332}"/>
                </a:ext>
              </a:extLst>
            </p:cNvPr>
            <p:cNvSpPr txBox="1"/>
            <p:nvPr/>
          </p:nvSpPr>
          <p:spPr>
            <a:xfrm>
              <a:off x="4442236" y="3425649"/>
              <a:ext cx="59251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shTBX15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AC7388-345C-E544-AB11-87343C82EE73}"/>
                </a:ext>
              </a:extLst>
            </p:cNvPr>
            <p:cNvSpPr txBox="1"/>
            <p:nvPr/>
          </p:nvSpPr>
          <p:spPr>
            <a:xfrm rot="16200000">
              <a:off x="3235297" y="3511229"/>
              <a:ext cx="4919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Count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EBB41C3-F488-C54A-9DAF-F79742E507C2}"/>
                </a:ext>
              </a:extLst>
            </p:cNvPr>
            <p:cNvGrpSpPr/>
            <p:nvPr/>
          </p:nvGrpSpPr>
          <p:grpSpPr>
            <a:xfrm>
              <a:off x="3517273" y="3300127"/>
              <a:ext cx="1003128" cy="816199"/>
              <a:chOff x="6226823" y="1544398"/>
              <a:chExt cx="1337504" cy="1088264"/>
            </a:xfrm>
          </p:grpSpPr>
          <p:pic>
            <p:nvPicPr>
              <p:cNvPr id="107" name="Picture 2" descr="V:\COMMON\RI-Brand lab\Carmen\2014\2018\CyTOF\TBX15-GATA2\TBX15 anal II\TBX15 expression final f.png">
                <a:extLst>
                  <a:ext uri="{FF2B5EF4-FFF2-40B4-BE49-F238E27FC236}">
                    <a16:creationId xmlns:a16="http://schemas.microsoft.com/office/drawing/2014/main" id="{64E8B587-1215-A84B-8948-61893F43FD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0" t="1584" r="49107" b="81973"/>
              <a:stretch/>
            </p:blipFill>
            <p:spPr bwMode="auto">
              <a:xfrm>
                <a:off x="6466466" y="1583736"/>
                <a:ext cx="809719" cy="817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19D4D70-E7CD-3445-972A-9870960C0568}"/>
                  </a:ext>
                </a:extLst>
              </p:cNvPr>
              <p:cNvGrpSpPr/>
              <p:nvPr/>
            </p:nvGrpSpPr>
            <p:grpSpPr>
              <a:xfrm>
                <a:off x="6226823" y="1544398"/>
                <a:ext cx="1337504" cy="1088264"/>
                <a:chOff x="9106823" y="1813020"/>
                <a:chExt cx="1337504" cy="1088264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95A321A-D73F-194E-BAEF-5F3A0A7A090C}"/>
                    </a:ext>
                  </a:extLst>
                </p:cNvPr>
                <p:cNvSpPr txBox="1"/>
                <p:nvPr/>
              </p:nvSpPr>
              <p:spPr>
                <a:xfrm>
                  <a:off x="9230390" y="2655062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0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079B108-A0E3-8C4C-A201-A4D60DFD2117}"/>
                    </a:ext>
                  </a:extLst>
                </p:cNvPr>
                <p:cNvSpPr txBox="1"/>
                <p:nvPr/>
              </p:nvSpPr>
              <p:spPr>
                <a:xfrm>
                  <a:off x="9411363" y="2655063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3D344AC-11D2-2A43-985A-67CC83D261AD}"/>
                    </a:ext>
                  </a:extLst>
                </p:cNvPr>
                <p:cNvSpPr txBox="1"/>
                <p:nvPr/>
              </p:nvSpPr>
              <p:spPr>
                <a:xfrm>
                  <a:off x="9592336" y="2655063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2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042E2F8-D4F8-3847-9BA3-8D076F45DD0F}"/>
                    </a:ext>
                  </a:extLst>
                </p:cNvPr>
                <p:cNvSpPr txBox="1"/>
                <p:nvPr/>
              </p:nvSpPr>
              <p:spPr>
                <a:xfrm>
                  <a:off x="9778240" y="2655063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3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C6E2881-D690-0A46-B308-A148F3088A2A}"/>
                    </a:ext>
                  </a:extLst>
                </p:cNvPr>
                <p:cNvSpPr txBox="1"/>
                <p:nvPr/>
              </p:nvSpPr>
              <p:spPr>
                <a:xfrm>
                  <a:off x="9954282" y="2655063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4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237931E-A7D2-D24C-A5E9-F5D207546DB1}"/>
                    </a:ext>
                  </a:extLst>
                </p:cNvPr>
                <p:cNvSpPr txBox="1"/>
                <p:nvPr/>
              </p:nvSpPr>
              <p:spPr>
                <a:xfrm>
                  <a:off x="9138355" y="2516299"/>
                  <a:ext cx="2450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8B933DF-E8A4-7E40-9337-0D8B8A23B9F6}"/>
                    </a:ext>
                  </a:extLst>
                </p:cNvPr>
                <p:cNvSpPr txBox="1"/>
                <p:nvPr/>
              </p:nvSpPr>
              <p:spPr>
                <a:xfrm>
                  <a:off x="9106823" y="2375645"/>
                  <a:ext cx="4137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FF1D077-A091-3742-AE94-0FB9396C4DEA}"/>
                    </a:ext>
                  </a:extLst>
                </p:cNvPr>
                <p:cNvSpPr txBox="1"/>
                <p:nvPr/>
              </p:nvSpPr>
              <p:spPr>
                <a:xfrm>
                  <a:off x="9106823" y="2234987"/>
                  <a:ext cx="4612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20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D4989270-DDED-564B-9BEE-55EBC43BF3EF}"/>
                    </a:ext>
                  </a:extLst>
                </p:cNvPr>
                <p:cNvSpPr txBox="1"/>
                <p:nvPr/>
              </p:nvSpPr>
              <p:spPr>
                <a:xfrm>
                  <a:off x="9106823" y="2094332"/>
                  <a:ext cx="4612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40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254C006-D3A9-0941-BCCA-3B24A727C4A8}"/>
                    </a:ext>
                  </a:extLst>
                </p:cNvPr>
                <p:cNvSpPr txBox="1"/>
                <p:nvPr/>
              </p:nvSpPr>
              <p:spPr>
                <a:xfrm>
                  <a:off x="9106823" y="1953676"/>
                  <a:ext cx="4612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60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E36A884-C801-014D-9EC0-004DE70CF7CE}"/>
                    </a:ext>
                  </a:extLst>
                </p:cNvPr>
                <p:cNvSpPr txBox="1"/>
                <p:nvPr/>
              </p:nvSpPr>
              <p:spPr>
                <a:xfrm>
                  <a:off x="9106823" y="1813020"/>
                  <a:ext cx="4612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80</a:t>
                  </a:r>
                </a:p>
              </p:txBody>
            </p: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A25E5CD-5C48-1F4B-A946-A7105BA58553}"/>
                </a:ext>
              </a:extLst>
            </p:cNvPr>
            <p:cNvSpPr txBox="1"/>
            <p:nvPr/>
          </p:nvSpPr>
          <p:spPr>
            <a:xfrm>
              <a:off x="5963734" y="4116285"/>
              <a:ext cx="4572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MFI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0F0220A-F972-9047-8B00-07D650D7DE9E}"/>
                </a:ext>
              </a:extLst>
            </p:cNvPr>
            <p:cNvSpPr txBox="1"/>
            <p:nvPr/>
          </p:nvSpPr>
          <p:spPr>
            <a:xfrm>
              <a:off x="5934106" y="3121651"/>
              <a:ext cx="4943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CD71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271D4A-692E-2F4A-A452-CFEC030D5B3F}"/>
                </a:ext>
              </a:extLst>
            </p:cNvPr>
            <p:cNvSpPr txBox="1"/>
            <p:nvPr/>
          </p:nvSpPr>
          <p:spPr>
            <a:xfrm>
              <a:off x="6898167" y="3121651"/>
              <a:ext cx="433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GPA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C26D50A-6A07-064A-B18C-488E97958EFD}"/>
                </a:ext>
              </a:extLst>
            </p:cNvPr>
            <p:cNvSpPr txBox="1"/>
            <p:nvPr/>
          </p:nvSpPr>
          <p:spPr>
            <a:xfrm rot="16200000">
              <a:off x="5464461" y="3551048"/>
              <a:ext cx="4919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Count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27BA8AF-4C37-584F-B3DC-44FED15D5478}"/>
                </a:ext>
              </a:extLst>
            </p:cNvPr>
            <p:cNvSpPr txBox="1"/>
            <p:nvPr/>
          </p:nvSpPr>
          <p:spPr>
            <a:xfrm>
              <a:off x="6928192" y="4116285"/>
              <a:ext cx="4572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MFI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4C2B8ED-B73B-D04D-AB98-6078D92BFFFA}"/>
                </a:ext>
              </a:extLst>
            </p:cNvPr>
            <p:cNvSpPr txBox="1"/>
            <p:nvPr/>
          </p:nvSpPr>
          <p:spPr>
            <a:xfrm rot="16200000">
              <a:off x="6433689" y="3551048"/>
              <a:ext cx="4919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Count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61DA739-3F38-8A44-992F-F99B22D9CCD2}"/>
                </a:ext>
              </a:extLst>
            </p:cNvPr>
            <p:cNvGrpSpPr/>
            <p:nvPr/>
          </p:nvGrpSpPr>
          <p:grpSpPr>
            <a:xfrm>
              <a:off x="7542852" y="3317577"/>
              <a:ext cx="644141" cy="331410"/>
              <a:chOff x="5623034" y="1915414"/>
              <a:chExt cx="858854" cy="441880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1B7D0B6-FA26-DA44-8DEC-192D7723A8EC}"/>
                  </a:ext>
                </a:extLst>
              </p:cNvPr>
              <p:cNvSpPr/>
              <p:nvPr/>
            </p:nvSpPr>
            <p:spPr>
              <a:xfrm>
                <a:off x="5634619" y="1981201"/>
                <a:ext cx="111548" cy="1095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F502FAA-41B2-5946-991D-FC3049F7F91E}"/>
                  </a:ext>
                </a:extLst>
              </p:cNvPr>
              <p:cNvSpPr/>
              <p:nvPr/>
            </p:nvSpPr>
            <p:spPr>
              <a:xfrm>
                <a:off x="5623034" y="2149367"/>
                <a:ext cx="111548" cy="1095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FA0ECA-8020-FE4A-B1A4-1DAA097A56C0}"/>
                  </a:ext>
                </a:extLst>
              </p:cNvPr>
              <p:cNvSpPr txBox="1"/>
              <p:nvPr/>
            </p:nvSpPr>
            <p:spPr>
              <a:xfrm>
                <a:off x="5706309" y="1915414"/>
                <a:ext cx="6246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Ctrl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45CE37B-8769-004D-83F1-584CDCB7EFC0}"/>
                  </a:ext>
                </a:extLst>
              </p:cNvPr>
              <p:cNvSpPr txBox="1"/>
              <p:nvPr/>
            </p:nvSpPr>
            <p:spPr>
              <a:xfrm>
                <a:off x="5691869" y="2080295"/>
                <a:ext cx="7900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shTBX15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A217B26-CA7B-B54C-83D6-1F436F2D84C0}"/>
                </a:ext>
              </a:extLst>
            </p:cNvPr>
            <p:cNvGrpSpPr/>
            <p:nvPr/>
          </p:nvGrpSpPr>
          <p:grpSpPr>
            <a:xfrm>
              <a:off x="5723536" y="3326141"/>
              <a:ext cx="1003128" cy="816199"/>
              <a:chOff x="9106823" y="1813020"/>
              <a:chExt cx="1337504" cy="1088264"/>
            </a:xfrm>
          </p:grpSpPr>
          <p:pic>
            <p:nvPicPr>
              <p:cNvPr id="134" name="Picture 3" descr="V:\COMMON\RI-Brand lab\Carmen\2014\2018\CyTOF\TBX15-GATA2\TBX15 anal II\All final.png">
                <a:extLst>
                  <a:ext uri="{FF2B5EF4-FFF2-40B4-BE49-F238E27FC236}">
                    <a16:creationId xmlns:a16="http://schemas.microsoft.com/office/drawing/2014/main" id="{488D1F7D-7B8C-DC42-98C2-200697F567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40" t="22099" r="50000" b="61596"/>
              <a:stretch/>
            </p:blipFill>
            <p:spPr bwMode="auto">
              <a:xfrm>
                <a:off x="9362126" y="1848199"/>
                <a:ext cx="809241" cy="822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39AF8DA-6B70-DD4B-91AE-5B8631BAD91E}"/>
                  </a:ext>
                </a:extLst>
              </p:cNvPr>
              <p:cNvSpPr txBox="1"/>
              <p:nvPr/>
            </p:nvSpPr>
            <p:spPr>
              <a:xfrm>
                <a:off x="9230390" y="2655062"/>
                <a:ext cx="4900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C5E08EE-DD1A-C64E-A0C7-1D018401C64D}"/>
                  </a:ext>
                </a:extLst>
              </p:cNvPr>
              <p:cNvSpPr txBox="1"/>
              <p:nvPr/>
            </p:nvSpPr>
            <p:spPr>
              <a:xfrm>
                <a:off x="9411363" y="2655063"/>
                <a:ext cx="4900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D04A307-6F91-DC47-8D3E-9230ABCAA28D}"/>
                  </a:ext>
                </a:extLst>
              </p:cNvPr>
              <p:cNvSpPr txBox="1"/>
              <p:nvPr/>
            </p:nvSpPr>
            <p:spPr>
              <a:xfrm>
                <a:off x="9592336" y="2655063"/>
                <a:ext cx="4900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3A20327-A490-8540-A67D-A04FAE77422E}"/>
                  </a:ext>
                </a:extLst>
              </p:cNvPr>
              <p:cNvSpPr txBox="1"/>
              <p:nvPr/>
            </p:nvSpPr>
            <p:spPr>
              <a:xfrm>
                <a:off x="9778240" y="2655063"/>
                <a:ext cx="4900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F38BCA6-F84F-AC46-BC86-08FC9A8E95E0}"/>
                  </a:ext>
                </a:extLst>
              </p:cNvPr>
              <p:cNvSpPr txBox="1"/>
              <p:nvPr/>
            </p:nvSpPr>
            <p:spPr>
              <a:xfrm>
                <a:off x="9954282" y="2655063"/>
                <a:ext cx="4900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6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  <a:endParaRPr lang="en-US" sz="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86E253D-2958-1143-8315-105715B2A532}"/>
                  </a:ext>
                </a:extLst>
              </p:cNvPr>
              <p:cNvSpPr txBox="1"/>
              <p:nvPr/>
            </p:nvSpPr>
            <p:spPr>
              <a:xfrm>
                <a:off x="9138355" y="2516299"/>
                <a:ext cx="2450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FD09724-0E52-BB49-BA63-C3078AD11CE3}"/>
                  </a:ext>
                </a:extLst>
              </p:cNvPr>
              <p:cNvSpPr txBox="1"/>
              <p:nvPr/>
            </p:nvSpPr>
            <p:spPr>
              <a:xfrm>
                <a:off x="9106823" y="2375645"/>
                <a:ext cx="4137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CCF8D1-8AD7-7844-9FBA-ACBF0E9F371D}"/>
                  </a:ext>
                </a:extLst>
              </p:cNvPr>
              <p:cNvSpPr txBox="1"/>
              <p:nvPr/>
            </p:nvSpPr>
            <p:spPr>
              <a:xfrm>
                <a:off x="9106823" y="2234987"/>
                <a:ext cx="4612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3D82EF5-4908-9E4A-BB1D-A595107CAE66}"/>
                  </a:ext>
                </a:extLst>
              </p:cNvPr>
              <p:cNvSpPr txBox="1"/>
              <p:nvPr/>
            </p:nvSpPr>
            <p:spPr>
              <a:xfrm>
                <a:off x="9106823" y="2094332"/>
                <a:ext cx="4612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40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43FEDD1-D349-1242-9D1D-40204B5C7BF4}"/>
                  </a:ext>
                </a:extLst>
              </p:cNvPr>
              <p:cNvSpPr txBox="1"/>
              <p:nvPr/>
            </p:nvSpPr>
            <p:spPr>
              <a:xfrm>
                <a:off x="9106823" y="1953676"/>
                <a:ext cx="4612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60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541136C-04C1-A142-A851-5E9DC65A96E3}"/>
                  </a:ext>
                </a:extLst>
              </p:cNvPr>
              <p:cNvSpPr txBox="1"/>
              <p:nvPr/>
            </p:nvSpPr>
            <p:spPr>
              <a:xfrm>
                <a:off x="9106823" y="1813020"/>
                <a:ext cx="4612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80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C014854-51F8-154C-A1A2-FF70E8D8BC3D}"/>
                </a:ext>
              </a:extLst>
            </p:cNvPr>
            <p:cNvGrpSpPr/>
            <p:nvPr/>
          </p:nvGrpSpPr>
          <p:grpSpPr>
            <a:xfrm>
              <a:off x="6683273" y="3325367"/>
              <a:ext cx="1003128" cy="816199"/>
              <a:chOff x="6858000" y="2202054"/>
              <a:chExt cx="1337504" cy="1088264"/>
            </a:xfrm>
          </p:grpSpPr>
          <p:pic>
            <p:nvPicPr>
              <p:cNvPr id="147" name="Picture 3" descr="V:\COMMON\RI-Brand lab\Carmen\2014\2018\CyTOF\TBX15-GATA2\TBX15 anal II\All final.png">
                <a:extLst>
                  <a:ext uri="{FF2B5EF4-FFF2-40B4-BE49-F238E27FC236}">
                    <a16:creationId xmlns:a16="http://schemas.microsoft.com/office/drawing/2014/main" id="{19EE1A0D-B0E2-7743-A165-A008D2BE0F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28" t="40807" r="52064" b="42887"/>
              <a:stretch/>
            </p:blipFill>
            <p:spPr bwMode="auto">
              <a:xfrm>
                <a:off x="7085313" y="2244496"/>
                <a:ext cx="837178" cy="834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71FA7EB4-D7B1-4B4F-B541-8783A2E7CDE3}"/>
                  </a:ext>
                </a:extLst>
              </p:cNvPr>
              <p:cNvGrpSpPr/>
              <p:nvPr/>
            </p:nvGrpSpPr>
            <p:grpSpPr>
              <a:xfrm>
                <a:off x="6858000" y="2202054"/>
                <a:ext cx="1337504" cy="1088264"/>
                <a:chOff x="9106823" y="1813020"/>
                <a:chExt cx="1337504" cy="1088264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FF19BD82-FA4A-C14C-8E8C-D31580C62158}"/>
                    </a:ext>
                  </a:extLst>
                </p:cNvPr>
                <p:cNvSpPr txBox="1"/>
                <p:nvPr/>
              </p:nvSpPr>
              <p:spPr>
                <a:xfrm>
                  <a:off x="9230390" y="2655062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0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451010C-F028-EF46-A12A-C9E768A728F6}"/>
                    </a:ext>
                  </a:extLst>
                </p:cNvPr>
                <p:cNvSpPr txBox="1"/>
                <p:nvPr/>
              </p:nvSpPr>
              <p:spPr>
                <a:xfrm>
                  <a:off x="9411363" y="2655063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27607D6-12AC-FA43-B99E-F34B5FAB0660}"/>
                    </a:ext>
                  </a:extLst>
                </p:cNvPr>
                <p:cNvSpPr txBox="1"/>
                <p:nvPr/>
              </p:nvSpPr>
              <p:spPr>
                <a:xfrm>
                  <a:off x="9592336" y="2655063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2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3EE21E8-B4F5-9D48-AF6E-4FED755D8253}"/>
                    </a:ext>
                  </a:extLst>
                </p:cNvPr>
                <p:cNvSpPr txBox="1"/>
                <p:nvPr/>
              </p:nvSpPr>
              <p:spPr>
                <a:xfrm>
                  <a:off x="9778240" y="2655063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3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4E5CD0B-DF7D-9349-9997-9965B8117150}"/>
                    </a:ext>
                  </a:extLst>
                </p:cNvPr>
                <p:cNvSpPr txBox="1"/>
                <p:nvPr/>
              </p:nvSpPr>
              <p:spPr>
                <a:xfrm>
                  <a:off x="9954282" y="2655063"/>
                  <a:ext cx="4900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  <a:r>
                    <a:rPr lang="en-US" sz="600" b="1" baseline="30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4</a:t>
                  </a:r>
                  <a:endParaRPr lang="en-US" sz="6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B6849B26-691C-CC4F-B0C5-62305C36B4A5}"/>
                    </a:ext>
                  </a:extLst>
                </p:cNvPr>
                <p:cNvSpPr txBox="1"/>
                <p:nvPr/>
              </p:nvSpPr>
              <p:spPr>
                <a:xfrm>
                  <a:off x="9138355" y="2516299"/>
                  <a:ext cx="2450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EE629BAD-F05D-A244-A874-008FEF162F47}"/>
                    </a:ext>
                  </a:extLst>
                </p:cNvPr>
                <p:cNvSpPr txBox="1"/>
                <p:nvPr/>
              </p:nvSpPr>
              <p:spPr>
                <a:xfrm>
                  <a:off x="9106823" y="2375645"/>
                  <a:ext cx="4137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7300A2C-6205-2D47-B830-EC2083F45C60}"/>
                    </a:ext>
                  </a:extLst>
                </p:cNvPr>
                <p:cNvSpPr txBox="1"/>
                <p:nvPr/>
              </p:nvSpPr>
              <p:spPr>
                <a:xfrm>
                  <a:off x="9106823" y="2234987"/>
                  <a:ext cx="4612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20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17AFDBDC-1D17-D447-A386-EC1000065FA8}"/>
                    </a:ext>
                  </a:extLst>
                </p:cNvPr>
                <p:cNvSpPr txBox="1"/>
                <p:nvPr/>
              </p:nvSpPr>
              <p:spPr>
                <a:xfrm>
                  <a:off x="9106823" y="2094332"/>
                  <a:ext cx="4612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40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F87E6E8E-2C31-A94B-B4A1-C271FAD93157}"/>
                    </a:ext>
                  </a:extLst>
                </p:cNvPr>
                <p:cNvSpPr txBox="1"/>
                <p:nvPr/>
              </p:nvSpPr>
              <p:spPr>
                <a:xfrm>
                  <a:off x="9106823" y="1953676"/>
                  <a:ext cx="4612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60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F9E105A-11DB-5746-8889-1008A8DAF743}"/>
                    </a:ext>
                  </a:extLst>
                </p:cNvPr>
                <p:cNvSpPr txBox="1"/>
                <p:nvPr/>
              </p:nvSpPr>
              <p:spPr>
                <a:xfrm>
                  <a:off x="9106823" y="1813020"/>
                  <a:ext cx="4612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80</a:t>
                  </a:r>
                </a:p>
              </p:txBody>
            </p:sp>
          </p:grp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86E9544-4AFA-ED45-AB30-2AB1F320B097}"/>
                </a:ext>
              </a:extLst>
            </p:cNvPr>
            <p:cNvSpPr txBox="1"/>
            <p:nvPr/>
          </p:nvSpPr>
          <p:spPr>
            <a:xfrm>
              <a:off x="3806764" y="3074129"/>
              <a:ext cx="494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TBX15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3E37F4B-B0C3-8844-822A-0AC86C6C8607}"/>
                </a:ext>
              </a:extLst>
            </p:cNvPr>
            <p:cNvSpPr txBox="1"/>
            <p:nvPr/>
          </p:nvSpPr>
          <p:spPr>
            <a:xfrm>
              <a:off x="3836574" y="4116285"/>
              <a:ext cx="4572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MFI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70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0E7BD61-04B4-6343-8A28-A3AE88D471BF}"/>
              </a:ext>
            </a:extLst>
          </p:cNvPr>
          <p:cNvGrpSpPr/>
          <p:nvPr/>
        </p:nvGrpSpPr>
        <p:grpSpPr>
          <a:xfrm>
            <a:off x="3469466" y="628650"/>
            <a:ext cx="4755722" cy="3837659"/>
            <a:chOff x="-201922" y="19665"/>
            <a:chExt cx="9219479" cy="645901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69D587ED-49AB-D342-BC8B-18222FE9814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1349" y="1600200"/>
            <a:ext cx="192405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AB77488-644A-D545-B62D-39C02F4B510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03549" y="1524000"/>
            <a:ext cx="179070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6AF924F2-28D0-FB44-9B84-D8F1B8524BB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89548" y="1524000"/>
            <a:ext cx="1885949" cy="24764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248602CF-CE69-0A4A-A005-751A18D0E7D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099349" y="1524000"/>
            <a:ext cx="1828800" cy="2476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C54BE-694A-374B-B620-C25A36A8010F}"/>
                </a:ext>
              </a:extLst>
            </p:cNvPr>
            <p:cNvSpPr txBox="1"/>
            <p:nvPr/>
          </p:nvSpPr>
          <p:spPr>
            <a:xfrm rot="16200000">
              <a:off x="-558752" y="2109430"/>
              <a:ext cx="1295401" cy="58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IP/Input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706E9C-C4D2-3144-B2B5-21C86F25E67C}"/>
                </a:ext>
              </a:extLst>
            </p:cNvPr>
            <p:cNvSpPr txBox="1"/>
            <p:nvPr/>
          </p:nvSpPr>
          <p:spPr>
            <a:xfrm>
              <a:off x="5880149" y="19665"/>
              <a:ext cx="3137408" cy="1204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solidFill>
                    <a:srgbClr val="FF0000"/>
                  </a:solidFill>
                </a:rPr>
                <a:t>TBX15 </a:t>
              </a:r>
              <a:r>
                <a:rPr lang="en-US" sz="1350" b="1" dirty="0" err="1">
                  <a:solidFill>
                    <a:srgbClr val="FF0000"/>
                  </a:solidFill>
                </a:rPr>
                <a:t>ChIP</a:t>
              </a:r>
              <a:r>
                <a:rPr lang="en-US" sz="1350" b="1" dirty="0">
                  <a:solidFill>
                    <a:srgbClr val="FF0000"/>
                  </a:solidFill>
                </a:rPr>
                <a:t> – Day11 </a:t>
              </a:r>
              <a:r>
                <a:rPr lang="en-US" sz="1350" b="1" dirty="0" err="1">
                  <a:solidFill>
                    <a:srgbClr val="FF0000"/>
                  </a:solidFill>
                </a:rPr>
                <a:t>Ery</a:t>
              </a:r>
              <a:r>
                <a:rPr lang="en-US" sz="1350" b="1" dirty="0">
                  <a:solidFill>
                    <a:srgbClr val="FF0000"/>
                  </a:solidFill>
                </a:rPr>
                <a:t> cells</a:t>
              </a:r>
            </a:p>
            <a:p>
              <a:r>
                <a:rPr lang="en-US" sz="1350" b="1" dirty="0">
                  <a:solidFill>
                    <a:srgbClr val="FF0000"/>
                  </a:solidFill>
                </a:rPr>
                <a:t>1</a:t>
              </a:r>
              <a:r>
                <a:rPr lang="en-US" sz="1350" b="1" baseline="30000" dirty="0">
                  <a:solidFill>
                    <a:srgbClr val="FF0000"/>
                  </a:solidFill>
                </a:rPr>
                <a:t>st</a:t>
              </a:r>
              <a:r>
                <a:rPr lang="en-US" sz="1350" b="1" dirty="0">
                  <a:solidFill>
                    <a:srgbClr val="FF0000"/>
                  </a:solidFill>
                </a:rPr>
                <a:t> Nov 2019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C2E560-6C3F-AB49-94F3-DF00205A3D42}"/>
                </a:ext>
              </a:extLst>
            </p:cNvPr>
            <p:cNvSpPr/>
            <p:nvPr/>
          </p:nvSpPr>
          <p:spPr>
            <a:xfrm>
              <a:off x="88949" y="4419599"/>
              <a:ext cx="8928608" cy="2059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4 regions de putative binding for TBX15 close to the GATA2 gene, </a:t>
              </a:r>
              <a:r>
                <a:rPr lang="en-US" sz="1400" b="1" dirty="0">
                  <a:latin typeface="Courier" pitchFamily="2" charset="0"/>
                </a:rPr>
                <a:t>Hsapiens-jaspar2018-TBX15-MA0803.1  chr3       +</a:t>
              </a:r>
              <a:endParaRPr lang="en-US" sz="1350" dirty="0"/>
            </a:p>
            <a:p>
              <a:r>
                <a:rPr lang="en-US" sz="800" b="1" dirty="0">
                  <a:latin typeface="Courier" pitchFamily="2" charset="0"/>
                </a:rPr>
                <a:t>1: chr3:128,483,003-128,483,009   6.642737          0.8767398 AGGGGTGA</a:t>
              </a:r>
              <a:endParaRPr lang="en-US" sz="800" dirty="0">
                <a:latin typeface="Courier" pitchFamily="2" charset="0"/>
              </a:endParaRPr>
            </a:p>
            <a:p>
              <a:r>
                <a:rPr lang="en-US" sz="800" b="1" dirty="0">
                  <a:latin typeface="Courier" pitchFamily="2" charset="0"/>
                </a:rPr>
                <a:t>2: chr3:128,483,452-128,483,457 6.658030          0.8787582 CGGTGTGA</a:t>
              </a:r>
              <a:endParaRPr lang="en-US" sz="800" dirty="0">
                <a:latin typeface="Courier" pitchFamily="2" charset="0"/>
              </a:endParaRPr>
            </a:p>
            <a:p>
              <a:r>
                <a:rPr lang="en-US" sz="800" b="1">
                  <a:latin typeface="Courier" pitchFamily="2" charset="0"/>
                </a:rPr>
                <a:t>3</a:t>
              </a:r>
              <a:r>
                <a:rPr lang="en-US" sz="800" b="1" dirty="0">
                  <a:latin typeface="Courier" pitchFamily="2" charset="0"/>
                </a:rPr>
                <a:t>: chr3:128,486,956-128,486,962  6.658030          0.8787582 CGGTGTGA</a:t>
              </a:r>
              <a:endParaRPr lang="en-US" sz="800" dirty="0">
                <a:latin typeface="Courier" pitchFamily="2" charset="0"/>
              </a:endParaRPr>
            </a:p>
            <a:p>
              <a:r>
                <a:rPr lang="en-US" sz="800" b="1">
                  <a:latin typeface="Courier" pitchFamily="2" charset="0"/>
                </a:rPr>
                <a:t>4</a:t>
              </a:r>
              <a:r>
                <a:rPr lang="en-US" sz="800" b="1" dirty="0">
                  <a:latin typeface="Courier" pitchFamily="2" charset="0"/>
                </a:rPr>
                <a:t>: chr3:128,497,528-128,497,534   </a:t>
              </a:r>
              <a:endParaRPr lang="en-US" sz="800" dirty="0">
                <a:latin typeface="Courier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5A3CE9-EB93-4B4E-8797-B63D6AE342B3}"/>
                </a:ext>
              </a:extLst>
            </p:cNvPr>
            <p:cNvSpPr txBox="1"/>
            <p:nvPr/>
          </p:nvSpPr>
          <p:spPr>
            <a:xfrm>
              <a:off x="1066800" y="881217"/>
              <a:ext cx="990599" cy="8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u="sng" dirty="0"/>
                <a:t>Site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2E91DD-5161-0F4F-81D5-CC0CD2E58840}"/>
                </a:ext>
              </a:extLst>
            </p:cNvPr>
            <p:cNvSpPr txBox="1"/>
            <p:nvPr/>
          </p:nvSpPr>
          <p:spPr>
            <a:xfrm>
              <a:off x="3124199" y="926690"/>
              <a:ext cx="990599" cy="8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u="sng" dirty="0"/>
                <a:t>Site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EC3369-6239-5843-A5F3-99B41A6F3EE5}"/>
                </a:ext>
              </a:extLst>
            </p:cNvPr>
            <p:cNvSpPr txBox="1"/>
            <p:nvPr/>
          </p:nvSpPr>
          <p:spPr>
            <a:xfrm>
              <a:off x="5486401" y="927918"/>
              <a:ext cx="990599" cy="8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u="sng" dirty="0"/>
                <a:t>Site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312E59-7EB7-5342-891C-6898EBAD2CB8}"/>
                </a:ext>
              </a:extLst>
            </p:cNvPr>
            <p:cNvSpPr txBox="1"/>
            <p:nvPr/>
          </p:nvSpPr>
          <p:spPr>
            <a:xfrm>
              <a:off x="7696200" y="926690"/>
              <a:ext cx="990599" cy="8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u="sng" dirty="0"/>
                <a:t>Site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90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852E-AA96-C74E-B202-1120F612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A8B1-584B-1643-A1B9-BC290C79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1CEF3-8069-8C49-80C5-73F9B071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41" y="1796591"/>
            <a:ext cx="7834006" cy="4376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C574B-5972-794D-8FBC-EA3D75487F1C}"/>
              </a:ext>
            </a:extLst>
          </p:cNvPr>
          <p:cNvSpPr txBox="1"/>
          <p:nvPr/>
        </p:nvSpPr>
        <p:spPr>
          <a:xfrm>
            <a:off x="2509976" y="201555"/>
            <a:ext cx="5304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Sea Urchin </a:t>
            </a:r>
            <a:r>
              <a:rPr lang="en-US" sz="2400" dirty="0" err="1"/>
              <a:t>Endomesoderm</a:t>
            </a:r>
            <a:r>
              <a:rPr lang="en-US" sz="2400" dirty="0"/>
              <a:t> Specification </a:t>
            </a:r>
          </a:p>
          <a:p>
            <a:pPr algn="ctr"/>
            <a:r>
              <a:rPr lang="en-US" sz="2400" dirty="0"/>
              <a:t>21 to 30 hours: </a:t>
            </a:r>
          </a:p>
          <a:p>
            <a:pPr algn="ctr"/>
            <a:r>
              <a:rPr lang="en-US" sz="2400" dirty="0"/>
              <a:t>Davidson &amp; </a:t>
            </a:r>
            <a:r>
              <a:rPr lang="en-US" sz="2400" dirty="0" err="1"/>
              <a:t>Longabaugh</a:t>
            </a:r>
            <a:r>
              <a:rPr lang="en-US" sz="2400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38179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21AD36-8247-4440-8D20-57ADF762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25" y="1780161"/>
            <a:ext cx="6379114" cy="36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F27301-8709-F745-A829-48B4EF29C3F7}"/>
              </a:ext>
            </a:extLst>
          </p:cNvPr>
          <p:cNvSpPr txBox="1"/>
          <p:nvPr/>
        </p:nvSpPr>
        <p:spPr>
          <a:xfrm>
            <a:off x="2081719" y="437745"/>
            <a:ext cx="652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differentiation of myeloid progenitors is encoded in the</a:t>
            </a:r>
          </a:p>
          <a:p>
            <a:r>
              <a:rPr lang="en-US" dirty="0"/>
              <a:t>transcription factor network.  </a:t>
            </a:r>
            <a:r>
              <a:rPr lang="en-US" dirty="0" err="1"/>
              <a:t>Krumsiek</a:t>
            </a:r>
            <a:r>
              <a:rPr lang="en-US" dirty="0"/>
              <a:t> et al, </a:t>
            </a:r>
            <a:r>
              <a:rPr lang="en-US" dirty="0" err="1"/>
              <a:t>PLoS</a:t>
            </a:r>
            <a:r>
              <a:rPr lang="en-US" dirty="0"/>
              <a:t> ONE. 2011</a:t>
            </a:r>
          </a:p>
        </p:txBody>
      </p:sp>
    </p:spTree>
    <p:extLst>
      <p:ext uri="{BB962C8B-B14F-4D97-AF65-F5344CB8AC3E}">
        <p14:creationId xmlns:p14="http://schemas.microsoft.com/office/powerpoint/2010/main" val="39872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FD5F1-AE13-F54F-93EB-BF6C60A6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867" y="1400782"/>
            <a:ext cx="6328265" cy="4766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A203B7-BB2F-294D-8EE5-A920672A932C}"/>
              </a:ext>
            </a:extLst>
          </p:cNvPr>
          <p:cNvSpPr txBox="1"/>
          <p:nvPr/>
        </p:nvSpPr>
        <p:spPr>
          <a:xfrm>
            <a:off x="1429966" y="603115"/>
            <a:ext cx="885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Reconstructing blood stem cell regulatory network models from single-cell molecular profile</a:t>
            </a:r>
          </a:p>
          <a:p>
            <a:r>
              <a:rPr lang="en-US" dirty="0" err="1"/>
              <a:t>Hamey</a:t>
            </a:r>
            <a:r>
              <a:rPr lang="en-US" dirty="0"/>
              <a:t> et al, PNAS 2017</a:t>
            </a:r>
          </a:p>
        </p:txBody>
      </p:sp>
    </p:spTree>
    <p:extLst>
      <p:ext uri="{BB962C8B-B14F-4D97-AF65-F5344CB8AC3E}">
        <p14:creationId xmlns:p14="http://schemas.microsoft.com/office/powerpoint/2010/main" val="121795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7BD73-B63A-424B-8FC2-AE6EDCBC4AD3}"/>
              </a:ext>
            </a:extLst>
          </p:cNvPr>
          <p:cNvSpPr/>
          <p:nvPr/>
        </p:nvSpPr>
        <p:spPr>
          <a:xfrm>
            <a:off x="1649723" y="4761517"/>
            <a:ext cx="8177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Zeddies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Sabrina, et al. "MEIS1 regulates early erythroid and megakaryocytic cell fate." </a:t>
            </a:r>
            <a:r>
              <a:rPr lang="en-US" i="1" dirty="0" err="1">
                <a:solidFill>
                  <a:srgbClr val="222222"/>
                </a:solidFill>
                <a:latin typeface="Arial" panose="020B0604020202020204" pitchFamily="34" charset="0"/>
              </a:rPr>
              <a:t>Haematologica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99.10 (2014): 1555-1564.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C8BBC-BCBA-EC4F-AE3E-CEA797A3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76" y="1829531"/>
            <a:ext cx="10050446" cy="238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251A5D-49EE-B648-8F9E-AFE178A14B52}"/>
              </a:ext>
            </a:extLst>
          </p:cNvPr>
          <p:cNvSpPr/>
          <p:nvPr/>
        </p:nvSpPr>
        <p:spPr>
          <a:xfrm>
            <a:off x="1548319" y="341042"/>
            <a:ext cx="9095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Corces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M. Ryan, et al. "Lineage-specific and single-cell chromatin accessibility charts human hematopoiesis and leukemia evolution."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Nature genetics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48.10 (2016): 1193.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57CA60-0B11-E64E-B05A-8455099B3129}"/>
              </a:ext>
            </a:extLst>
          </p:cNvPr>
          <p:cNvSpPr txBox="1"/>
          <p:nvPr/>
        </p:nvSpPr>
        <p:spPr>
          <a:xfrm>
            <a:off x="3819563" y="1080820"/>
            <a:ext cx="383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FIMO 1e-4      phast7 conservation 50%</a:t>
            </a:r>
          </a:p>
        </p:txBody>
      </p:sp>
    </p:spTree>
    <p:extLst>
      <p:ext uri="{BB962C8B-B14F-4D97-AF65-F5344CB8AC3E}">
        <p14:creationId xmlns:p14="http://schemas.microsoft.com/office/powerpoint/2010/main" val="13501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6A6BE-3E49-F24F-B7AB-431E9A79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48" y="603760"/>
            <a:ext cx="8561304" cy="60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4A8931-AE9C-1645-8F38-ABEC59BA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39" y="2898019"/>
            <a:ext cx="9662809" cy="2143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9A057B-EA3E-D647-9665-B1955E4AD16C}"/>
              </a:ext>
            </a:extLst>
          </p:cNvPr>
          <p:cNvSpPr txBox="1"/>
          <p:nvPr/>
        </p:nvSpPr>
        <p:spPr>
          <a:xfrm>
            <a:off x="1634247" y="671208"/>
            <a:ext cx="9154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Trena model of GATA2 in </a:t>
            </a:r>
            <a:r>
              <a:rPr lang="en-US" sz="3200" dirty="0" err="1"/>
              <a:t>Eryrthropoiesis</a:t>
            </a:r>
            <a:r>
              <a:rPr lang="en-US" sz="3200" dirty="0"/>
              <a:t> Time Course </a:t>
            </a:r>
          </a:p>
          <a:p>
            <a:pPr algn="ctr"/>
            <a:r>
              <a:rPr lang="en-US" sz="3200" dirty="0"/>
              <a:t>(Brand &amp; </a:t>
            </a:r>
            <a:r>
              <a:rPr lang="en-US" sz="3200" dirty="0" err="1"/>
              <a:t>Ranish</a:t>
            </a:r>
            <a:r>
              <a:rPr lang="en-US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2060E2-F5E8-4C45-99F3-ABC596C313B9}"/>
              </a:ext>
            </a:extLst>
          </p:cNvPr>
          <p:cNvSpPr/>
          <p:nvPr/>
        </p:nvSpPr>
        <p:spPr>
          <a:xfrm>
            <a:off x="4176981" y="2066887"/>
            <a:ext cx="383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FIMO 1e-4      phast7 conservation 90%</a:t>
            </a:r>
          </a:p>
        </p:txBody>
      </p:sp>
    </p:spTree>
    <p:extLst>
      <p:ext uri="{BB962C8B-B14F-4D97-AF65-F5344CB8AC3E}">
        <p14:creationId xmlns:p14="http://schemas.microsoft.com/office/powerpoint/2010/main" val="68141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911422-89EA-2F42-B533-602472D3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32" y="383432"/>
            <a:ext cx="6091136" cy="60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6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5AC39-64D5-8C4B-A1BF-987C3F78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134"/>
            <a:ext cx="12192000" cy="37537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A71EF2-B123-6442-B128-302E8278E755}"/>
              </a:ext>
            </a:extLst>
          </p:cNvPr>
          <p:cNvSpPr txBox="1"/>
          <p:nvPr/>
        </p:nvSpPr>
        <p:spPr>
          <a:xfrm>
            <a:off x="3977439" y="593388"/>
            <a:ext cx="423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~Promoter Region of GATA2</a:t>
            </a:r>
          </a:p>
        </p:txBody>
      </p:sp>
    </p:spTree>
    <p:extLst>
      <p:ext uri="{BB962C8B-B14F-4D97-AF65-F5344CB8AC3E}">
        <p14:creationId xmlns:p14="http://schemas.microsoft.com/office/powerpoint/2010/main" val="156430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417</Words>
  <Application>Microsoft Macintosh PowerPoint</Application>
  <PresentationFormat>Widescreen</PresentationFormat>
  <Paragraphs>129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Georgia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2019-12-16T20:36:13Z</dcterms:created>
  <dcterms:modified xsi:type="dcterms:W3CDTF">2019-12-20T19:18:00Z</dcterms:modified>
</cp:coreProperties>
</file>