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6" r:id="rId2"/>
    <p:sldId id="26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06"/>
    <p:restoredTop sz="94504" autoAdjust="0"/>
  </p:normalViewPr>
  <p:slideViewPr>
    <p:cSldViewPr>
      <p:cViewPr>
        <p:scale>
          <a:sx n="334" d="100"/>
          <a:sy n="334" d="100"/>
        </p:scale>
        <p:origin x="1472" y="14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cpalii\Desktop\TBX15-GATA2%20in%20Ery\ChI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cpalii\Desktop\TBX15-GATA2%20in%20Ery\ChIP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cpalii\Desktop\TBX15-GATA2%20in%20Ery\ChIP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cpalii\Desktop\TBX15-GATA2%20in%20Ery\ChI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Sheet1!$C$155:$E$155</c:f>
                <c:numCache>
                  <c:formatCode>General</c:formatCode>
                  <c:ptCount val="3"/>
                  <c:pt idx="0">
                    <c:v>8.1320427160912392E-3</c:v>
                  </c:pt>
                  <c:pt idx="1">
                    <c:v>1.3803662150979633E-2</c:v>
                  </c:pt>
                  <c:pt idx="2">
                    <c:v>8.2928787689043743E-3</c:v>
                  </c:pt>
                </c:numCache>
              </c:numRef>
            </c:plus>
            <c:minus>
              <c:numRef>
                <c:f>Sheet1!$C$155:$E$155</c:f>
                <c:numCache>
                  <c:formatCode>General</c:formatCode>
                  <c:ptCount val="3"/>
                  <c:pt idx="0">
                    <c:v>8.1320427160912392E-3</c:v>
                  </c:pt>
                  <c:pt idx="1">
                    <c:v>1.3803662150979633E-2</c:v>
                  </c:pt>
                  <c:pt idx="2">
                    <c:v>8.2928787689043743E-3</c:v>
                  </c:pt>
                </c:numCache>
              </c:numRef>
            </c:minus>
            <c:spPr>
              <a:ln w="25400">
                <a:solidFill>
                  <a:schemeClr val="tx1"/>
                </a:solidFill>
              </a:ln>
            </c:spPr>
          </c:errBars>
          <c:cat>
            <c:strRef>
              <c:f>Sheet1!$C$153:$E$153</c:f>
              <c:strCache>
                <c:ptCount val="3"/>
                <c:pt idx="0">
                  <c:v>IgG</c:v>
                </c:pt>
                <c:pt idx="1">
                  <c:v>TBX15 Orrigene</c:v>
                </c:pt>
                <c:pt idx="2">
                  <c:v>TBX15 CD</c:v>
                </c:pt>
              </c:strCache>
            </c:strRef>
          </c:cat>
          <c:val>
            <c:numRef>
              <c:f>Sheet1!$C$154:$E$154</c:f>
              <c:numCache>
                <c:formatCode>General</c:formatCode>
                <c:ptCount val="3"/>
                <c:pt idx="0">
                  <c:v>4.5951842493621803E-2</c:v>
                </c:pt>
                <c:pt idx="1">
                  <c:v>0.13080145464546086</c:v>
                </c:pt>
                <c:pt idx="2">
                  <c:v>0.14733626030394331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5B-244E-BBE5-70FEB37CD8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2244864"/>
        <c:axId val="162246656"/>
      </c:barChart>
      <c:catAx>
        <c:axId val="1622448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2246656"/>
        <c:crosses val="autoZero"/>
        <c:auto val="1"/>
        <c:lblAlgn val="ctr"/>
        <c:lblOffset val="100"/>
        <c:noMultiLvlLbl val="0"/>
      </c:catAx>
      <c:valAx>
        <c:axId val="1622466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622448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Sheet1!$C$191:$E$191</c:f>
                <c:numCache>
                  <c:formatCode>General</c:formatCode>
                  <c:ptCount val="3"/>
                  <c:pt idx="0">
                    <c:v>5.4179566563467424E-3</c:v>
                  </c:pt>
                  <c:pt idx="1">
                    <c:v>1.8472158442828179E-2</c:v>
                  </c:pt>
                  <c:pt idx="2">
                    <c:v>4.8439421097071361E-3</c:v>
                  </c:pt>
                </c:numCache>
              </c:numRef>
            </c:plus>
            <c:minus>
              <c:numRef>
                <c:f>Sheet1!$C$191:$E$191</c:f>
                <c:numCache>
                  <c:formatCode>General</c:formatCode>
                  <c:ptCount val="3"/>
                  <c:pt idx="0">
                    <c:v>5.4179566563467424E-3</c:v>
                  </c:pt>
                  <c:pt idx="1">
                    <c:v>1.8472158442828179E-2</c:v>
                  </c:pt>
                  <c:pt idx="2">
                    <c:v>4.8439421097071361E-3</c:v>
                  </c:pt>
                </c:numCache>
              </c:numRef>
            </c:minus>
            <c:spPr>
              <a:ln w="25400">
                <a:solidFill>
                  <a:schemeClr val="tx1"/>
                </a:solidFill>
              </a:ln>
            </c:spPr>
          </c:errBars>
          <c:cat>
            <c:strRef>
              <c:f>Sheet1!$C$189:$E$189</c:f>
              <c:strCache>
                <c:ptCount val="3"/>
                <c:pt idx="0">
                  <c:v>IgG</c:v>
                </c:pt>
                <c:pt idx="1">
                  <c:v>TBX15 Orrigene</c:v>
                </c:pt>
                <c:pt idx="2">
                  <c:v>TBX15 CD</c:v>
                </c:pt>
              </c:strCache>
            </c:strRef>
          </c:cat>
          <c:val>
            <c:numRef>
              <c:f>Sheet1!$C$190:$E$190</c:f>
              <c:numCache>
                <c:formatCode>General</c:formatCode>
                <c:ptCount val="3"/>
                <c:pt idx="0">
                  <c:v>0.1524767801857585</c:v>
                </c:pt>
                <c:pt idx="1">
                  <c:v>0.27515665042143778</c:v>
                </c:pt>
                <c:pt idx="2">
                  <c:v>0.18766942687425009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17-CF4F-BF3A-9ABDE75B9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4921344"/>
        <c:axId val="164922880"/>
      </c:barChart>
      <c:catAx>
        <c:axId val="164921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4922880"/>
        <c:crosses val="autoZero"/>
        <c:auto val="1"/>
        <c:lblAlgn val="ctr"/>
        <c:lblOffset val="100"/>
        <c:noMultiLvlLbl val="0"/>
      </c:catAx>
      <c:valAx>
        <c:axId val="1649228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649213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Sheet1!$C$225:$E$225</c:f>
                <c:numCache>
                  <c:formatCode>General</c:formatCode>
                  <c:ptCount val="3"/>
                  <c:pt idx="0">
                    <c:v>7.8762306610407617E-3</c:v>
                  </c:pt>
                  <c:pt idx="1">
                    <c:v>7.501172058133887E-4</c:v>
                  </c:pt>
                  <c:pt idx="2">
                    <c:v>5.5130008294565408E-2</c:v>
                  </c:pt>
                </c:numCache>
              </c:numRef>
            </c:plus>
            <c:minus>
              <c:numRef>
                <c:f>Sheet1!$C$225:$E$225</c:f>
                <c:numCache>
                  <c:formatCode>General</c:formatCode>
                  <c:ptCount val="3"/>
                  <c:pt idx="0">
                    <c:v>7.8762306610407617E-3</c:v>
                  </c:pt>
                  <c:pt idx="1">
                    <c:v>7.501172058133887E-4</c:v>
                  </c:pt>
                  <c:pt idx="2">
                    <c:v>5.5130008294565408E-2</c:v>
                  </c:pt>
                </c:numCache>
              </c:numRef>
            </c:minus>
            <c:spPr>
              <a:ln w="25400">
                <a:solidFill>
                  <a:schemeClr val="tx1"/>
                </a:solidFill>
              </a:ln>
            </c:spPr>
          </c:errBars>
          <c:cat>
            <c:strRef>
              <c:f>Sheet1!$C$223:$E$223</c:f>
              <c:strCache>
                <c:ptCount val="3"/>
                <c:pt idx="0">
                  <c:v>IgG</c:v>
                </c:pt>
                <c:pt idx="1">
                  <c:v>TBX15 Orrigene</c:v>
                </c:pt>
                <c:pt idx="2">
                  <c:v>TBX15 CD</c:v>
                </c:pt>
              </c:strCache>
            </c:strRef>
          </c:cat>
          <c:val>
            <c:numRef>
              <c:f>Sheet1!$C$224:$E$224</c:f>
              <c:numCache>
                <c:formatCode>General</c:formatCode>
                <c:ptCount val="3"/>
                <c:pt idx="0">
                  <c:v>0.230098452883263</c:v>
                </c:pt>
                <c:pt idx="1">
                  <c:v>0.26000937646507272</c:v>
                </c:pt>
                <c:pt idx="2">
                  <c:v>0.3665224133578564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77-6E4D-97F9-07E660C27A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7447936"/>
        <c:axId val="167531648"/>
      </c:barChart>
      <c:catAx>
        <c:axId val="1674479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7531648"/>
        <c:crosses val="autoZero"/>
        <c:auto val="1"/>
        <c:lblAlgn val="ctr"/>
        <c:lblOffset val="100"/>
        <c:noMultiLvlLbl val="0"/>
      </c:catAx>
      <c:valAx>
        <c:axId val="1675316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674479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Sheet1!$C$258:$E$258</c:f>
                <c:numCache>
                  <c:formatCode>General</c:formatCode>
                  <c:ptCount val="3"/>
                  <c:pt idx="0">
                    <c:v>1.0194137896122307E-2</c:v>
                  </c:pt>
                  <c:pt idx="1">
                    <c:v>1.066366305558368E-2</c:v>
                  </c:pt>
                  <c:pt idx="2">
                    <c:v>2.9675002531132828E-2</c:v>
                  </c:pt>
                </c:numCache>
              </c:numRef>
            </c:plus>
            <c:minus>
              <c:numRef>
                <c:f>Sheet1!$C$258:$E$258</c:f>
                <c:numCache>
                  <c:formatCode>General</c:formatCode>
                  <c:ptCount val="3"/>
                  <c:pt idx="0">
                    <c:v>1.0194137896122307E-2</c:v>
                  </c:pt>
                  <c:pt idx="1">
                    <c:v>1.066366305558368E-2</c:v>
                  </c:pt>
                  <c:pt idx="2">
                    <c:v>2.9675002531132828E-2</c:v>
                  </c:pt>
                </c:numCache>
              </c:numRef>
            </c:minus>
            <c:spPr>
              <a:ln w="25400">
                <a:solidFill>
                  <a:schemeClr val="tx1"/>
                </a:solidFill>
              </a:ln>
            </c:spPr>
          </c:errBars>
          <c:cat>
            <c:strRef>
              <c:f>Sheet1!$C$256:$E$256</c:f>
              <c:strCache>
                <c:ptCount val="3"/>
                <c:pt idx="0">
                  <c:v>IgG</c:v>
                </c:pt>
                <c:pt idx="1">
                  <c:v>TBX15 Orrigene</c:v>
                </c:pt>
                <c:pt idx="2">
                  <c:v>TBX15 CD</c:v>
                </c:pt>
              </c:strCache>
            </c:strRef>
          </c:cat>
          <c:val>
            <c:numRef>
              <c:f>Sheet1!$C$257:$E$257</c:f>
              <c:numCache>
                <c:formatCode>General</c:formatCode>
                <c:ptCount val="3"/>
                <c:pt idx="0">
                  <c:v>9.904955958286929E-2</c:v>
                </c:pt>
                <c:pt idx="1">
                  <c:v>0.1221094461881138</c:v>
                </c:pt>
                <c:pt idx="2">
                  <c:v>0.15015693024197632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F0-C241-A35B-934F069819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7371904"/>
        <c:axId val="167373440"/>
      </c:barChart>
      <c:catAx>
        <c:axId val="1673719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7373440"/>
        <c:crosses val="autoZero"/>
        <c:auto val="1"/>
        <c:lblAlgn val="ctr"/>
        <c:lblOffset val="100"/>
        <c:noMultiLvlLbl val="0"/>
      </c:catAx>
      <c:valAx>
        <c:axId val="1673734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673719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6A839-5D63-4812-BA9C-01FAB62EBDB5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55813-0BEB-4A21-896E-4D471E23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9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CC52-5F5C-499F-A2AF-4FFBBD63525A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4885-1739-40A7-BA93-E84DF09C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4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CC52-5F5C-499F-A2AF-4FFBBD63525A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4885-1739-40A7-BA93-E84DF09C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7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CC52-5F5C-499F-A2AF-4FFBBD63525A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4885-1739-40A7-BA93-E84DF09C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1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CC52-5F5C-499F-A2AF-4FFBBD63525A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4885-1739-40A7-BA93-E84DF09C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3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CC52-5F5C-499F-A2AF-4FFBBD63525A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4885-1739-40A7-BA93-E84DF09C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7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CC52-5F5C-499F-A2AF-4FFBBD63525A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4885-1739-40A7-BA93-E84DF09C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8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CC52-5F5C-499F-A2AF-4FFBBD63525A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4885-1739-40A7-BA93-E84DF09C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8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CC52-5F5C-499F-A2AF-4FFBBD63525A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4885-1739-40A7-BA93-E84DF09C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0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CC52-5F5C-499F-A2AF-4FFBBD63525A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4885-1739-40A7-BA93-E84DF09C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6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CC52-5F5C-499F-A2AF-4FFBBD63525A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4885-1739-40A7-BA93-E84DF09C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7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CC52-5F5C-499F-A2AF-4FFBBD63525A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4885-1739-40A7-BA93-E84DF09C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9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FCC52-5F5C-499F-A2AF-4FFBBD63525A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34885-1739-40A7-BA93-E84DF09C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517BF4F-E2E1-8746-92EC-F000A15D6436}"/>
              </a:ext>
            </a:extLst>
          </p:cNvPr>
          <p:cNvSpPr txBox="1"/>
          <p:nvPr/>
        </p:nvSpPr>
        <p:spPr>
          <a:xfrm>
            <a:off x="-23671" y="51400"/>
            <a:ext cx="404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A0AAD2-DFF4-A045-8BBE-4E5738D31076}"/>
              </a:ext>
            </a:extLst>
          </p:cNvPr>
          <p:cNvSpPr txBox="1"/>
          <p:nvPr/>
        </p:nvSpPr>
        <p:spPr>
          <a:xfrm>
            <a:off x="1527301" y="213192"/>
            <a:ext cx="4617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TRENA result suggesting TBX15 is an important </a:t>
            </a:r>
          </a:p>
          <a:p>
            <a:r>
              <a:rPr lang="en-US" dirty="0"/>
              <a:t>Regulator of the </a:t>
            </a:r>
            <a:r>
              <a:rPr lang="en-US" dirty="0" err="1"/>
              <a:t>proEB</a:t>
            </a:r>
            <a:r>
              <a:rPr lang="en-US" dirty="0"/>
              <a:t> to EB transition</a:t>
            </a:r>
          </a:p>
        </p:txBody>
      </p:sp>
      <p:pic>
        <p:nvPicPr>
          <p:cNvPr id="28" name="Image" descr="Image">
            <a:extLst>
              <a:ext uri="{FF2B5EF4-FFF2-40B4-BE49-F238E27FC236}">
                <a16:creationId xmlns:a16="http://schemas.microsoft.com/office/drawing/2014/main" id="{093D4EBB-6035-0E40-91DE-0CB66DFC6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08" y="958357"/>
            <a:ext cx="1535528" cy="1439751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EC31BCD-7CC9-1F4D-B8F7-F5A0DAC092BF}"/>
              </a:ext>
            </a:extLst>
          </p:cNvPr>
          <p:cNvSpPr txBox="1"/>
          <p:nvPr/>
        </p:nvSpPr>
        <p:spPr>
          <a:xfrm>
            <a:off x="2781440" y="14478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15EE98-24D3-7E4C-96A1-95F7F3CC5BB6}"/>
              </a:ext>
            </a:extLst>
          </p:cNvPr>
          <p:cNvSpPr txBox="1"/>
          <p:nvPr/>
        </p:nvSpPr>
        <p:spPr>
          <a:xfrm>
            <a:off x="-23826" y="2510724"/>
            <a:ext cx="404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02153857-25DA-1047-B681-959979994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3658712"/>
            <a:ext cx="11097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200" b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C1427-ADDA-BC48-9E8D-123CE4EB2D85}"/>
              </a:ext>
            </a:extLst>
          </p:cNvPr>
          <p:cNvSpPr txBox="1"/>
          <p:nvPr/>
        </p:nvSpPr>
        <p:spPr>
          <a:xfrm>
            <a:off x="570824" y="3662127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A3035B-ACCA-F341-BF87-107EFC9986AC}"/>
              </a:ext>
            </a:extLst>
          </p:cNvPr>
          <p:cNvSpPr txBox="1"/>
          <p:nvPr/>
        </p:nvSpPr>
        <p:spPr>
          <a:xfrm>
            <a:off x="1232661" y="36621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/>
                <a:cs typeface="Helvetica"/>
              </a:rPr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FDA80-490A-614A-9AD9-FBFE813B74F7}"/>
              </a:ext>
            </a:extLst>
          </p:cNvPr>
          <p:cNvSpPr txBox="1"/>
          <p:nvPr/>
        </p:nvSpPr>
        <p:spPr>
          <a:xfrm>
            <a:off x="1019993" y="3662127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/>
                <a:cs typeface="Helvetica"/>
              </a:rPr>
              <a:t>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ED04A6-61A0-4D4D-B0F9-DFD7F91F3EDC}"/>
              </a:ext>
            </a:extLst>
          </p:cNvPr>
          <p:cNvSpPr txBox="1"/>
          <p:nvPr/>
        </p:nvSpPr>
        <p:spPr>
          <a:xfrm>
            <a:off x="1403134" y="3662127"/>
            <a:ext cx="34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/>
                <a:cs typeface="Helvetica"/>
              </a:rPr>
              <a:t>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CF4E84-B20D-6747-B514-BB6B89319980}"/>
              </a:ext>
            </a:extLst>
          </p:cNvPr>
          <p:cNvSpPr txBox="1"/>
          <p:nvPr/>
        </p:nvSpPr>
        <p:spPr>
          <a:xfrm>
            <a:off x="1630057" y="3662127"/>
            <a:ext cx="355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/>
                <a:cs typeface="Helvetica"/>
              </a:rPr>
              <a:t>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CF14E2-7F62-5C41-98BF-2747E8811A9C}"/>
              </a:ext>
            </a:extLst>
          </p:cNvPr>
          <p:cNvSpPr txBox="1"/>
          <p:nvPr/>
        </p:nvSpPr>
        <p:spPr>
          <a:xfrm>
            <a:off x="2060509" y="366212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/>
                <a:cs typeface="Helvetica"/>
              </a:rPr>
              <a:t>20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59DAD6-45DC-B540-93AA-5C3F093111B3}"/>
              </a:ext>
            </a:extLst>
          </p:cNvPr>
          <p:cNvCxnSpPr>
            <a:cxnSpLocks/>
          </p:cNvCxnSpPr>
          <p:nvPr/>
        </p:nvCxnSpPr>
        <p:spPr>
          <a:xfrm flipV="1">
            <a:off x="693286" y="3951018"/>
            <a:ext cx="1554480" cy="4443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21E17D-1BF3-E743-A3FC-25FEC56088B4}"/>
              </a:ext>
            </a:extLst>
          </p:cNvPr>
          <p:cNvCxnSpPr/>
          <p:nvPr/>
        </p:nvCxnSpPr>
        <p:spPr>
          <a:xfrm flipV="1">
            <a:off x="699484" y="3951022"/>
            <a:ext cx="0" cy="164889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24FAD9-D484-8040-9850-69120999050B}"/>
              </a:ext>
            </a:extLst>
          </p:cNvPr>
          <p:cNvCxnSpPr/>
          <p:nvPr/>
        </p:nvCxnSpPr>
        <p:spPr>
          <a:xfrm flipV="1">
            <a:off x="1145990" y="3951022"/>
            <a:ext cx="0" cy="164889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8AEFC1-B36E-2B4A-B0A7-F49061134846}"/>
              </a:ext>
            </a:extLst>
          </p:cNvPr>
          <p:cNvCxnSpPr/>
          <p:nvPr/>
        </p:nvCxnSpPr>
        <p:spPr>
          <a:xfrm flipV="1">
            <a:off x="1369243" y="3951022"/>
            <a:ext cx="0" cy="164889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A18D89-A8B9-D648-94BA-740CAE6B2507}"/>
              </a:ext>
            </a:extLst>
          </p:cNvPr>
          <p:cNvCxnSpPr/>
          <p:nvPr/>
        </p:nvCxnSpPr>
        <p:spPr>
          <a:xfrm flipV="1">
            <a:off x="1592496" y="3951022"/>
            <a:ext cx="0" cy="164889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391A5B-9D24-9B41-9D3A-5782AC221251}"/>
              </a:ext>
            </a:extLst>
          </p:cNvPr>
          <p:cNvCxnSpPr/>
          <p:nvPr/>
        </p:nvCxnSpPr>
        <p:spPr>
          <a:xfrm flipV="1">
            <a:off x="1815749" y="3951022"/>
            <a:ext cx="0" cy="164889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E27834-5357-464E-9008-65F7D2D06504}"/>
              </a:ext>
            </a:extLst>
          </p:cNvPr>
          <p:cNvCxnSpPr/>
          <p:nvPr/>
        </p:nvCxnSpPr>
        <p:spPr>
          <a:xfrm flipV="1">
            <a:off x="2262255" y="3951022"/>
            <a:ext cx="0" cy="164889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498B05-5A46-B345-A1C4-47447C231A5B}"/>
              </a:ext>
            </a:extLst>
          </p:cNvPr>
          <p:cNvCxnSpPr/>
          <p:nvPr/>
        </p:nvCxnSpPr>
        <p:spPr>
          <a:xfrm>
            <a:off x="1351706" y="3329017"/>
            <a:ext cx="0" cy="3296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432E75E-0674-9D40-8915-0836CE9C6A55}"/>
              </a:ext>
            </a:extLst>
          </p:cNvPr>
          <p:cNvSpPr txBox="1"/>
          <p:nvPr/>
        </p:nvSpPr>
        <p:spPr>
          <a:xfrm>
            <a:off x="602324" y="2849278"/>
            <a:ext cx="1372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Lentivirus infection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(GFP and shTBX15)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767A7C-4597-FE41-B41B-7A2CCF9C647C}"/>
              </a:ext>
            </a:extLst>
          </p:cNvPr>
          <p:cNvSpPr txBox="1"/>
          <p:nvPr/>
        </p:nvSpPr>
        <p:spPr>
          <a:xfrm>
            <a:off x="1135304" y="4141313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  <a:latin typeface="Helvetica"/>
                <a:cs typeface="Helvetica"/>
              </a:rPr>
              <a:t>proEB</a:t>
            </a:r>
            <a:endParaRPr lang="en-US" sz="1200" dirty="0">
              <a:solidFill>
                <a:srgbClr val="0070C0"/>
              </a:solidFill>
              <a:latin typeface="Helvetica"/>
              <a:cs typeface="Helvetica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E7174E-E752-2B4D-9243-AAF1F3822E5E}"/>
              </a:ext>
            </a:extLst>
          </p:cNvPr>
          <p:cNvCxnSpPr/>
          <p:nvPr/>
        </p:nvCxnSpPr>
        <p:spPr>
          <a:xfrm>
            <a:off x="1690501" y="3455509"/>
            <a:ext cx="0" cy="1066800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3F8868B-C34C-6D4E-9A3A-8CB981E684BB}"/>
              </a:ext>
            </a:extLst>
          </p:cNvPr>
          <p:cNvSpPr txBox="1"/>
          <p:nvPr/>
        </p:nvSpPr>
        <p:spPr>
          <a:xfrm>
            <a:off x="1649152" y="4141313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Helvetica"/>
                <a:cs typeface="Helvetica"/>
              </a:rPr>
              <a:t>EB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12E7E37-3C3D-814B-BDAC-B4DAAC453563}"/>
              </a:ext>
            </a:extLst>
          </p:cNvPr>
          <p:cNvGrpSpPr/>
          <p:nvPr/>
        </p:nvGrpSpPr>
        <p:grpSpPr>
          <a:xfrm>
            <a:off x="1924441" y="3868574"/>
            <a:ext cx="152400" cy="164888"/>
            <a:chOff x="3657600" y="5626312"/>
            <a:chExt cx="152400" cy="16488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1D24008-CE12-CF49-ACAD-8B695788E7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3800" y="5626312"/>
              <a:ext cx="76200" cy="164888"/>
            </a:xfrm>
            <a:prstGeom prst="line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59E6610-B550-9241-A1C4-92229DABD9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5626312"/>
              <a:ext cx="76200" cy="164888"/>
            </a:xfrm>
            <a:prstGeom prst="line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AE8F37-99EF-0F49-9014-60E455411228}"/>
              </a:ext>
            </a:extLst>
          </p:cNvPr>
          <p:cNvCxnSpPr/>
          <p:nvPr/>
        </p:nvCxnSpPr>
        <p:spPr>
          <a:xfrm>
            <a:off x="1135304" y="3329017"/>
            <a:ext cx="0" cy="3296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2FE2439-C216-6C4A-9CF1-8326E742AB4D}"/>
              </a:ext>
            </a:extLst>
          </p:cNvPr>
          <p:cNvGrpSpPr/>
          <p:nvPr/>
        </p:nvGrpSpPr>
        <p:grpSpPr>
          <a:xfrm>
            <a:off x="849068" y="3868574"/>
            <a:ext cx="152400" cy="164888"/>
            <a:chOff x="3657600" y="5626312"/>
            <a:chExt cx="152400" cy="164888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DBD067F-68D0-CE48-9930-2566A743F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3800" y="5626312"/>
              <a:ext cx="76200" cy="164888"/>
            </a:xfrm>
            <a:prstGeom prst="line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EE7630-3C72-7946-8AF3-CE8D68DCF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5626312"/>
              <a:ext cx="76200" cy="164888"/>
            </a:xfrm>
            <a:prstGeom prst="line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2E07F78-DB37-FB4D-91D8-90670204A3F1}"/>
              </a:ext>
            </a:extLst>
          </p:cNvPr>
          <p:cNvGrpSpPr/>
          <p:nvPr/>
        </p:nvGrpSpPr>
        <p:grpSpPr>
          <a:xfrm>
            <a:off x="1819469" y="4398311"/>
            <a:ext cx="329695" cy="144000"/>
            <a:chOff x="1670167" y="5494800"/>
            <a:chExt cx="329695" cy="144000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09E8166-6A3F-BF40-8AEF-EE80C4DF03B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35015" y="5461505"/>
              <a:ext cx="0" cy="32969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5014104-E94C-EB4F-9F05-50BB2ADC1DEF}"/>
                </a:ext>
              </a:extLst>
            </p:cNvPr>
            <p:cNvCxnSpPr/>
            <p:nvPr/>
          </p:nvCxnSpPr>
          <p:spPr>
            <a:xfrm>
              <a:off x="1676400" y="5494800"/>
              <a:ext cx="0" cy="144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4859DD1-A741-7849-9967-7AE4103AA72D}"/>
              </a:ext>
            </a:extLst>
          </p:cNvPr>
          <p:cNvSpPr txBox="1"/>
          <p:nvPr/>
        </p:nvSpPr>
        <p:spPr>
          <a:xfrm>
            <a:off x="2111290" y="4299030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GFP</a:t>
            </a:r>
            <a:r>
              <a:rPr lang="en-US" sz="1200" baseline="30000" dirty="0">
                <a:solidFill>
                  <a:srgbClr val="FF0000"/>
                </a:solidFill>
              </a:rPr>
              <a:t>+</a:t>
            </a:r>
            <a:r>
              <a:rPr lang="en-US" sz="1200" dirty="0">
                <a:solidFill>
                  <a:srgbClr val="FF0000"/>
                </a:solidFill>
              </a:rPr>
              <a:t> selection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&amp; analysis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0979484-1C7C-A24B-AC31-D7E2B6C56977}"/>
              </a:ext>
            </a:extLst>
          </p:cNvPr>
          <p:cNvGrpSpPr/>
          <p:nvPr/>
        </p:nvGrpSpPr>
        <p:grpSpPr>
          <a:xfrm>
            <a:off x="3672393" y="3272708"/>
            <a:ext cx="1814007" cy="1434230"/>
            <a:chOff x="9106823" y="1813020"/>
            <a:chExt cx="1337504" cy="105748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46D8B86-BBE6-B340-9FAC-BC713470093B}"/>
                </a:ext>
              </a:extLst>
            </p:cNvPr>
            <p:cNvSpPr txBox="1"/>
            <p:nvPr/>
          </p:nvSpPr>
          <p:spPr>
            <a:xfrm>
              <a:off x="9230390" y="2655063"/>
              <a:ext cx="4900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10</a:t>
              </a:r>
              <a:r>
                <a:rPr lang="en-US" sz="8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0</a:t>
              </a:r>
              <a:endParaRPr lang="en-US" sz="8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1D6D5A9-145B-7547-B1DF-0EBAB1BF8AF9}"/>
                </a:ext>
              </a:extLst>
            </p:cNvPr>
            <p:cNvSpPr txBox="1"/>
            <p:nvPr/>
          </p:nvSpPr>
          <p:spPr>
            <a:xfrm>
              <a:off x="9411363" y="2655063"/>
              <a:ext cx="4900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10</a:t>
              </a:r>
              <a:r>
                <a:rPr lang="en-US" sz="8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  <a:endParaRPr lang="en-US" sz="8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BAD5963-844A-9C4E-9889-8720E51AA796}"/>
                </a:ext>
              </a:extLst>
            </p:cNvPr>
            <p:cNvSpPr txBox="1"/>
            <p:nvPr/>
          </p:nvSpPr>
          <p:spPr>
            <a:xfrm>
              <a:off x="9592336" y="2655063"/>
              <a:ext cx="4900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10</a:t>
              </a:r>
              <a:r>
                <a:rPr lang="en-US" sz="8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  <a:endParaRPr lang="en-US" sz="8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327F766-EF4B-A746-A62A-C5F8E813426A}"/>
                </a:ext>
              </a:extLst>
            </p:cNvPr>
            <p:cNvSpPr txBox="1"/>
            <p:nvPr/>
          </p:nvSpPr>
          <p:spPr>
            <a:xfrm>
              <a:off x="9778240" y="2655063"/>
              <a:ext cx="4900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10</a:t>
              </a:r>
              <a:r>
                <a:rPr lang="en-US" sz="8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  <a:endParaRPr lang="en-US" sz="8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C5183E-4F44-AB43-A239-98D99BD6C2BB}"/>
                </a:ext>
              </a:extLst>
            </p:cNvPr>
            <p:cNvSpPr txBox="1"/>
            <p:nvPr/>
          </p:nvSpPr>
          <p:spPr>
            <a:xfrm>
              <a:off x="9954282" y="2655063"/>
              <a:ext cx="4900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10</a:t>
              </a:r>
              <a:r>
                <a:rPr lang="en-US" sz="8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4</a:t>
              </a:r>
              <a:endParaRPr lang="en-US" sz="8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CDBAB77-F1A5-7A4B-B4D9-42872B59132D}"/>
                </a:ext>
              </a:extLst>
            </p:cNvPr>
            <p:cNvSpPr txBox="1"/>
            <p:nvPr/>
          </p:nvSpPr>
          <p:spPr>
            <a:xfrm>
              <a:off x="9106823" y="2543677"/>
              <a:ext cx="4137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10</a:t>
              </a:r>
              <a:r>
                <a:rPr lang="en-US" sz="8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0</a:t>
              </a:r>
              <a:endParaRPr lang="en-US" sz="8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376371C-3196-6344-AC13-2F172AA4C3ED}"/>
                </a:ext>
              </a:extLst>
            </p:cNvPr>
            <p:cNvSpPr txBox="1"/>
            <p:nvPr/>
          </p:nvSpPr>
          <p:spPr>
            <a:xfrm>
              <a:off x="9106823" y="2353738"/>
              <a:ext cx="4612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10</a:t>
              </a:r>
              <a:r>
                <a:rPr lang="en-US" sz="8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  <a:endParaRPr lang="en-US" sz="8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77B3C5D-0623-284A-A63F-366122352203}"/>
                </a:ext>
              </a:extLst>
            </p:cNvPr>
            <p:cNvSpPr txBox="1"/>
            <p:nvPr/>
          </p:nvSpPr>
          <p:spPr>
            <a:xfrm>
              <a:off x="9106823" y="2153707"/>
              <a:ext cx="4612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10</a:t>
              </a:r>
              <a:r>
                <a:rPr lang="en-US" sz="8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  <a:endParaRPr lang="en-US" sz="8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A79D761-1FC0-334F-8445-5B23A01DFB21}"/>
                </a:ext>
              </a:extLst>
            </p:cNvPr>
            <p:cNvSpPr txBox="1"/>
            <p:nvPr/>
          </p:nvSpPr>
          <p:spPr>
            <a:xfrm>
              <a:off x="9106823" y="1989301"/>
              <a:ext cx="4612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10</a:t>
              </a:r>
              <a:r>
                <a:rPr lang="en-US" sz="8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  <a:endParaRPr lang="en-US" sz="8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3EF11D-2D09-2F4B-83B2-DA1CA8C671C4}"/>
                </a:ext>
              </a:extLst>
            </p:cNvPr>
            <p:cNvSpPr txBox="1"/>
            <p:nvPr/>
          </p:nvSpPr>
          <p:spPr>
            <a:xfrm>
              <a:off x="9106823" y="1813020"/>
              <a:ext cx="4612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10</a:t>
              </a:r>
              <a:r>
                <a:rPr lang="en-US" sz="8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4</a:t>
              </a:r>
              <a:endParaRPr lang="en-US" sz="8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pic>
        <p:nvPicPr>
          <p:cNvPr id="50" name="Picture 7" descr="V:\COMMON\RI-Brand lab\Carmen\2014\2018\CyTOF\TBX15-GATA2\TBX15 anal\4D_D12 pTRIP Autofl_001_041.fcs_A.png">
            <a:extLst>
              <a:ext uri="{FF2B5EF4-FFF2-40B4-BE49-F238E27FC236}">
                <a16:creationId xmlns:a16="http://schemas.microsoft.com/office/drawing/2014/main" id="{0EB21B27-C87A-F64E-9C8C-70733EAEF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4" t="5190" r="2450" b="9935"/>
          <a:stretch/>
        </p:blipFill>
        <p:spPr bwMode="auto">
          <a:xfrm>
            <a:off x="3935522" y="3344732"/>
            <a:ext cx="1112991" cy="109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55461A25-898B-2D44-A019-FF72020F4F2D}"/>
              </a:ext>
            </a:extLst>
          </p:cNvPr>
          <p:cNvGrpSpPr/>
          <p:nvPr/>
        </p:nvGrpSpPr>
        <p:grpSpPr>
          <a:xfrm>
            <a:off x="5334000" y="3280081"/>
            <a:ext cx="1814007" cy="1434230"/>
            <a:chOff x="9106823" y="1813020"/>
            <a:chExt cx="1337504" cy="1057487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CFF1903-362C-CE4C-BC82-7144CC420BB9}"/>
                </a:ext>
              </a:extLst>
            </p:cNvPr>
            <p:cNvSpPr txBox="1"/>
            <p:nvPr/>
          </p:nvSpPr>
          <p:spPr>
            <a:xfrm>
              <a:off x="9230390" y="2655063"/>
              <a:ext cx="4900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10</a:t>
              </a:r>
              <a:r>
                <a:rPr lang="en-US" sz="8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0</a:t>
              </a:r>
              <a:endParaRPr lang="en-US" sz="8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C9DE97B-83AC-8F41-A389-4CCDACC90E7D}"/>
                </a:ext>
              </a:extLst>
            </p:cNvPr>
            <p:cNvSpPr txBox="1"/>
            <p:nvPr/>
          </p:nvSpPr>
          <p:spPr>
            <a:xfrm>
              <a:off x="9411363" y="2655063"/>
              <a:ext cx="4900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10</a:t>
              </a:r>
              <a:r>
                <a:rPr lang="en-US" sz="8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  <a:endParaRPr lang="en-US" sz="8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5C013A9-A4E1-2940-8B68-6A95AC55486C}"/>
                </a:ext>
              </a:extLst>
            </p:cNvPr>
            <p:cNvSpPr txBox="1"/>
            <p:nvPr/>
          </p:nvSpPr>
          <p:spPr>
            <a:xfrm>
              <a:off x="9592336" y="2655063"/>
              <a:ext cx="4900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10</a:t>
              </a:r>
              <a:r>
                <a:rPr lang="en-US" sz="8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  <a:endParaRPr lang="en-US" sz="8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FF399FC-DEAF-194A-BCEB-71CB2D78933F}"/>
                </a:ext>
              </a:extLst>
            </p:cNvPr>
            <p:cNvSpPr txBox="1"/>
            <p:nvPr/>
          </p:nvSpPr>
          <p:spPr>
            <a:xfrm>
              <a:off x="9778240" y="2655063"/>
              <a:ext cx="4900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10</a:t>
              </a:r>
              <a:r>
                <a:rPr lang="en-US" sz="8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  <a:endParaRPr lang="en-US" sz="8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C1D85-0D29-BA45-B82A-099BE657B8F8}"/>
                </a:ext>
              </a:extLst>
            </p:cNvPr>
            <p:cNvSpPr txBox="1"/>
            <p:nvPr/>
          </p:nvSpPr>
          <p:spPr>
            <a:xfrm>
              <a:off x="9954282" y="2655063"/>
              <a:ext cx="4900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10</a:t>
              </a:r>
              <a:r>
                <a:rPr lang="en-US" sz="8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4</a:t>
              </a:r>
              <a:endParaRPr lang="en-US" sz="8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B0268AC-4EAF-4A4E-90E5-7AEFA61B2D56}"/>
                </a:ext>
              </a:extLst>
            </p:cNvPr>
            <p:cNvSpPr txBox="1"/>
            <p:nvPr/>
          </p:nvSpPr>
          <p:spPr>
            <a:xfrm>
              <a:off x="9106823" y="2543677"/>
              <a:ext cx="4137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10</a:t>
              </a:r>
              <a:r>
                <a:rPr lang="en-US" sz="8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0</a:t>
              </a:r>
              <a:endParaRPr lang="en-US" sz="8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2EB901-7E9C-004F-AA18-D8F401FF683A}"/>
                </a:ext>
              </a:extLst>
            </p:cNvPr>
            <p:cNvSpPr txBox="1"/>
            <p:nvPr/>
          </p:nvSpPr>
          <p:spPr>
            <a:xfrm>
              <a:off x="9106823" y="2353738"/>
              <a:ext cx="4612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10</a:t>
              </a:r>
              <a:r>
                <a:rPr lang="en-US" sz="8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  <a:endParaRPr lang="en-US" sz="8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7A1DC7F-6FE2-3D4E-899D-2002617FBC87}"/>
                </a:ext>
              </a:extLst>
            </p:cNvPr>
            <p:cNvSpPr txBox="1"/>
            <p:nvPr/>
          </p:nvSpPr>
          <p:spPr>
            <a:xfrm>
              <a:off x="9106823" y="2153707"/>
              <a:ext cx="4612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10</a:t>
              </a:r>
              <a:r>
                <a:rPr lang="en-US" sz="8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  <a:endParaRPr lang="en-US" sz="8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481D84B-3D9A-CA49-9CE1-801800760ED5}"/>
                </a:ext>
              </a:extLst>
            </p:cNvPr>
            <p:cNvSpPr txBox="1"/>
            <p:nvPr/>
          </p:nvSpPr>
          <p:spPr>
            <a:xfrm>
              <a:off x="9106823" y="1989301"/>
              <a:ext cx="4612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10</a:t>
              </a:r>
              <a:r>
                <a:rPr lang="en-US" sz="8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  <a:endParaRPr lang="en-US" sz="8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DE8CCAF-078A-5D4F-940D-799803307089}"/>
                </a:ext>
              </a:extLst>
            </p:cNvPr>
            <p:cNvSpPr txBox="1"/>
            <p:nvPr/>
          </p:nvSpPr>
          <p:spPr>
            <a:xfrm>
              <a:off x="9106823" y="1813020"/>
              <a:ext cx="4612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10</a:t>
              </a:r>
              <a:r>
                <a:rPr lang="en-US" sz="8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4</a:t>
              </a:r>
              <a:endParaRPr lang="en-US" sz="8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pic>
        <p:nvPicPr>
          <p:cNvPr id="63" name="Picture 8" descr="V:\COMMON\RI-Brand lab\Carmen\2014\2018\CyTOF\TBX15-GATA2\TBX15 anal\4D_D12 TbxKD Autofl_002_047.fcs_A.png">
            <a:extLst>
              <a:ext uri="{FF2B5EF4-FFF2-40B4-BE49-F238E27FC236}">
                <a16:creationId xmlns:a16="http://schemas.microsoft.com/office/drawing/2014/main" id="{47AC9F81-652A-F04C-9B00-150582197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7" t="4100" r="2321" b="9303"/>
          <a:stretch/>
        </p:blipFill>
        <p:spPr bwMode="auto">
          <a:xfrm>
            <a:off x="5575319" y="3340854"/>
            <a:ext cx="1100089" cy="110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EBFEA48-3C44-4D4A-B589-3FB18FDEC0CA}"/>
              </a:ext>
            </a:extLst>
          </p:cNvPr>
          <p:cNvSpPr txBox="1"/>
          <p:nvPr/>
        </p:nvSpPr>
        <p:spPr>
          <a:xfrm>
            <a:off x="3846016" y="2785649"/>
            <a:ext cx="131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Control</a:t>
            </a:r>
          </a:p>
          <a:p>
            <a:pPr algn="ctr"/>
            <a:r>
              <a:rPr 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(GFP only)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14EA876-2E92-8D4A-9D46-3C0BC1F4E520}"/>
              </a:ext>
            </a:extLst>
          </p:cNvPr>
          <p:cNvSpPr txBox="1"/>
          <p:nvPr/>
        </p:nvSpPr>
        <p:spPr>
          <a:xfrm>
            <a:off x="5344866" y="2729138"/>
            <a:ext cx="1502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Knockdown</a:t>
            </a:r>
          </a:p>
          <a:p>
            <a:pPr algn="ctr"/>
            <a:r>
              <a:rPr 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(GFP and shTBX15)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A04CF4E-BD14-F34F-B318-3831073F88C9}"/>
              </a:ext>
            </a:extLst>
          </p:cNvPr>
          <p:cNvSpPr txBox="1"/>
          <p:nvPr/>
        </p:nvSpPr>
        <p:spPr>
          <a:xfrm>
            <a:off x="3239123" y="2510724"/>
            <a:ext cx="404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499B2AF-4E77-6642-98FD-41618558E7CA}"/>
              </a:ext>
            </a:extLst>
          </p:cNvPr>
          <p:cNvSpPr/>
          <p:nvPr/>
        </p:nvSpPr>
        <p:spPr>
          <a:xfrm>
            <a:off x="4247997" y="4599801"/>
            <a:ext cx="5020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GFP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F9070E8-B1DB-AD45-BA33-E10E4664413C}"/>
              </a:ext>
            </a:extLst>
          </p:cNvPr>
          <p:cNvSpPr/>
          <p:nvPr/>
        </p:nvSpPr>
        <p:spPr>
          <a:xfrm rot="16200000">
            <a:off x="3269675" y="3757588"/>
            <a:ext cx="6623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SSC-A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163E510-299E-7645-9886-6291B7AC0000}"/>
              </a:ext>
            </a:extLst>
          </p:cNvPr>
          <p:cNvSpPr/>
          <p:nvPr/>
        </p:nvSpPr>
        <p:spPr>
          <a:xfrm>
            <a:off x="5858592" y="4599801"/>
            <a:ext cx="5020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GFP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4D806A-45EA-E841-BA28-85C7EE55A20A}"/>
              </a:ext>
            </a:extLst>
          </p:cNvPr>
          <p:cNvSpPr txBox="1"/>
          <p:nvPr/>
        </p:nvSpPr>
        <p:spPr>
          <a:xfrm>
            <a:off x="95237" y="5196315"/>
            <a:ext cx="404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5CA5449-EF16-F948-A59B-B172F61F9DC2}"/>
              </a:ext>
            </a:extLst>
          </p:cNvPr>
          <p:cNvSpPr txBox="1"/>
          <p:nvPr/>
        </p:nvSpPr>
        <p:spPr>
          <a:xfrm>
            <a:off x="3334684" y="5196315"/>
            <a:ext cx="404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89B2BA7-585E-1741-9F8A-7A05E33147D6}"/>
              </a:ext>
            </a:extLst>
          </p:cNvPr>
          <p:cNvSpPr/>
          <p:nvPr/>
        </p:nvSpPr>
        <p:spPr>
          <a:xfrm>
            <a:off x="1858989" y="5832288"/>
            <a:ext cx="111548" cy="1095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E6876E9-A1D0-6844-9440-85A29EF45626}"/>
              </a:ext>
            </a:extLst>
          </p:cNvPr>
          <p:cNvSpPr/>
          <p:nvPr/>
        </p:nvSpPr>
        <p:spPr>
          <a:xfrm>
            <a:off x="1847404" y="6000454"/>
            <a:ext cx="111548" cy="1095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5380A3-37A0-2C49-9962-96496E89AC1A}"/>
              </a:ext>
            </a:extLst>
          </p:cNvPr>
          <p:cNvSpPr txBox="1"/>
          <p:nvPr/>
        </p:nvSpPr>
        <p:spPr>
          <a:xfrm>
            <a:off x="1930678" y="5766501"/>
            <a:ext cx="844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Control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6D435DD-B7BD-FF4C-A35E-180B03A61332}"/>
              </a:ext>
            </a:extLst>
          </p:cNvPr>
          <p:cNvSpPr txBox="1"/>
          <p:nvPr/>
        </p:nvSpPr>
        <p:spPr>
          <a:xfrm>
            <a:off x="1916238" y="5931383"/>
            <a:ext cx="790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shTBX15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AAC7388-345C-E544-AB11-87343C82EE73}"/>
              </a:ext>
            </a:extLst>
          </p:cNvPr>
          <p:cNvSpPr txBox="1"/>
          <p:nvPr/>
        </p:nvSpPr>
        <p:spPr>
          <a:xfrm rot="16200000">
            <a:off x="306987" y="6060878"/>
            <a:ext cx="655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Count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EBB41C3-F488-C54A-9DAF-F79742E507C2}"/>
              </a:ext>
            </a:extLst>
          </p:cNvPr>
          <p:cNvGrpSpPr/>
          <p:nvPr/>
        </p:nvGrpSpPr>
        <p:grpSpPr>
          <a:xfrm>
            <a:off x="682954" y="5764019"/>
            <a:ext cx="1337504" cy="1057487"/>
            <a:chOff x="6226823" y="1544398"/>
            <a:chExt cx="1337504" cy="1057487"/>
          </a:xfrm>
        </p:grpSpPr>
        <p:pic>
          <p:nvPicPr>
            <p:cNvPr id="107" name="Picture 2" descr="V:\COMMON\RI-Brand lab\Carmen\2014\2018\CyTOF\TBX15-GATA2\TBX15 anal II\TBX15 expression final f.png">
              <a:extLst>
                <a:ext uri="{FF2B5EF4-FFF2-40B4-BE49-F238E27FC236}">
                  <a16:creationId xmlns:a16="http://schemas.microsoft.com/office/drawing/2014/main" id="{64E8B587-1215-A84B-8948-61893F43FD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90" t="1584" r="49107" b="81973"/>
            <a:stretch/>
          </p:blipFill>
          <p:spPr bwMode="auto">
            <a:xfrm>
              <a:off x="6466466" y="1583736"/>
              <a:ext cx="809719" cy="817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A19D4D70-E7CD-3445-972A-9870960C0568}"/>
                </a:ext>
              </a:extLst>
            </p:cNvPr>
            <p:cNvGrpSpPr/>
            <p:nvPr/>
          </p:nvGrpSpPr>
          <p:grpSpPr>
            <a:xfrm>
              <a:off x="6226823" y="1544398"/>
              <a:ext cx="1337504" cy="1057487"/>
              <a:chOff x="9106823" y="1813020"/>
              <a:chExt cx="1337504" cy="1057487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95A321A-D73F-194E-BAEF-5F3A0A7A090C}"/>
                  </a:ext>
                </a:extLst>
              </p:cNvPr>
              <p:cNvSpPr txBox="1"/>
              <p:nvPr/>
            </p:nvSpPr>
            <p:spPr>
              <a:xfrm>
                <a:off x="9230390" y="2655063"/>
                <a:ext cx="49004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  <a:r>
                  <a:rPr lang="en-US" sz="800" b="1" baseline="30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0</a:t>
                </a:r>
                <a:endParaRPr lang="en-US" sz="8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079B108-A0E3-8C4C-A201-A4D60DFD2117}"/>
                  </a:ext>
                </a:extLst>
              </p:cNvPr>
              <p:cNvSpPr txBox="1"/>
              <p:nvPr/>
            </p:nvSpPr>
            <p:spPr>
              <a:xfrm>
                <a:off x="9411363" y="2655063"/>
                <a:ext cx="49004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  <a:r>
                  <a:rPr lang="en-US" sz="800" b="1" baseline="30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  <a:endParaRPr lang="en-US" sz="8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3D344AC-11D2-2A43-985A-67CC83D261AD}"/>
                  </a:ext>
                </a:extLst>
              </p:cNvPr>
              <p:cNvSpPr txBox="1"/>
              <p:nvPr/>
            </p:nvSpPr>
            <p:spPr>
              <a:xfrm>
                <a:off x="9592336" y="2655063"/>
                <a:ext cx="49004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  <a:r>
                  <a:rPr lang="en-US" sz="800" b="1" baseline="30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2</a:t>
                </a:r>
                <a:endParaRPr lang="en-US" sz="8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042E2F8-D4F8-3847-9BA3-8D076F45DD0F}"/>
                  </a:ext>
                </a:extLst>
              </p:cNvPr>
              <p:cNvSpPr txBox="1"/>
              <p:nvPr/>
            </p:nvSpPr>
            <p:spPr>
              <a:xfrm>
                <a:off x="9778240" y="2655063"/>
                <a:ext cx="49004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  <a:r>
                  <a:rPr lang="en-US" sz="800" b="1" baseline="30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3</a:t>
                </a:r>
                <a:endParaRPr lang="en-US" sz="8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C6E2881-D690-0A46-B308-A148F3088A2A}"/>
                  </a:ext>
                </a:extLst>
              </p:cNvPr>
              <p:cNvSpPr txBox="1"/>
              <p:nvPr/>
            </p:nvSpPr>
            <p:spPr>
              <a:xfrm>
                <a:off x="9954282" y="2655063"/>
                <a:ext cx="49004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  <a:r>
                  <a:rPr lang="en-US" sz="800" b="1" baseline="30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4</a:t>
                </a:r>
                <a:endParaRPr lang="en-US" sz="8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C237931E-A7D2-D24C-A5E9-F5D207546DB1}"/>
                  </a:ext>
                </a:extLst>
              </p:cNvPr>
              <p:cNvSpPr txBox="1"/>
              <p:nvPr/>
            </p:nvSpPr>
            <p:spPr>
              <a:xfrm>
                <a:off x="9138355" y="2516299"/>
                <a:ext cx="2450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0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8B933DF-E8A4-7E40-9337-0D8B8A23B9F6}"/>
                  </a:ext>
                </a:extLst>
              </p:cNvPr>
              <p:cNvSpPr txBox="1"/>
              <p:nvPr/>
            </p:nvSpPr>
            <p:spPr>
              <a:xfrm>
                <a:off x="9106823" y="2375644"/>
                <a:ext cx="41377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FF1D077-A091-3742-AE94-0FB9396C4DEA}"/>
                  </a:ext>
                </a:extLst>
              </p:cNvPr>
              <p:cNvSpPr txBox="1"/>
              <p:nvPr/>
            </p:nvSpPr>
            <p:spPr>
              <a:xfrm>
                <a:off x="9106823" y="2234988"/>
                <a:ext cx="4612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20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4989270-DDED-564B-9BEE-55EBC43BF3EF}"/>
                  </a:ext>
                </a:extLst>
              </p:cNvPr>
              <p:cNvSpPr txBox="1"/>
              <p:nvPr/>
            </p:nvSpPr>
            <p:spPr>
              <a:xfrm>
                <a:off x="9106823" y="2094332"/>
                <a:ext cx="4612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40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254C006-D3A9-0941-BCCA-3B24A727C4A8}"/>
                  </a:ext>
                </a:extLst>
              </p:cNvPr>
              <p:cNvSpPr txBox="1"/>
              <p:nvPr/>
            </p:nvSpPr>
            <p:spPr>
              <a:xfrm>
                <a:off x="9106823" y="1953676"/>
                <a:ext cx="4612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60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E36A884-C801-014D-9EC0-004DE70CF7CE}"/>
                  </a:ext>
                </a:extLst>
              </p:cNvPr>
              <p:cNvSpPr txBox="1"/>
              <p:nvPr/>
            </p:nvSpPr>
            <p:spPr>
              <a:xfrm>
                <a:off x="9106823" y="1813020"/>
                <a:ext cx="4612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80</a:t>
                </a:r>
              </a:p>
            </p:txBody>
          </p:sp>
        </p:grp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8A25E5CD-5C48-1F4B-A946-A7105BA58553}"/>
              </a:ext>
            </a:extLst>
          </p:cNvPr>
          <p:cNvSpPr txBox="1"/>
          <p:nvPr/>
        </p:nvSpPr>
        <p:spPr>
          <a:xfrm>
            <a:off x="3944903" y="6852231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MFI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0F0220A-F972-9047-8B00-07D650D7DE9E}"/>
              </a:ext>
            </a:extLst>
          </p:cNvPr>
          <p:cNvSpPr txBox="1"/>
          <p:nvPr/>
        </p:nvSpPr>
        <p:spPr>
          <a:xfrm>
            <a:off x="3905398" y="5526053"/>
            <a:ext cx="659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CD71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B271D4A-692E-2F4A-A452-CFEC030D5B3F}"/>
              </a:ext>
            </a:extLst>
          </p:cNvPr>
          <p:cNvSpPr txBox="1"/>
          <p:nvPr/>
        </p:nvSpPr>
        <p:spPr>
          <a:xfrm>
            <a:off x="5190814" y="5526053"/>
            <a:ext cx="57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GPA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C26D50A-6A07-064A-B18C-488E97958EFD}"/>
              </a:ext>
            </a:extLst>
          </p:cNvPr>
          <p:cNvSpPr txBox="1"/>
          <p:nvPr/>
        </p:nvSpPr>
        <p:spPr>
          <a:xfrm rot="16200000">
            <a:off x="3279206" y="6113970"/>
            <a:ext cx="655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Count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27BA8AF-4C37-584F-B3DC-44FED15D5478}"/>
              </a:ext>
            </a:extLst>
          </p:cNvPr>
          <p:cNvSpPr txBox="1"/>
          <p:nvPr/>
        </p:nvSpPr>
        <p:spPr>
          <a:xfrm>
            <a:off x="5230847" y="6852231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MFI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4C2B8ED-B73B-D04D-AB98-6078D92BFFFA}"/>
              </a:ext>
            </a:extLst>
          </p:cNvPr>
          <p:cNvSpPr txBox="1"/>
          <p:nvPr/>
        </p:nvSpPr>
        <p:spPr>
          <a:xfrm rot="16200000">
            <a:off x="4571510" y="6113970"/>
            <a:ext cx="655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Count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1DA739-3F38-8A44-992F-F99B22D9CCD2}"/>
              </a:ext>
            </a:extLst>
          </p:cNvPr>
          <p:cNvGrpSpPr/>
          <p:nvPr/>
        </p:nvGrpSpPr>
        <p:grpSpPr>
          <a:xfrm>
            <a:off x="6050394" y="5787286"/>
            <a:ext cx="858854" cy="411103"/>
            <a:chOff x="5623034" y="1915414"/>
            <a:chExt cx="858854" cy="411103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1B7D0B6-FA26-DA44-8DEC-192D7723A8EC}"/>
                </a:ext>
              </a:extLst>
            </p:cNvPr>
            <p:cNvSpPr/>
            <p:nvPr/>
          </p:nvSpPr>
          <p:spPr>
            <a:xfrm>
              <a:off x="5634619" y="1981201"/>
              <a:ext cx="111548" cy="1095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F502FAA-41B2-5946-991D-FC3049F7F91E}"/>
                </a:ext>
              </a:extLst>
            </p:cNvPr>
            <p:cNvSpPr/>
            <p:nvPr/>
          </p:nvSpPr>
          <p:spPr>
            <a:xfrm>
              <a:off x="5623034" y="2149367"/>
              <a:ext cx="111548" cy="1095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0FA0ECA-8020-FE4A-B1A4-1DAA097A56C0}"/>
                </a:ext>
              </a:extLst>
            </p:cNvPr>
            <p:cNvSpPr txBox="1"/>
            <p:nvPr/>
          </p:nvSpPr>
          <p:spPr>
            <a:xfrm>
              <a:off x="5706308" y="1915414"/>
              <a:ext cx="6246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Ctrl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45CE37B-8769-004D-83F1-584CDCB7EFC0}"/>
                </a:ext>
              </a:extLst>
            </p:cNvPr>
            <p:cNvSpPr txBox="1"/>
            <p:nvPr/>
          </p:nvSpPr>
          <p:spPr>
            <a:xfrm>
              <a:off x="5691868" y="2080296"/>
              <a:ext cx="7900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shTBX15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A217B26-CA7B-B54C-83D6-1F436F2D84C0}"/>
              </a:ext>
            </a:extLst>
          </p:cNvPr>
          <p:cNvGrpSpPr/>
          <p:nvPr/>
        </p:nvGrpSpPr>
        <p:grpSpPr>
          <a:xfrm>
            <a:off x="3624638" y="5798705"/>
            <a:ext cx="1337504" cy="1057487"/>
            <a:chOff x="9106823" y="1813020"/>
            <a:chExt cx="1337504" cy="1057487"/>
          </a:xfrm>
        </p:grpSpPr>
        <p:pic>
          <p:nvPicPr>
            <p:cNvPr id="134" name="Picture 3" descr="V:\COMMON\RI-Brand lab\Carmen\2014\2018\CyTOF\TBX15-GATA2\TBX15 anal II\All final.png">
              <a:extLst>
                <a:ext uri="{FF2B5EF4-FFF2-40B4-BE49-F238E27FC236}">
                  <a16:creationId xmlns:a16="http://schemas.microsoft.com/office/drawing/2014/main" id="{488D1F7D-7B8C-DC42-98C2-200697F567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40" t="22099" r="50000" b="61596"/>
            <a:stretch/>
          </p:blipFill>
          <p:spPr bwMode="auto">
            <a:xfrm>
              <a:off x="9362126" y="1848199"/>
              <a:ext cx="809241" cy="822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39AF8DA-6B70-DD4B-91AE-5B8631BAD91E}"/>
                </a:ext>
              </a:extLst>
            </p:cNvPr>
            <p:cNvSpPr txBox="1"/>
            <p:nvPr/>
          </p:nvSpPr>
          <p:spPr>
            <a:xfrm>
              <a:off x="9230390" y="2655063"/>
              <a:ext cx="4900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10</a:t>
              </a:r>
              <a:r>
                <a:rPr lang="en-US" sz="8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0</a:t>
              </a:r>
              <a:endParaRPr lang="en-US" sz="8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C5E08EE-DD1A-C64E-A0C7-1D018401C64D}"/>
                </a:ext>
              </a:extLst>
            </p:cNvPr>
            <p:cNvSpPr txBox="1"/>
            <p:nvPr/>
          </p:nvSpPr>
          <p:spPr>
            <a:xfrm>
              <a:off x="9411363" y="2655063"/>
              <a:ext cx="4900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10</a:t>
              </a:r>
              <a:r>
                <a:rPr lang="en-US" sz="8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  <a:endParaRPr lang="en-US" sz="8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D04A307-6F91-DC47-8D3E-9230ABCAA28D}"/>
                </a:ext>
              </a:extLst>
            </p:cNvPr>
            <p:cNvSpPr txBox="1"/>
            <p:nvPr/>
          </p:nvSpPr>
          <p:spPr>
            <a:xfrm>
              <a:off x="9592336" y="2655063"/>
              <a:ext cx="4900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10</a:t>
              </a:r>
              <a:r>
                <a:rPr lang="en-US" sz="8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  <a:endParaRPr lang="en-US" sz="8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3A20327-A490-8540-A67D-A04FAE77422E}"/>
                </a:ext>
              </a:extLst>
            </p:cNvPr>
            <p:cNvSpPr txBox="1"/>
            <p:nvPr/>
          </p:nvSpPr>
          <p:spPr>
            <a:xfrm>
              <a:off x="9778240" y="2655063"/>
              <a:ext cx="4900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10</a:t>
              </a:r>
              <a:r>
                <a:rPr lang="en-US" sz="8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  <a:endParaRPr lang="en-US" sz="8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F38BCA6-F84F-AC46-BC86-08FC9A8E95E0}"/>
                </a:ext>
              </a:extLst>
            </p:cNvPr>
            <p:cNvSpPr txBox="1"/>
            <p:nvPr/>
          </p:nvSpPr>
          <p:spPr>
            <a:xfrm>
              <a:off x="9954282" y="2655063"/>
              <a:ext cx="4900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10</a:t>
              </a:r>
              <a:r>
                <a:rPr lang="en-US" sz="8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4</a:t>
              </a:r>
              <a:endParaRPr lang="en-US" sz="8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86E253D-2958-1143-8315-105715B2A532}"/>
                </a:ext>
              </a:extLst>
            </p:cNvPr>
            <p:cNvSpPr txBox="1"/>
            <p:nvPr/>
          </p:nvSpPr>
          <p:spPr>
            <a:xfrm>
              <a:off x="9138355" y="2516299"/>
              <a:ext cx="2450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FD09724-0E52-BB49-BA63-C3078AD11CE3}"/>
                </a:ext>
              </a:extLst>
            </p:cNvPr>
            <p:cNvSpPr txBox="1"/>
            <p:nvPr/>
          </p:nvSpPr>
          <p:spPr>
            <a:xfrm>
              <a:off x="9106823" y="2375644"/>
              <a:ext cx="4137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10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8CCF8D1-8AD7-7844-9FBA-ACBF0E9F371D}"/>
                </a:ext>
              </a:extLst>
            </p:cNvPr>
            <p:cNvSpPr txBox="1"/>
            <p:nvPr/>
          </p:nvSpPr>
          <p:spPr>
            <a:xfrm>
              <a:off x="9106823" y="2234988"/>
              <a:ext cx="4612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20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3D82EF5-4908-9E4A-BB1D-A595107CAE66}"/>
                </a:ext>
              </a:extLst>
            </p:cNvPr>
            <p:cNvSpPr txBox="1"/>
            <p:nvPr/>
          </p:nvSpPr>
          <p:spPr>
            <a:xfrm>
              <a:off x="9106823" y="2094332"/>
              <a:ext cx="4612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40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43FEDD1-D349-1242-9D1D-40204B5C7BF4}"/>
                </a:ext>
              </a:extLst>
            </p:cNvPr>
            <p:cNvSpPr txBox="1"/>
            <p:nvPr/>
          </p:nvSpPr>
          <p:spPr>
            <a:xfrm>
              <a:off x="9106823" y="1953676"/>
              <a:ext cx="4612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60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3541136C-04C1-A142-A851-5E9DC65A96E3}"/>
                </a:ext>
              </a:extLst>
            </p:cNvPr>
            <p:cNvSpPr txBox="1"/>
            <p:nvPr/>
          </p:nvSpPr>
          <p:spPr>
            <a:xfrm>
              <a:off x="9106823" y="1813020"/>
              <a:ext cx="4612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80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C014854-51F8-154C-A1A2-FF70E8D8BC3D}"/>
              </a:ext>
            </a:extLst>
          </p:cNvPr>
          <p:cNvGrpSpPr/>
          <p:nvPr/>
        </p:nvGrpSpPr>
        <p:grpSpPr>
          <a:xfrm>
            <a:off x="4904288" y="5797672"/>
            <a:ext cx="1337504" cy="1057487"/>
            <a:chOff x="6858000" y="2202054"/>
            <a:chExt cx="1337504" cy="1057487"/>
          </a:xfrm>
        </p:grpSpPr>
        <p:pic>
          <p:nvPicPr>
            <p:cNvPr id="147" name="Picture 3" descr="V:\COMMON\RI-Brand lab\Carmen\2014\2018\CyTOF\TBX15-GATA2\TBX15 anal II\All final.png">
              <a:extLst>
                <a:ext uri="{FF2B5EF4-FFF2-40B4-BE49-F238E27FC236}">
                  <a16:creationId xmlns:a16="http://schemas.microsoft.com/office/drawing/2014/main" id="{19EE1A0D-B0E2-7743-A165-A008D2BE0F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28" t="40807" r="52064" b="42887"/>
            <a:stretch/>
          </p:blipFill>
          <p:spPr bwMode="auto">
            <a:xfrm>
              <a:off x="7085313" y="2244496"/>
              <a:ext cx="837178" cy="834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71FA7EB4-D7B1-4B4F-B541-8783A2E7CDE3}"/>
                </a:ext>
              </a:extLst>
            </p:cNvPr>
            <p:cNvGrpSpPr/>
            <p:nvPr/>
          </p:nvGrpSpPr>
          <p:grpSpPr>
            <a:xfrm>
              <a:off x="6858000" y="2202054"/>
              <a:ext cx="1337504" cy="1057487"/>
              <a:chOff x="9106823" y="1813020"/>
              <a:chExt cx="1337504" cy="1057487"/>
            </a:xfrm>
          </p:grpSpPr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F19BD82-FA4A-C14C-8E8C-D31580C62158}"/>
                  </a:ext>
                </a:extLst>
              </p:cNvPr>
              <p:cNvSpPr txBox="1"/>
              <p:nvPr/>
            </p:nvSpPr>
            <p:spPr>
              <a:xfrm>
                <a:off x="9230390" y="2655063"/>
                <a:ext cx="49004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  <a:r>
                  <a:rPr lang="en-US" sz="800" b="1" baseline="30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0</a:t>
                </a:r>
                <a:endParaRPr lang="en-US" sz="8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451010C-F028-EF46-A12A-C9E768A728F6}"/>
                  </a:ext>
                </a:extLst>
              </p:cNvPr>
              <p:cNvSpPr txBox="1"/>
              <p:nvPr/>
            </p:nvSpPr>
            <p:spPr>
              <a:xfrm>
                <a:off x="9411363" y="2655063"/>
                <a:ext cx="49004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  <a:r>
                  <a:rPr lang="en-US" sz="800" b="1" baseline="30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  <a:endParaRPr lang="en-US" sz="8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27607D6-12AC-FA43-B99E-F34B5FAB0660}"/>
                  </a:ext>
                </a:extLst>
              </p:cNvPr>
              <p:cNvSpPr txBox="1"/>
              <p:nvPr/>
            </p:nvSpPr>
            <p:spPr>
              <a:xfrm>
                <a:off x="9592336" y="2655063"/>
                <a:ext cx="49004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  <a:r>
                  <a:rPr lang="en-US" sz="800" b="1" baseline="30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2</a:t>
                </a:r>
                <a:endParaRPr lang="en-US" sz="8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93EE21E8-B4F5-9D48-AF6E-4FED755D8253}"/>
                  </a:ext>
                </a:extLst>
              </p:cNvPr>
              <p:cNvSpPr txBox="1"/>
              <p:nvPr/>
            </p:nvSpPr>
            <p:spPr>
              <a:xfrm>
                <a:off x="9778240" y="2655063"/>
                <a:ext cx="49004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  <a:r>
                  <a:rPr lang="en-US" sz="800" b="1" baseline="30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3</a:t>
                </a:r>
                <a:endParaRPr lang="en-US" sz="8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4E5CD0B-DF7D-9349-9997-9965B8117150}"/>
                  </a:ext>
                </a:extLst>
              </p:cNvPr>
              <p:cNvSpPr txBox="1"/>
              <p:nvPr/>
            </p:nvSpPr>
            <p:spPr>
              <a:xfrm>
                <a:off x="9954282" y="2655063"/>
                <a:ext cx="49004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  <a:r>
                  <a:rPr lang="en-US" sz="800" b="1" baseline="30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4</a:t>
                </a:r>
                <a:endParaRPr lang="en-US" sz="8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B6849B26-691C-CC4F-B0C5-62305C36B4A5}"/>
                  </a:ext>
                </a:extLst>
              </p:cNvPr>
              <p:cNvSpPr txBox="1"/>
              <p:nvPr/>
            </p:nvSpPr>
            <p:spPr>
              <a:xfrm>
                <a:off x="9138355" y="2516299"/>
                <a:ext cx="2450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0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EE629BAD-F05D-A244-A874-008FEF162F47}"/>
                  </a:ext>
                </a:extLst>
              </p:cNvPr>
              <p:cNvSpPr txBox="1"/>
              <p:nvPr/>
            </p:nvSpPr>
            <p:spPr>
              <a:xfrm>
                <a:off x="9106823" y="2375644"/>
                <a:ext cx="41377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F7300A2C-6205-2D47-B830-EC2083F45C60}"/>
                  </a:ext>
                </a:extLst>
              </p:cNvPr>
              <p:cNvSpPr txBox="1"/>
              <p:nvPr/>
            </p:nvSpPr>
            <p:spPr>
              <a:xfrm>
                <a:off x="9106823" y="2234988"/>
                <a:ext cx="4612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20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AFDBDC-1D17-D447-A386-EC1000065FA8}"/>
                  </a:ext>
                </a:extLst>
              </p:cNvPr>
              <p:cNvSpPr txBox="1"/>
              <p:nvPr/>
            </p:nvSpPr>
            <p:spPr>
              <a:xfrm>
                <a:off x="9106823" y="2094332"/>
                <a:ext cx="4612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40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87E6E8E-2C31-A94B-B4A1-C271FAD93157}"/>
                  </a:ext>
                </a:extLst>
              </p:cNvPr>
              <p:cNvSpPr txBox="1"/>
              <p:nvPr/>
            </p:nvSpPr>
            <p:spPr>
              <a:xfrm>
                <a:off x="9106823" y="1953676"/>
                <a:ext cx="4612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60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F9E105A-11DB-5746-8889-1008A8DAF743}"/>
                  </a:ext>
                </a:extLst>
              </p:cNvPr>
              <p:cNvSpPr txBox="1"/>
              <p:nvPr/>
            </p:nvSpPr>
            <p:spPr>
              <a:xfrm>
                <a:off x="9106823" y="1813020"/>
                <a:ext cx="4612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80</a:t>
                </a:r>
              </a:p>
            </p:txBody>
          </p:sp>
        </p:grp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8C4FC811-4EF3-7143-92D9-820AB1FE131F}"/>
              </a:ext>
            </a:extLst>
          </p:cNvPr>
          <p:cNvSpPr txBox="1"/>
          <p:nvPr/>
        </p:nvSpPr>
        <p:spPr>
          <a:xfrm>
            <a:off x="95237" y="7441030"/>
            <a:ext cx="69188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Figure X: The transcription factor TBX15 is an important regulator of the pro-erythroblast (</a:t>
            </a:r>
            <a:r>
              <a:rPr lang="en-US" sz="1100" dirty="0" err="1"/>
              <a:t>proEB</a:t>
            </a:r>
            <a:r>
              <a:rPr lang="en-US" sz="1100" dirty="0"/>
              <a:t>) to erythroblast (EB)</a:t>
            </a:r>
          </a:p>
          <a:p>
            <a:r>
              <a:rPr lang="en-US" sz="1100" dirty="0"/>
              <a:t>transition.</a:t>
            </a:r>
          </a:p>
          <a:p>
            <a:pPr marL="228600" indent="-228600">
              <a:buAutoNum type="alphaUcParenBoth"/>
            </a:pPr>
            <a:r>
              <a:rPr lang="en-US" sz="1100" dirty="0"/>
              <a:t>TRENA model predicts that TBX15 regulates the </a:t>
            </a:r>
            <a:r>
              <a:rPr lang="en-US" sz="1100" dirty="0" err="1"/>
              <a:t>proEB</a:t>
            </a:r>
            <a:r>
              <a:rPr lang="en-US" sz="1100" dirty="0"/>
              <a:t> to EB transition through binding to key regulatory genes.</a:t>
            </a:r>
          </a:p>
          <a:p>
            <a:pPr marL="228600" indent="-228600">
              <a:buAutoNum type="alphaUcParenBoth"/>
            </a:pPr>
            <a:r>
              <a:rPr lang="en-US" sz="1100" dirty="0" err="1"/>
              <a:t>ProEB</a:t>
            </a:r>
            <a:r>
              <a:rPr lang="en-US" sz="1100" dirty="0"/>
              <a:t> were infected with lentiviruses expressing GFP and a TBX15-specific shRNA or only GFP (as a control). </a:t>
            </a:r>
          </a:p>
          <a:p>
            <a:r>
              <a:rPr lang="en-US" sz="1100" dirty="0"/>
              <a:t>Cells at Day12 were harvested and gated by FACS to separate infected (GFP-positive) and non-infected (GFP-negative)</a:t>
            </a:r>
          </a:p>
          <a:p>
            <a:r>
              <a:rPr lang="en-US" sz="1100" dirty="0"/>
              <a:t> cells (C). (D) GFP-positive cells display a strong knockdown of TBX15. (E) Erythroid cells with reduced levels of TBX15</a:t>
            </a:r>
          </a:p>
          <a:p>
            <a:r>
              <a:rPr lang="en-US" sz="1100" dirty="0"/>
              <a:t>do not upregulate erythroid-specific cell surface markers CD71 and GPA, suggesting a block at the </a:t>
            </a:r>
            <a:r>
              <a:rPr lang="en-US" sz="1100" dirty="0" err="1"/>
              <a:t>proEB</a:t>
            </a:r>
            <a:r>
              <a:rPr lang="en-US" sz="1100" dirty="0"/>
              <a:t> stage.</a:t>
            </a:r>
          </a:p>
          <a:p>
            <a:r>
              <a:rPr lang="en-US" sz="1100" dirty="0"/>
              <a:t>MFI, mean fluorescence intensity.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86E9544-4AFA-ED45-AB30-2AB1F320B097}"/>
              </a:ext>
            </a:extLst>
          </p:cNvPr>
          <p:cNvSpPr txBox="1"/>
          <p:nvPr/>
        </p:nvSpPr>
        <p:spPr>
          <a:xfrm>
            <a:off x="1068942" y="5462691"/>
            <a:ext cx="659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TBX15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3E37F4B-B0C3-8844-822A-0AC86C6C8607}"/>
              </a:ext>
            </a:extLst>
          </p:cNvPr>
          <p:cNvSpPr txBox="1"/>
          <p:nvPr/>
        </p:nvSpPr>
        <p:spPr>
          <a:xfrm>
            <a:off x="1108689" y="6852231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MFI</a:t>
            </a:r>
          </a:p>
        </p:txBody>
      </p:sp>
    </p:spTree>
    <p:extLst>
      <p:ext uri="{BB962C8B-B14F-4D97-AF65-F5344CB8AC3E}">
        <p14:creationId xmlns:p14="http://schemas.microsoft.com/office/powerpoint/2010/main" val="410165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0E7BD61-04B4-6343-8A28-A3AE88D471BF}"/>
              </a:ext>
            </a:extLst>
          </p:cNvPr>
          <p:cNvGrpSpPr/>
          <p:nvPr/>
        </p:nvGrpSpPr>
        <p:grpSpPr>
          <a:xfrm>
            <a:off x="0" y="838200"/>
            <a:ext cx="6267917" cy="5314335"/>
            <a:chOff x="-95717" y="19665"/>
            <a:chExt cx="9113274" cy="6708259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69D587ED-49AB-D342-BC8B-18222FE9814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55522529"/>
                </p:ext>
              </p:extLst>
            </p:nvPr>
          </p:nvGraphicFramePr>
          <p:xfrm>
            <a:off x="241349" y="1600200"/>
            <a:ext cx="1924050" cy="2514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EAB77488-644A-D545-B62D-39C02F4B510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85470646"/>
                </p:ext>
              </p:extLst>
            </p:nvPr>
          </p:nvGraphicFramePr>
          <p:xfrm>
            <a:off x="2603549" y="1524000"/>
            <a:ext cx="1790700" cy="2514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6AF924F2-28D0-FB44-9B84-D8F1B8524BB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88102160"/>
                </p:ext>
              </p:extLst>
            </p:nvPr>
          </p:nvGraphicFramePr>
          <p:xfrm>
            <a:off x="4889549" y="1524000"/>
            <a:ext cx="1885950" cy="24764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248602CF-CE69-0A4A-A005-751A18D0E7D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90192238"/>
                </p:ext>
              </p:extLst>
            </p:nvPr>
          </p:nvGraphicFramePr>
          <p:xfrm>
            <a:off x="7099349" y="1524000"/>
            <a:ext cx="1828800" cy="24765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FC54BE-694A-374B-B620-C25A36A8010F}"/>
                </a:ext>
              </a:extLst>
            </p:cNvPr>
            <p:cNvSpPr txBox="1"/>
            <p:nvPr/>
          </p:nvSpPr>
          <p:spPr>
            <a:xfrm rot="16200000">
              <a:off x="-558751" y="2215634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IP/Input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706E9C-C4D2-3144-B2B5-21C86F25E67C}"/>
                </a:ext>
              </a:extLst>
            </p:cNvPr>
            <p:cNvSpPr txBox="1"/>
            <p:nvPr/>
          </p:nvSpPr>
          <p:spPr>
            <a:xfrm>
              <a:off x="5880149" y="19665"/>
              <a:ext cx="3137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TBX15 </a:t>
              </a:r>
              <a:r>
                <a:rPr lang="en-US" b="1" dirty="0" err="1">
                  <a:solidFill>
                    <a:srgbClr val="FF0000"/>
                  </a:solidFill>
                </a:rPr>
                <a:t>ChIP</a:t>
              </a:r>
              <a:r>
                <a:rPr lang="en-US" b="1" dirty="0">
                  <a:solidFill>
                    <a:srgbClr val="FF0000"/>
                  </a:solidFill>
                </a:rPr>
                <a:t> – Day11 </a:t>
              </a:r>
              <a:r>
                <a:rPr lang="en-US" b="1" dirty="0" err="1">
                  <a:solidFill>
                    <a:srgbClr val="FF0000"/>
                  </a:solidFill>
                </a:rPr>
                <a:t>Ery</a:t>
              </a:r>
              <a:r>
                <a:rPr lang="en-US" b="1" dirty="0">
                  <a:solidFill>
                    <a:srgbClr val="FF0000"/>
                  </a:solidFill>
                </a:rPr>
                <a:t> cells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1</a:t>
              </a:r>
              <a:r>
                <a:rPr lang="en-US" b="1" baseline="30000" dirty="0">
                  <a:solidFill>
                    <a:srgbClr val="FF0000"/>
                  </a:solidFill>
                </a:rPr>
                <a:t>st</a:t>
              </a:r>
              <a:r>
                <a:rPr lang="en-US" b="1" dirty="0">
                  <a:solidFill>
                    <a:srgbClr val="FF0000"/>
                  </a:solidFill>
                </a:rPr>
                <a:t> Nov 2019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C2E560-6C3F-AB49-94F3-DF00205A3D42}"/>
                </a:ext>
              </a:extLst>
            </p:cNvPr>
            <p:cNvSpPr/>
            <p:nvPr/>
          </p:nvSpPr>
          <p:spPr>
            <a:xfrm>
              <a:off x="88949" y="4419600"/>
              <a:ext cx="8928608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4 regions de putative binding for TBX15 close to the GATA2 gene:</a:t>
              </a:r>
            </a:p>
            <a:p>
              <a:r>
                <a:rPr lang="en-US" b="1" dirty="0"/>
                <a:t>1: chr3:128,483,003-128,483,009    Hsapiens-jaspar2018-TBX15-MA0803.1  chr3       +   6.642737          0.8767398 AGGGGTGA</a:t>
              </a:r>
              <a:endParaRPr lang="en-US" dirty="0"/>
            </a:p>
            <a:p>
              <a:r>
                <a:rPr lang="en-US" b="1" dirty="0"/>
                <a:t>  2: chr3:128,483,452-128,483,457    Hsapiens-jaspar2018-TBX15-MA0803.1  chr3       +   6.658030          0.8787582 CGGTGTGA</a:t>
              </a:r>
              <a:endParaRPr lang="en-US" dirty="0"/>
            </a:p>
            <a:p>
              <a:r>
                <a:rPr lang="en-US" b="1" dirty="0"/>
                <a:t>  3: chr3:128,486,956-128,486,962    Hsapiens-jaspar2018-TBX15-MA0803.1  chr3       +   6.658030          0.8787582 CGGTGTGA</a:t>
              </a:r>
              <a:endParaRPr lang="en-US" dirty="0"/>
            </a:p>
            <a:p>
              <a:r>
                <a:rPr lang="en-US" b="1" dirty="0"/>
                <a:t>  4: chr3:128,497,528-128,497,534   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5A3CE9-EB93-4B4E-8797-B63D6AE342B3}"/>
                </a:ext>
              </a:extLst>
            </p:cNvPr>
            <p:cNvSpPr txBox="1"/>
            <p:nvPr/>
          </p:nvSpPr>
          <p:spPr>
            <a:xfrm>
              <a:off x="1066800" y="881216"/>
              <a:ext cx="990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/>
                <a:t>Site 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2E91DD-5161-0F4F-81D5-CC0CD2E58840}"/>
                </a:ext>
              </a:extLst>
            </p:cNvPr>
            <p:cNvSpPr txBox="1"/>
            <p:nvPr/>
          </p:nvSpPr>
          <p:spPr>
            <a:xfrm>
              <a:off x="3124200" y="926690"/>
              <a:ext cx="990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/>
                <a:t>Site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EC3369-6239-5843-A5F3-99B41A6F3EE5}"/>
                </a:ext>
              </a:extLst>
            </p:cNvPr>
            <p:cNvSpPr txBox="1"/>
            <p:nvPr/>
          </p:nvSpPr>
          <p:spPr>
            <a:xfrm>
              <a:off x="5486400" y="927919"/>
              <a:ext cx="990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/>
                <a:t>Site 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312E59-7EB7-5342-891C-6898EBAD2CB8}"/>
                </a:ext>
              </a:extLst>
            </p:cNvPr>
            <p:cNvSpPr txBox="1"/>
            <p:nvPr/>
          </p:nvSpPr>
          <p:spPr>
            <a:xfrm>
              <a:off x="7696200" y="926690"/>
              <a:ext cx="990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/>
                <a:t>Site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490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</TotalTime>
  <Words>290</Words>
  <Application>Microsoft Macintosh PowerPoint</Application>
  <PresentationFormat>On-screen Show (4:3)</PresentationFormat>
  <Paragraphs>114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Helvetica</vt:lpstr>
      <vt:lpstr>Office Theme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Palii, Carmen</dc:creator>
  <cp:lastModifiedBy>Microsoft Office User</cp:lastModifiedBy>
  <cp:revision>47</cp:revision>
  <dcterms:created xsi:type="dcterms:W3CDTF">2019-10-22T20:38:26Z</dcterms:created>
  <dcterms:modified xsi:type="dcterms:W3CDTF">2019-12-16T19:50:36Z</dcterms:modified>
</cp:coreProperties>
</file>