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72" r:id="rId5"/>
    <p:sldId id="260" r:id="rId6"/>
    <p:sldId id="267" r:id="rId7"/>
    <p:sldId id="264" r:id="rId8"/>
    <p:sldId id="266" r:id="rId9"/>
    <p:sldId id="265" r:id="rId10"/>
    <p:sldId id="268" r:id="rId11"/>
    <p:sldId id="269" r:id="rId12"/>
    <p:sldId id="270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fronds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'soil experiment'!$U$18</c:f>
              <c:strCache>
                <c:ptCount val="1"/>
                <c:pt idx="0">
                  <c:v>Clean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'soil experiment'!$V$17:$Y$17</c:f>
              <c:strCache>
                <c:ptCount val="4"/>
                <c:pt idx="0">
                  <c:v>Salvage</c:v>
                </c:pt>
                <c:pt idx="1">
                  <c:v>Nursery</c:v>
                </c:pt>
                <c:pt idx="2">
                  <c:v>Greenhouse</c:v>
                </c:pt>
                <c:pt idx="3">
                  <c:v>All plants</c:v>
                </c:pt>
              </c:strCache>
            </c:strRef>
          </c:cat>
          <c:val>
            <c:numRef>
              <c:f>'soil experiment'!$V$18:$Y$18</c:f>
              <c:numCache>
                <c:formatCode>0%</c:formatCode>
                <c:ptCount val="4"/>
                <c:pt idx="0">
                  <c:v>0.48</c:v>
                </c:pt>
                <c:pt idx="1">
                  <c:v>0.3</c:v>
                </c:pt>
                <c:pt idx="2">
                  <c:v>0.19</c:v>
                </c:pt>
                <c:pt idx="3">
                  <c:v>0.3</c:v>
                </c:pt>
              </c:numCache>
            </c:numRef>
          </c:val>
        </c:ser>
        <c:ser>
          <c:idx val="1"/>
          <c:order val="1"/>
          <c:tx>
            <c:strRef>
              <c:f>'soil experiment'!$U$19</c:f>
              <c:strCache>
                <c:ptCount val="1"/>
                <c:pt idx="0">
                  <c:v>Sandy Hook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'soil experiment'!$V$17:$Y$17</c:f>
              <c:strCache>
                <c:ptCount val="4"/>
                <c:pt idx="0">
                  <c:v>Salvage</c:v>
                </c:pt>
                <c:pt idx="1">
                  <c:v>Nursery</c:v>
                </c:pt>
                <c:pt idx="2">
                  <c:v>Greenhouse</c:v>
                </c:pt>
                <c:pt idx="3">
                  <c:v>All plants</c:v>
                </c:pt>
              </c:strCache>
            </c:strRef>
          </c:cat>
          <c:val>
            <c:numRef>
              <c:f>'soil experiment'!$V$19:$Y$19</c:f>
              <c:numCache>
                <c:formatCode>0%</c:formatCode>
                <c:ptCount val="4"/>
                <c:pt idx="0">
                  <c:v>0.32</c:v>
                </c:pt>
                <c:pt idx="1">
                  <c:v>0.32</c:v>
                </c:pt>
                <c:pt idx="2">
                  <c:v>0.28999999999999998</c:v>
                </c:pt>
                <c:pt idx="3">
                  <c:v>0.32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1262384"/>
        <c:axId val="241262944"/>
      </c:barChart>
      <c:catAx>
        <c:axId val="24126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262944"/>
        <c:crosses val="autoZero"/>
        <c:auto val="1"/>
        <c:lblAlgn val="ctr"/>
        <c:lblOffset val="100"/>
        <c:noMultiLvlLbl val="0"/>
      </c:catAx>
      <c:valAx>
        <c:axId val="24126294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26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Mortality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'soil experiment'!$B$17</c:f>
              <c:strCache>
                <c:ptCount val="1"/>
                <c:pt idx="0">
                  <c:v>ME (n=14)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'soil experiment'!$A$18:$A$26</c:f>
              <c:strCache>
                <c:ptCount val="9"/>
                <c:pt idx="0">
                  <c:v>Untreated (no soil added)</c:v>
                </c:pt>
                <c:pt idx="1">
                  <c:v>Seward, GZ</c:v>
                </c:pt>
                <c:pt idx="2">
                  <c:v>Seward, active dieoff</c:v>
                </c:pt>
                <c:pt idx="3">
                  <c:v>LB (Mercer), active dieoff</c:v>
                </c:pt>
                <c:pt idx="4">
                  <c:v>Sandy Hook, active dieoff</c:v>
                </c:pt>
                <c:pt idx="5">
                  <c:v>Seward, outside dieoff</c:v>
                </c:pt>
                <c:pt idx="6">
                  <c:v>LB, outside dieoff</c:v>
                </c:pt>
                <c:pt idx="7">
                  <c:v>Seward, sterilized GZ</c:v>
                </c:pt>
                <c:pt idx="8">
                  <c:v>Seward, sterilized active dieoff</c:v>
                </c:pt>
              </c:strCache>
            </c:strRef>
          </c:cat>
          <c:val>
            <c:numRef>
              <c:f>'soil experiment'!$B$18:$B$26</c:f>
              <c:numCache>
                <c:formatCode>General</c:formatCode>
                <c:ptCount val="9"/>
                <c:pt idx="0" formatCode="0%">
                  <c:v>0.125</c:v>
                </c:pt>
                <c:pt idx="2" formatCode="0%">
                  <c:v>0.14285714285714285</c:v>
                </c:pt>
                <c:pt idx="3" formatCode="0%">
                  <c:v>0.17647058823529413</c:v>
                </c:pt>
                <c:pt idx="4" formatCode="0%">
                  <c:v>0.2</c:v>
                </c:pt>
                <c:pt idx="5" formatCode="0%">
                  <c:v>0.21428571428571427</c:v>
                </c:pt>
                <c:pt idx="6" formatCode="0%">
                  <c:v>0.125</c:v>
                </c:pt>
                <c:pt idx="7" formatCode="0%">
                  <c:v>0.42857142857142855</c:v>
                </c:pt>
                <c:pt idx="8" formatCode="0%">
                  <c:v>0.35714285714285715</c:v>
                </c:pt>
              </c:numCache>
            </c:numRef>
          </c:val>
        </c:ser>
        <c:ser>
          <c:idx val="1"/>
          <c:order val="1"/>
          <c:tx>
            <c:strRef>
              <c:f>'soil experiment'!$C$17</c:f>
              <c:strCache>
                <c:ptCount val="1"/>
                <c:pt idx="0">
                  <c:v>DP (n=8)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'soil experiment'!$A$18:$A$26</c:f>
              <c:strCache>
                <c:ptCount val="9"/>
                <c:pt idx="0">
                  <c:v>Untreated (no soil added)</c:v>
                </c:pt>
                <c:pt idx="1">
                  <c:v>Seward, GZ</c:v>
                </c:pt>
                <c:pt idx="2">
                  <c:v>Seward, active dieoff</c:v>
                </c:pt>
                <c:pt idx="3">
                  <c:v>LB (Mercer), active dieoff</c:v>
                </c:pt>
                <c:pt idx="4">
                  <c:v>Sandy Hook, active dieoff</c:v>
                </c:pt>
                <c:pt idx="5">
                  <c:v>Seward, outside dieoff</c:v>
                </c:pt>
                <c:pt idx="6">
                  <c:v>LB, outside dieoff</c:v>
                </c:pt>
                <c:pt idx="7">
                  <c:v>Seward, sterilized GZ</c:v>
                </c:pt>
                <c:pt idx="8">
                  <c:v>Seward, sterilized active dieoff</c:v>
                </c:pt>
              </c:strCache>
            </c:strRef>
          </c:cat>
          <c:val>
            <c:numRef>
              <c:f>'soil experiment'!$C$18:$C$26</c:f>
              <c:numCache>
                <c:formatCode>0%</c:formatCode>
                <c:ptCount val="9"/>
                <c:pt idx="0">
                  <c:v>0.25</c:v>
                </c:pt>
                <c:pt idx="1">
                  <c:v>0.63</c:v>
                </c:pt>
                <c:pt idx="2">
                  <c:v>0.5</c:v>
                </c:pt>
                <c:pt idx="3">
                  <c:v>0.625</c:v>
                </c:pt>
                <c:pt idx="4">
                  <c:v>0.375</c:v>
                </c:pt>
                <c:pt idx="5">
                  <c:v>0.375</c:v>
                </c:pt>
                <c:pt idx="6">
                  <c:v>0.125</c:v>
                </c:pt>
                <c:pt idx="7">
                  <c:v>0.125</c:v>
                </c:pt>
                <c:pt idx="8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41815840"/>
        <c:axId val="241217920"/>
      </c:barChart>
      <c:catAx>
        <c:axId val="241815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217920"/>
        <c:crosses val="autoZero"/>
        <c:auto val="1"/>
        <c:lblAlgn val="ctr"/>
        <c:lblOffset val="100"/>
        <c:noMultiLvlLbl val="0"/>
      </c:catAx>
      <c:valAx>
        <c:axId val="241217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81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0.56505</cdr:x>
      <cdr:y>0.1061</cdr:y>
    </cdr:from>
    <cdr:to>
      <cdr:x>0.56636</cdr:x>
      <cdr:y>0.81863</cdr:y>
    </cdr:to>
    <cdr:cxnSp macro="">
      <cdr:nvCxnSpPr>
        <cdr:cNvPr id="3" name="Straight Connector 2"/>
        <cdr:cNvCxnSpPr/>
      </cdr:nvCxnSpPr>
      <cdr:spPr>
        <a:xfrm xmlns:a="http://schemas.openxmlformats.org/drawingml/2006/main" flipH="1" flipV="1">
          <a:off x="4519448" y="516485"/>
          <a:ext cx="10510" cy="3468413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rgbClr val="C00000"/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0.46124</cdr:x>
      <cdr:y>0.09747</cdr:y>
    </cdr:from>
    <cdr:to>
      <cdr:x>0.46124</cdr:x>
      <cdr:y>0.80567</cdr:y>
    </cdr:to>
    <cdr:cxnSp macro="">
      <cdr:nvCxnSpPr>
        <cdr:cNvPr id="5" name="Straight Connector 4"/>
        <cdr:cNvCxnSpPr/>
      </cdr:nvCxnSpPr>
      <cdr:spPr>
        <a:xfrm xmlns:a="http://schemas.openxmlformats.org/drawingml/2006/main" flipV="1">
          <a:off x="3689131" y="474444"/>
          <a:ext cx="0" cy="3447393"/>
        </a:xfrm>
        <a:prstGeom xmlns:a="http://schemas.openxmlformats.org/drawingml/2006/main" prst="line">
          <a:avLst/>
        </a:prstGeom>
        <a:ln xmlns:a="http://schemas.openxmlformats.org/drawingml/2006/main" w="28575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53183-0A6A-4F7E-ADC2-995FA8374679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5E4BA-C24A-4047-BDF2-915CA2B4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7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5E4BA-C24A-4047-BDF2-915CA2B481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57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5E4BA-C24A-4047-BDF2-915CA2B481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70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5E4BA-C24A-4047-BDF2-915CA2B481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30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5E4BA-C24A-4047-BDF2-915CA2B481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74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5E4BA-C24A-4047-BDF2-915CA2B481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29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5E4BA-C24A-4047-BDF2-915CA2B481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30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5E4BA-C24A-4047-BDF2-915CA2B481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25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5E4BA-C24A-4047-BDF2-915CA2B481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01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5E4BA-C24A-4047-BDF2-915CA2B481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35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5E4BA-C24A-4047-BDF2-915CA2B481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09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5E4BA-C24A-4047-BDF2-915CA2B481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2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5E4BA-C24A-4047-BDF2-915CA2B481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41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5E4BA-C24A-4047-BDF2-915CA2B481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03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0FF8-9224-4BA2-99B7-E9E300CD3E0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5FC4-95AE-4A84-B89E-AB1B3FA5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0FF8-9224-4BA2-99B7-E9E300CD3E0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5FC4-95AE-4A84-B89E-AB1B3FA5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0FF8-9224-4BA2-99B7-E9E300CD3E0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5FC4-95AE-4A84-B89E-AB1B3FA5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0FF8-9224-4BA2-99B7-E9E300CD3E0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5FC4-95AE-4A84-B89E-AB1B3FA5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0FF8-9224-4BA2-99B7-E9E300CD3E0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5FC4-95AE-4A84-B89E-AB1B3FA5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7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0FF8-9224-4BA2-99B7-E9E300CD3E0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5FC4-95AE-4A84-B89E-AB1B3FA5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3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0FF8-9224-4BA2-99B7-E9E300CD3E0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5FC4-95AE-4A84-B89E-AB1B3FA5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0FF8-9224-4BA2-99B7-E9E300CD3E0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5FC4-95AE-4A84-B89E-AB1B3FA5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8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0FF8-9224-4BA2-99B7-E9E300CD3E0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5FC4-95AE-4A84-B89E-AB1B3FA5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8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0FF8-9224-4BA2-99B7-E9E300CD3E0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5FC4-95AE-4A84-B89E-AB1B3FA5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3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0FF8-9224-4BA2-99B7-E9E300CD3E0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5FC4-95AE-4A84-B89E-AB1B3FA5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6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0FF8-9224-4BA2-99B7-E9E300CD3E01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95FC4-95AE-4A84-B89E-AB1B3FA5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Sword fern dieoff disease transmission experiments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Marianne Elliott, Plant Pathologist</a:t>
            </a:r>
            <a:br>
              <a:rPr lang="en-US" smtClean="0"/>
            </a:br>
            <a:r>
              <a:rPr lang="en-US" smtClean="0"/>
              <a:t>WSU Puyallup Research and Extension Center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7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If we get 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 symptomatic fronds from other sites</a:t>
            </a:r>
          </a:p>
          <a:p>
            <a:r>
              <a:rPr lang="en-US" smtClean="0"/>
              <a:t>Characterize the “disease agent” organism in water</a:t>
            </a:r>
          </a:p>
          <a:p>
            <a:r>
              <a:rPr lang="en-US" smtClean="0"/>
              <a:t>Identify the organism using molecular techniques</a:t>
            </a:r>
          </a:p>
          <a:p>
            <a:r>
              <a:rPr lang="en-US" smtClean="0"/>
              <a:t>Confirm Koch’s Postulates by infecting and re-isolating the organism from ferns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4" y="81630"/>
            <a:ext cx="10515600" cy="1325563"/>
          </a:xfrm>
        </p:spPr>
        <p:txBody>
          <a:bodyPr/>
          <a:lstStyle/>
          <a:p>
            <a:r>
              <a:rPr lang="en-US" smtClean="0"/>
              <a:t>Soil transmission results – Experiment 1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884" y="4310982"/>
            <a:ext cx="4206718" cy="207798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769" y="1266970"/>
            <a:ext cx="5423535" cy="21888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17884" y="3332042"/>
            <a:ext cx="1692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Contaminated</a:t>
            </a:r>
            <a:br>
              <a:rPr lang="en-US" smtClean="0">
                <a:solidFill>
                  <a:srgbClr val="FF0000"/>
                </a:solidFill>
              </a:rPr>
            </a:br>
            <a:r>
              <a:rPr lang="en-US" smtClean="0">
                <a:solidFill>
                  <a:srgbClr val="FF0000"/>
                </a:solidFill>
              </a:rPr>
              <a:t>Sandy Hook soil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43753" y="3532428"/>
            <a:ext cx="121141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Clean soil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331029" y="1451636"/>
          <a:ext cx="4572000" cy="4097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531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Soil transmission results – Experiment 2</a:t>
            </a:r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/>
          </p:nvPr>
        </p:nvGraphicFramePr>
        <p:xfrm>
          <a:off x="2406869" y="1543543"/>
          <a:ext cx="7998372" cy="4867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482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were not able to isolate a soilborne pathogen</a:t>
            </a:r>
          </a:p>
          <a:p>
            <a:r>
              <a:rPr lang="en-US" smtClean="0"/>
              <a:t>There was no detectable difference in health between ferns growing in clean soil and in soil amended with dieoff site soil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mtClean="0"/>
              <a:t>Interesting trends:</a:t>
            </a:r>
          </a:p>
          <a:p>
            <a:pPr lvl="1"/>
            <a:r>
              <a:rPr lang="en-US" smtClean="0"/>
              <a:t>Larger ferns (salvaged) had fewer fronds in soil from Sandy Hook dieoff site.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3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Possible biotic causes of dieoff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Soilborne pathogen</a:t>
            </a:r>
          </a:p>
          <a:p>
            <a:pPr lvl="1"/>
            <a:r>
              <a:rPr lang="en-US" smtClean="0"/>
              <a:t>Fungus, oomycete, nematode, bacteria, other non-culturable organism</a:t>
            </a:r>
          </a:p>
          <a:p>
            <a:r>
              <a:rPr lang="en-US" smtClean="0"/>
              <a:t>Vascular wilt pathogen with vector</a:t>
            </a:r>
          </a:p>
          <a:p>
            <a:pPr lvl="1"/>
            <a:r>
              <a:rPr lang="en-US" smtClean="0"/>
              <a:t>Bacteria, virus, phytoplasma, other non-culturable organism</a:t>
            </a:r>
          </a:p>
          <a:p>
            <a:pPr lvl="1"/>
            <a:r>
              <a:rPr lang="en-US" smtClean="0"/>
              <a:t>Vector can be an insect or other soil organism, or possibly a foliar feeder</a:t>
            </a:r>
            <a:endParaRPr lang="en-US"/>
          </a:p>
          <a:p>
            <a:pPr marL="0" indent="0">
              <a:buNone/>
            </a:pPr>
            <a:r>
              <a:rPr lang="en-US" smtClean="0"/>
              <a:t>Other questions:</a:t>
            </a:r>
          </a:p>
          <a:p>
            <a:r>
              <a:rPr lang="en-US" smtClean="0"/>
              <a:t>Does age/size of the fern rhizome matter?</a:t>
            </a:r>
          </a:p>
          <a:p>
            <a:r>
              <a:rPr lang="en-US" smtClean="0"/>
              <a:t>Is this organism already present as an endophyte and some stress is causing it to be pathogenic?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Previous surveys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Olaf Ribiero</a:t>
            </a:r>
          </a:p>
          <a:p>
            <a:pPr lvl="1"/>
            <a:r>
              <a:rPr lang="en-US" smtClean="0"/>
              <a:t>Rhizoctonia isolated from dead, rotting stems</a:t>
            </a:r>
          </a:p>
          <a:p>
            <a:pPr lvl="1"/>
            <a:r>
              <a:rPr lang="en-US" smtClean="0"/>
              <a:t>Phoma/Glomerella sp. isolated from frond stems (probably opportunistic)</a:t>
            </a:r>
          </a:p>
          <a:p>
            <a:r>
              <a:rPr lang="en-US" smtClean="0"/>
              <a:t>WSU – M. Elliott and J. Glass</a:t>
            </a:r>
          </a:p>
          <a:p>
            <a:pPr lvl="1"/>
            <a:r>
              <a:rPr lang="en-US" smtClean="0"/>
              <a:t>No Phytophthora in soil or on plants</a:t>
            </a:r>
          </a:p>
          <a:p>
            <a:pPr lvl="1"/>
            <a:r>
              <a:rPr lang="en-US" smtClean="0"/>
              <a:t>No difference in fungal pathogens between healthy and symptomatic plants</a:t>
            </a:r>
          </a:p>
          <a:p>
            <a:pPr lvl="1"/>
            <a:endParaRPr lang="en-US"/>
          </a:p>
          <a:p>
            <a:pPr marL="457200" lvl="1" indent="0">
              <a:buNone/>
            </a:pPr>
            <a:r>
              <a:rPr lang="en-US" smtClean="0"/>
              <a:t>No obvious pathogen was isolated that could account for differences between healthy and symptomatic ferns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7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Soil transmission experiments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6076" y="2130425"/>
            <a:ext cx="7517524" cy="435133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Planting into “clean” soil and contaminated soil from dieoff sites</a:t>
            </a:r>
          </a:p>
          <a:p>
            <a:pPr marL="457200" lvl="1" indent="0">
              <a:buNone/>
            </a:pPr>
            <a:r>
              <a:rPr lang="en-US" smtClean="0"/>
              <a:t>1: J. </a:t>
            </a:r>
            <a:r>
              <a:rPr lang="en-US" smtClean="0"/>
              <a:t>Oleary </a:t>
            </a:r>
            <a:r>
              <a:rPr lang="en-US" smtClean="0"/>
              <a:t>– Sandy Hook site, varying fern sources</a:t>
            </a:r>
          </a:p>
          <a:p>
            <a:pPr marL="457200" lvl="1" indent="0">
              <a:buNone/>
            </a:pPr>
            <a:endParaRPr lang="en-US" smtClean="0"/>
          </a:p>
          <a:p>
            <a:pPr marL="457200" lvl="1" indent="0">
              <a:buNone/>
            </a:pPr>
            <a:r>
              <a:rPr lang="en-US" smtClean="0"/>
              <a:t>2: M. Elliott and D. Perrasso – varying soil inoculum, fern seedlings from 1 source 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13433" y="4983080"/>
            <a:ext cx="342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Can </a:t>
            </a:r>
            <a:r>
              <a:rPr lang="en-US" smtClean="0">
                <a:solidFill>
                  <a:srgbClr val="FF0000"/>
                </a:solidFill>
              </a:rPr>
              <a:t>talk about this more later if there is time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38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69"/>
            <a:ext cx="10515600" cy="1325563"/>
          </a:xfrm>
        </p:spPr>
        <p:txBody>
          <a:bodyPr/>
          <a:lstStyle/>
          <a:p>
            <a:r>
              <a:rPr lang="en-US" smtClean="0"/>
              <a:t>Sap transmission experiments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55" y="958135"/>
            <a:ext cx="10515600" cy="549713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Paul Shannon’s bottle experiment – Sept 2018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643" y="1504626"/>
            <a:ext cx="3378614" cy="4440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86" y="1507848"/>
            <a:ext cx="3326363" cy="44371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8686" y="5948249"/>
            <a:ext cx="3279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Crinkly </a:t>
            </a:r>
            <a:r>
              <a:rPr lang="en-US" b="1"/>
              <a:t>frond &amp; healthy frond, day zero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086" y="1504626"/>
            <a:ext cx="3327759" cy="44404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85913" y="5378247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5075" y="5333266"/>
            <a:ext cx="346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68847" y="5087007"/>
            <a:ext cx="4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18299" y="1800514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357241" y="5234152"/>
            <a:ext cx="26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877221" y="5234152"/>
            <a:ext cx="31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35182" y="5948249"/>
            <a:ext cx="3279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Crinkly </a:t>
            </a:r>
            <a:r>
              <a:rPr lang="en-US" b="1"/>
              <a:t>frond &amp; healthy frond, </a:t>
            </a:r>
            <a:r>
              <a:rPr lang="en-US" b="1" smtClean="0"/>
              <a:t>week 3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67582" y="5948249"/>
            <a:ext cx="3279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Healthy </a:t>
            </a:r>
            <a:r>
              <a:rPr lang="en-US" b="1"/>
              <a:t>frond &amp; healthy frond, </a:t>
            </a:r>
            <a:r>
              <a:rPr lang="en-US" b="1" smtClean="0"/>
              <a:t>week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0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59" y="365125"/>
            <a:ext cx="10515600" cy="1325563"/>
          </a:xfrm>
        </p:spPr>
        <p:txBody>
          <a:bodyPr/>
          <a:lstStyle/>
          <a:p>
            <a:r>
              <a:rPr lang="en-US" smtClean="0"/>
              <a:t>Symptoms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81245" y="977791"/>
            <a:ext cx="4901325" cy="36759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194" y="365125"/>
            <a:ext cx="2700282" cy="6192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91038" y="2017987"/>
            <a:ext cx="18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Healthy frond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75956" y="6296451"/>
            <a:ext cx="1407510" cy="2616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100" smtClean="0"/>
              <a:t>Photo: Paul Shannon</a:t>
            </a:r>
            <a:endParaRPr lang="en-US" sz="1100"/>
          </a:p>
        </p:txBody>
      </p:sp>
      <p:sp>
        <p:nvSpPr>
          <p:cNvPr id="8" name="TextBox 7"/>
          <p:cNvSpPr txBox="1"/>
          <p:nvPr/>
        </p:nvSpPr>
        <p:spPr>
          <a:xfrm>
            <a:off x="7913632" y="5322419"/>
            <a:ext cx="234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Frond with twisting, necrotic pinnae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Planned sap transmission experiment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Late August-September 2019</a:t>
            </a:r>
          </a:p>
          <a:p>
            <a:r>
              <a:rPr lang="en-US" smtClean="0"/>
              <a:t>1 carefully selected frond from each of 10 symptomatic plants in dieoff site at SP. Fronds will have “crinkly” symptom. Plants will be mapped and photographed for future reference.</a:t>
            </a:r>
          </a:p>
          <a:p>
            <a:r>
              <a:rPr lang="en-US" smtClean="0"/>
              <a:t>In tubes containing sterile DI water, pair with frond from healthy sword fern at WSUP. In addition, 5 pairs of healthy sword fern fronds will be used as controls. </a:t>
            </a:r>
          </a:p>
          <a:p>
            <a:r>
              <a:rPr lang="en-US" smtClean="0"/>
              <a:t>Sterile technique will be followed to avoid cross contamination. Sterile water, containers, tools, etc.</a:t>
            </a:r>
          </a:p>
          <a:p>
            <a:r>
              <a:rPr lang="en-US" smtClean="0"/>
              <a:t>Place in greenhouse and observe symptoms over 3 week period. Use rating scale.</a:t>
            </a:r>
          </a:p>
          <a:p>
            <a:r>
              <a:rPr lang="en-US" smtClean="0"/>
              <a:t>Repeat.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1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Rating scale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0 = healthy</a:t>
            </a:r>
          </a:p>
          <a:p>
            <a:pPr marL="0" indent="0">
              <a:buNone/>
            </a:pPr>
            <a:r>
              <a:rPr lang="en-US"/>
              <a:t>1 = beginning stage of infection, </a:t>
            </a:r>
            <a:r>
              <a:rPr lang="en-US" smtClean="0"/>
              <a:t>&lt; </a:t>
            </a:r>
            <a:r>
              <a:rPr lang="en-US"/>
              <a:t>25% "crinkly" pinnae curved with "crinkly" edges</a:t>
            </a:r>
          </a:p>
          <a:p>
            <a:pPr marL="0" indent="0">
              <a:buNone/>
            </a:pPr>
            <a:r>
              <a:rPr lang="en-US"/>
              <a:t>2 = all pinnae curved with "crinkly" edges</a:t>
            </a:r>
          </a:p>
          <a:p>
            <a:pPr marL="0" indent="0">
              <a:buNone/>
            </a:pPr>
            <a:r>
              <a:rPr lang="en-US"/>
              <a:t>3 = 25-50% of pinnae necrotic</a:t>
            </a:r>
          </a:p>
          <a:p>
            <a:pPr marL="0" indent="0">
              <a:buNone/>
            </a:pPr>
            <a:r>
              <a:rPr lang="en-US"/>
              <a:t>4 = &gt;50% of pinnae necrotic, advanced infection or dead</a:t>
            </a:r>
          </a:p>
        </p:txBody>
      </p:sp>
    </p:spTree>
    <p:extLst>
      <p:ext uri="{BB962C8B-B14F-4D97-AF65-F5344CB8AC3E}">
        <p14:creationId xmlns:p14="http://schemas.microsoft.com/office/powerpoint/2010/main" val="35517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8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39807" y="5097517"/>
            <a:ext cx="2774731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One of the greenhouse spaces at WSUP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4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550</Words>
  <Application>Microsoft Office PowerPoint</Application>
  <PresentationFormat>Widescreen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Sword fern dieoff disease transmission experiments</vt:lpstr>
      <vt:lpstr>Possible biotic causes of dieoff</vt:lpstr>
      <vt:lpstr>Previous surveys</vt:lpstr>
      <vt:lpstr>Soil transmission experiments</vt:lpstr>
      <vt:lpstr>Sap transmission experiments</vt:lpstr>
      <vt:lpstr>Symptoms</vt:lpstr>
      <vt:lpstr>Planned sap transmission experiment</vt:lpstr>
      <vt:lpstr>Rating scale</vt:lpstr>
      <vt:lpstr>PowerPoint Presentation</vt:lpstr>
      <vt:lpstr>If we get results</vt:lpstr>
      <vt:lpstr>Soil transmission results – Experiment 1</vt:lpstr>
      <vt:lpstr>Soil transmission results – Experiment 2</vt:lpstr>
      <vt:lpstr>Conclusions</vt:lpstr>
    </vt:vector>
  </TitlesOfParts>
  <Company>WSU Puyallup Research and Extension Center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Sword fern dieoff disease transmission experiments</dc:title>
  <dc:creator>Elliott, Marianne</dc:creator>
  <cp:lastModifiedBy>Elliott, Marianne</cp:lastModifiedBy>
  <cp:revision>16</cp:revision>
  <dcterms:created xsi:type="dcterms:W3CDTF">2019-05-30T18:41:43Z</dcterms:created>
  <dcterms:modified xsi:type="dcterms:W3CDTF">2019-06-03T15:42:01Z</dcterms:modified>
</cp:coreProperties>
</file>