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3"/>
  </p:notesMasterIdLst>
  <p:handoutMasterIdLst>
    <p:handoutMasterId r:id="rId14"/>
  </p:handoutMasterIdLst>
  <p:sldIdLst>
    <p:sldId id="258" r:id="rId2"/>
    <p:sldId id="259" r:id="rId3"/>
    <p:sldId id="265" r:id="rId4"/>
    <p:sldId id="266" r:id="rId5"/>
    <p:sldId id="262" r:id="rId6"/>
    <p:sldId id="267" r:id="rId7"/>
    <p:sldId id="263" r:id="rId8"/>
    <p:sldId id="268" r:id="rId9"/>
    <p:sldId id="269" r:id="rId10"/>
    <p:sldId id="264" r:id="rId11"/>
    <p:sldId id="270" r:id="rId12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Störbrock" initials="PS" lastIdx="1" clrIdx="0">
    <p:extLst>
      <p:ext uri="{19B8F6BF-5375-455C-9EA6-DF929625EA0E}">
        <p15:presenceInfo xmlns:p15="http://schemas.microsoft.com/office/powerpoint/2012/main" userId="eea1e91eea7d76c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818"/>
    <a:srgbClr val="565656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 showGuides="1">
      <p:cViewPr varScale="1">
        <p:scale>
          <a:sx n="107" d="100"/>
          <a:sy n="107" d="100"/>
        </p:scale>
        <p:origin x="173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D1C1F8B-E1D8-4EB0-9C7D-422C87867A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F2FE2FC-120D-4F10-B5F1-6E3E6D8DF7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68EF7-EB76-46F1-9674-5C8DF0EF724F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CD8691-F531-4E38-8975-455159E6E4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D3A4E7-DA69-4540-9C88-F43B828A57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06E35-BCD6-4CB7-BEAA-2B53BDE502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66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7D1BF-4610-42FB-AFE3-9D34FE426044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42085-06FC-42F5-9F1F-BA5428EDC4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02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707654"/>
            <a:ext cx="8640960" cy="136815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pic>
        <p:nvPicPr>
          <p:cNvPr id="1027" name="Picture 3" descr="Erstes Foto: ein Chemiker im Labor, der eine Schutzbrille trägt und ein Reagenzglas in der Hand hält. Zweites Foto: Mathetower, auf dem sich das grüne TU-Logo dreht. Drittes Foto: zwei Studentinnen und ein Student, die gemeinsam in ein Buch schauen.Viertes Foto: Hängebahn." title="Vier Bilder vom Campus der TU Dortm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272755"/>
            <a:ext cx="9073008" cy="152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1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50825" y="1491630"/>
            <a:ext cx="8642350" cy="3240087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791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2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252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+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251522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493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alte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/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724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0"/>
          </p:nvPr>
        </p:nvSpPr>
        <p:spPr>
          <a:xfrm>
            <a:off x="251520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718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1520" y="1491630"/>
            <a:ext cx="8640960" cy="32403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123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ßenbereich der Mensa, im Hintergrund der Mathe-Tower, auf dem sich das grüne TU-Logo dreht." title="Campus der TU Dortmund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90" b="7297"/>
          <a:stretch/>
        </p:blipFill>
        <p:spPr bwMode="auto">
          <a:xfrm>
            <a:off x="972344" y="951655"/>
            <a:ext cx="7199312" cy="334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>
            <a:off x="1423511" y="4272166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 rot="10800000">
            <a:off x="7143817" y="4316877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 userDrawn="1"/>
        </p:nvSpPr>
        <p:spPr>
          <a:xfrm>
            <a:off x="0" y="429994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www.tu-dortmund.de </a:t>
            </a:r>
          </a:p>
        </p:txBody>
      </p:sp>
    </p:spTree>
    <p:extLst>
      <p:ext uri="{BB962C8B-B14F-4D97-AF65-F5344CB8AC3E}">
        <p14:creationId xmlns:p14="http://schemas.microsoft.com/office/powerpoint/2010/main" val="130572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 userDrawn="1"/>
        </p:nvCxnSpPr>
        <p:spPr>
          <a:xfrm>
            <a:off x="-2390" y="810102"/>
            <a:ext cx="919468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4"/>
          <p:cNvSpPr txBox="1">
            <a:spLocks noChangeArrowheads="1"/>
          </p:cNvSpPr>
          <p:nvPr userDrawn="1"/>
        </p:nvSpPr>
        <p:spPr>
          <a:xfrm>
            <a:off x="137566" y="4764596"/>
            <a:ext cx="4002386" cy="2554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de-DE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800" kern="1200">
                <a:solidFill>
                  <a:srgbClr val="565656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200" dirty="0">
                <a:latin typeface="Arial" panose="020B0604020202020204" pitchFamily="34" charset="0"/>
                <a:cs typeface="Arial" panose="020B0604020202020204" pitchFamily="34" charset="0"/>
              </a:rPr>
              <a:t>Tobias Rücker, Paul Störbrock | Dortmund 10.07.2020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4923279" y="184410"/>
            <a:ext cx="3960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4. Semester</a:t>
            </a:r>
          </a:p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Physik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" y="17350"/>
            <a:ext cx="2843807" cy="78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934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40" r:id="rId2"/>
    <p:sldLayoutId id="2147483722" r:id="rId3"/>
    <p:sldLayoutId id="2147483738" r:id="rId4"/>
    <p:sldLayoutId id="2147483723" r:id="rId5"/>
    <p:sldLayoutId id="2147483737" r:id="rId6"/>
    <p:sldLayoutId id="2147483725" r:id="rId7"/>
    <p:sldLayoutId id="2147483741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11.xml"/><Relationship Id="rId4" Type="http://schemas.openxmlformats.org/officeDocument/2006/relationships/slide" Target="slide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6E592-9EB9-4F1A-A9B7-3FC8FF26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Sonderversuch: Millikan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4F6F80-10D9-4693-A5B8-19782908C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Textplatzhalter 2">
            <a:hlinkClick r:id="rId2" action="ppaction://hlinksldjump"/>
            <a:extLst>
              <a:ext uri="{FF2B5EF4-FFF2-40B4-BE49-F238E27FC236}">
                <a16:creationId xmlns:a16="http://schemas.microsoft.com/office/drawing/2014/main" id="{1D238E23-8CA2-40A7-A551-E9A52713E857}"/>
              </a:ext>
            </a:extLst>
          </p:cNvPr>
          <p:cNvSpPr txBox="1">
            <a:spLocks/>
          </p:cNvSpPr>
          <p:nvPr/>
        </p:nvSpPr>
        <p:spPr>
          <a:xfrm>
            <a:off x="253709" y="1920357"/>
            <a:ext cx="8615951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4B818"/>
              </a:buClr>
              <a:buFont typeface="Arial" panose="020B0604020202020204" pitchFamily="34" charset="0"/>
              <a:buChar char="•"/>
              <a:defRPr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de-DE"/>
              <a:t>Aufbau</a:t>
            </a:r>
            <a:endParaRPr lang="en-US" dirty="0"/>
          </a:p>
        </p:txBody>
      </p:sp>
      <p:sp>
        <p:nvSpPr>
          <p:cNvPr id="6" name="Textplatzhalter 2">
            <a:hlinkClick r:id="rId3" action="ppaction://hlinksldjump"/>
            <a:extLst>
              <a:ext uri="{FF2B5EF4-FFF2-40B4-BE49-F238E27FC236}">
                <a16:creationId xmlns:a16="http://schemas.microsoft.com/office/drawing/2014/main" id="{302C50D0-F2E8-47BE-83E1-2235DD5413CA}"/>
              </a:ext>
            </a:extLst>
          </p:cNvPr>
          <p:cNvSpPr txBox="1">
            <a:spLocks/>
          </p:cNvSpPr>
          <p:nvPr/>
        </p:nvSpPr>
        <p:spPr>
          <a:xfrm>
            <a:off x="250822" y="2802454"/>
            <a:ext cx="8615951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4B818"/>
              </a:buClr>
              <a:buFont typeface="Arial" panose="020B0604020202020204" pitchFamily="34" charset="0"/>
              <a:buChar char="•"/>
              <a:defRPr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de-DE" dirty="0"/>
              <a:t>Auswertung</a:t>
            </a:r>
            <a:endParaRPr lang="en-US" dirty="0"/>
          </a:p>
        </p:txBody>
      </p:sp>
      <p:sp>
        <p:nvSpPr>
          <p:cNvPr id="7" name="Textplatzhalter 2">
            <a:hlinkClick r:id="rId4" action="ppaction://hlinksldjump"/>
            <a:extLst>
              <a:ext uri="{FF2B5EF4-FFF2-40B4-BE49-F238E27FC236}">
                <a16:creationId xmlns:a16="http://schemas.microsoft.com/office/drawing/2014/main" id="{15121AB2-C5CC-449D-9D5C-C0225676AC80}"/>
              </a:ext>
            </a:extLst>
          </p:cNvPr>
          <p:cNvSpPr txBox="1">
            <a:spLocks/>
          </p:cNvSpPr>
          <p:nvPr/>
        </p:nvSpPr>
        <p:spPr>
          <a:xfrm>
            <a:off x="250821" y="3231180"/>
            <a:ext cx="8615951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4B818"/>
              </a:buClr>
              <a:buFont typeface="Arial" panose="020B0604020202020204" pitchFamily="34" charset="0"/>
              <a:buChar char="•"/>
              <a:defRPr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de-DE"/>
              <a:t>Diskussion</a:t>
            </a:r>
            <a:endParaRPr lang="en-US" dirty="0"/>
          </a:p>
        </p:txBody>
      </p:sp>
      <p:sp>
        <p:nvSpPr>
          <p:cNvPr id="8" name="Textplatzhalter 2">
            <a:hlinkClick r:id="rId5" action="ppaction://hlinksldjump"/>
            <a:extLst>
              <a:ext uri="{FF2B5EF4-FFF2-40B4-BE49-F238E27FC236}">
                <a16:creationId xmlns:a16="http://schemas.microsoft.com/office/drawing/2014/main" id="{46FD71D0-6E17-48B2-9CCC-7CDAB1C7DBD2}"/>
              </a:ext>
            </a:extLst>
          </p:cNvPr>
          <p:cNvSpPr txBox="1">
            <a:spLocks/>
          </p:cNvSpPr>
          <p:nvPr/>
        </p:nvSpPr>
        <p:spPr>
          <a:xfrm>
            <a:off x="250820" y="3657264"/>
            <a:ext cx="8615951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4B818"/>
              </a:buClr>
              <a:buFont typeface="Arial" panose="020B0604020202020204" pitchFamily="34" charset="0"/>
              <a:buChar char="•"/>
              <a:defRPr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de-DE"/>
              <a:t>Quellen</a:t>
            </a:r>
            <a:endParaRPr lang="en-US" dirty="0"/>
          </a:p>
        </p:txBody>
      </p:sp>
      <p:sp>
        <p:nvSpPr>
          <p:cNvPr id="11" name="Textplatzhalter 2">
            <a:hlinkClick r:id="rId6" action="ppaction://hlinksldjump"/>
            <a:extLst>
              <a:ext uri="{FF2B5EF4-FFF2-40B4-BE49-F238E27FC236}">
                <a16:creationId xmlns:a16="http://schemas.microsoft.com/office/drawing/2014/main" id="{51200E0F-6B66-472C-88AD-B9CDDE9C44B3}"/>
              </a:ext>
            </a:extLst>
          </p:cNvPr>
          <p:cNvSpPr txBox="1">
            <a:spLocks/>
          </p:cNvSpPr>
          <p:nvPr/>
        </p:nvSpPr>
        <p:spPr>
          <a:xfrm>
            <a:off x="250821" y="1485666"/>
            <a:ext cx="8615951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4B818"/>
              </a:buClr>
              <a:buFont typeface="Arial" panose="020B0604020202020204" pitchFamily="34" charset="0"/>
              <a:buChar char="•"/>
              <a:defRPr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de-DE" dirty="0"/>
              <a:t>Theorie</a:t>
            </a:r>
            <a:endParaRPr lang="en-US" dirty="0"/>
          </a:p>
        </p:txBody>
      </p:sp>
      <p:sp>
        <p:nvSpPr>
          <p:cNvPr id="9" name="Textplatzhalter 2">
            <a:hlinkClick r:id="rId7" action="ppaction://hlinksldjump"/>
            <a:extLst>
              <a:ext uri="{FF2B5EF4-FFF2-40B4-BE49-F238E27FC236}">
                <a16:creationId xmlns:a16="http://schemas.microsoft.com/office/drawing/2014/main" id="{81D69A11-292A-4EA6-986B-D68FB7758C4F}"/>
              </a:ext>
            </a:extLst>
          </p:cNvPr>
          <p:cNvSpPr txBox="1">
            <a:spLocks/>
          </p:cNvSpPr>
          <p:nvPr/>
        </p:nvSpPr>
        <p:spPr>
          <a:xfrm>
            <a:off x="250820" y="2358423"/>
            <a:ext cx="8615951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4B818"/>
              </a:buClr>
              <a:buFont typeface="Arial" panose="020B0604020202020204" pitchFamily="34" charset="0"/>
              <a:buChar char="•"/>
              <a:defRPr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de-DE" dirty="0"/>
              <a:t>Durchführung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773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C56DF-B7AF-4297-BA9C-E649B46C7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FFE80B-3532-4136-82F5-B696A8A367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825" y="1491630"/>
            <a:ext cx="4609207" cy="32400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1600" dirty="0"/>
              <a:t>Auffälligkeiten:</a:t>
            </a:r>
          </a:p>
          <a:p>
            <a:pPr lvl="1"/>
            <a:r>
              <a:rPr lang="de-DE" sz="1600" dirty="0"/>
              <a:t>Stark variierende Geschwindigkeiten (Bsp.)</a:t>
            </a:r>
          </a:p>
          <a:p>
            <a:pPr lvl="1"/>
            <a:r>
              <a:rPr lang="de-DE" sz="1600" dirty="0"/>
              <a:t>Relativ hohe Fehler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600" dirty="0"/>
              <a:t>Gründe:</a:t>
            </a:r>
          </a:p>
          <a:p>
            <a:pPr lvl="1"/>
            <a:r>
              <a:rPr lang="de-DE" sz="1600"/>
              <a:t>Menschliche Reaktionszeit</a:t>
            </a:r>
            <a:endParaRPr lang="de-DE" sz="1600" dirty="0"/>
          </a:p>
          <a:p>
            <a:pPr lvl="1"/>
            <a:r>
              <a:rPr lang="de-DE" sz="1600" dirty="0"/>
              <a:t>Ungenaue Abstandsbestimmung</a:t>
            </a:r>
          </a:p>
          <a:p>
            <a:pPr lvl="1"/>
            <a:r>
              <a:rPr lang="de-DE" sz="1600" dirty="0"/>
              <a:t>Tropfen werden als Sphären genähert</a:t>
            </a:r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en-US" sz="16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B4B892-FDD7-4AEA-A771-E64104EC6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10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elle 10">
                <a:extLst>
                  <a:ext uri="{FF2B5EF4-FFF2-40B4-BE49-F238E27FC236}">
                    <a16:creationId xmlns:a16="http://schemas.microsoft.com/office/drawing/2014/main" id="{EC836A62-57EE-4D3E-9D8D-EB6DBC312B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0646644"/>
                  </p:ext>
                </p:extLst>
              </p:nvPr>
            </p:nvGraphicFramePr>
            <p:xfrm>
              <a:off x="5026688" y="826674"/>
              <a:ext cx="3840088" cy="40493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0022">
                      <a:extLst>
                        <a:ext uri="{9D8B030D-6E8A-4147-A177-3AD203B41FA5}">
                          <a16:colId xmlns:a16="http://schemas.microsoft.com/office/drawing/2014/main" val="3355178728"/>
                        </a:ext>
                      </a:extLst>
                    </a:gridCol>
                    <a:gridCol w="960022">
                      <a:extLst>
                        <a:ext uri="{9D8B030D-6E8A-4147-A177-3AD203B41FA5}">
                          <a16:colId xmlns:a16="http://schemas.microsoft.com/office/drawing/2014/main" val="3138394069"/>
                        </a:ext>
                      </a:extLst>
                    </a:gridCol>
                    <a:gridCol w="960022">
                      <a:extLst>
                        <a:ext uri="{9D8B030D-6E8A-4147-A177-3AD203B41FA5}">
                          <a16:colId xmlns:a16="http://schemas.microsoft.com/office/drawing/2014/main" val="450068901"/>
                        </a:ext>
                      </a:extLst>
                    </a:gridCol>
                    <a:gridCol w="960022">
                      <a:extLst>
                        <a:ext uri="{9D8B030D-6E8A-4147-A177-3AD203B41FA5}">
                          <a16:colId xmlns:a16="http://schemas.microsoft.com/office/drawing/2014/main" val="1375976332"/>
                        </a:ext>
                      </a:extLst>
                    </a:gridCol>
                  </a:tblGrid>
                  <a:tr h="28016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𝒎𝒎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𝒎𝒎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8984764"/>
                      </a:ext>
                    </a:extLst>
                  </a:tr>
                  <a:tr h="26159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1102642"/>
                      </a:ext>
                    </a:extLst>
                  </a:tr>
                  <a:tr h="26159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4.87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6475708"/>
                      </a:ext>
                    </a:extLst>
                  </a:tr>
                  <a:tr h="26159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4.96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1662525"/>
                      </a:ext>
                    </a:extLst>
                  </a:tr>
                  <a:tr h="26159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7853554"/>
                      </a:ext>
                    </a:extLst>
                  </a:tr>
                  <a:tr h="26159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1370545"/>
                      </a:ext>
                    </a:extLst>
                  </a:tr>
                  <a:tr h="26159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6.53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5.30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3395773"/>
                      </a:ext>
                    </a:extLst>
                  </a:tr>
                  <a:tr h="26159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6.49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5.09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0856131"/>
                      </a:ext>
                    </a:extLst>
                  </a:tr>
                  <a:tr h="26159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5.69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491200"/>
                      </a:ext>
                    </a:extLst>
                  </a:tr>
                  <a:tr h="26159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7.10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0546828"/>
                      </a:ext>
                    </a:extLst>
                  </a:tr>
                  <a:tr h="26159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6.30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5.44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19783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elle 10">
                <a:extLst>
                  <a:ext uri="{FF2B5EF4-FFF2-40B4-BE49-F238E27FC236}">
                    <a16:creationId xmlns:a16="http://schemas.microsoft.com/office/drawing/2014/main" id="{EC836A62-57EE-4D3E-9D8D-EB6DBC312B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0646644"/>
                  </p:ext>
                </p:extLst>
              </p:nvPr>
            </p:nvGraphicFramePr>
            <p:xfrm>
              <a:off x="5026688" y="826674"/>
              <a:ext cx="3840088" cy="40493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0022">
                      <a:extLst>
                        <a:ext uri="{9D8B030D-6E8A-4147-A177-3AD203B41FA5}">
                          <a16:colId xmlns:a16="http://schemas.microsoft.com/office/drawing/2014/main" val="3355178728"/>
                        </a:ext>
                      </a:extLst>
                    </a:gridCol>
                    <a:gridCol w="960022">
                      <a:extLst>
                        <a:ext uri="{9D8B030D-6E8A-4147-A177-3AD203B41FA5}">
                          <a16:colId xmlns:a16="http://schemas.microsoft.com/office/drawing/2014/main" val="3138394069"/>
                        </a:ext>
                      </a:extLst>
                    </a:gridCol>
                    <a:gridCol w="960022">
                      <a:extLst>
                        <a:ext uri="{9D8B030D-6E8A-4147-A177-3AD203B41FA5}">
                          <a16:colId xmlns:a16="http://schemas.microsoft.com/office/drawing/2014/main" val="450068901"/>
                        </a:ext>
                      </a:extLst>
                    </a:gridCol>
                    <a:gridCol w="960022">
                      <a:extLst>
                        <a:ext uri="{9D8B030D-6E8A-4147-A177-3AD203B41FA5}">
                          <a16:colId xmlns:a16="http://schemas.microsoft.com/office/drawing/2014/main" val="1375976332"/>
                        </a:ext>
                      </a:extLst>
                    </a:gridCol>
                  </a:tblGrid>
                  <a:tr h="3917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33" t="-1563" r="-301899" b="-96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633" t="-1563" r="-201899" b="-96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911" t="-1563" r="-103185" b="-96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563" r="-2532" b="-964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89847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11026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4.87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64757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4.96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166252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78535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137054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6.53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5.30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33957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6.49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5.09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085613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5.69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4912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7.10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054682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6.30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5.44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19783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90067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85988-C848-40CB-9F67-9B51BD18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F51442-3C28-4C87-977B-78AB2D5BBB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1600"/>
              <a:t>Versuchsanleitung: </a:t>
            </a:r>
            <a:r>
              <a:rPr lang="de-DE" sz="1600" dirty="0"/>
              <a:t>Millikan Oil Drop </a:t>
            </a:r>
            <a:r>
              <a:rPr lang="de-DE" sz="1600" dirty="0" err="1"/>
              <a:t>Apparatus</a:t>
            </a:r>
            <a:r>
              <a:rPr lang="de-DE" sz="1600" dirty="0"/>
              <a:t> </a:t>
            </a:r>
            <a:r>
              <a:rPr lang="de-DE" sz="1600" dirty="0" err="1"/>
              <a:t>Instruction</a:t>
            </a:r>
            <a:r>
              <a:rPr lang="de-DE" sz="1600" dirty="0"/>
              <a:t> Manual, PASCO</a:t>
            </a:r>
            <a:endParaRPr lang="en-US" sz="16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8B4C2A-3EB2-47F3-987D-F4BFE75EB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013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1D8CA-D573-4C28-9A8F-1CCD5459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DC1A2FAB-B52C-4122-9C7E-5084B98CD25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50825" y="1491630"/>
                <a:ext cx="3601095" cy="2952327"/>
              </a:xfr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sz="1600" dirty="0">
                    <a:latin typeface="Cambria Math" panose="02040503050406030204" pitchFamily="18" charset="0"/>
                  </a:rPr>
                  <a:t>Betrachtet werden die folgenden Kräfte:</a:t>
                </a:r>
                <a:endParaRPr lang="de-DE" b="0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𝑔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𝑞𝐸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𝑚𝑖𝑡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de-DE" b="0" dirty="0"/>
              </a:p>
            </p:txBody>
          </p:sp>
        </mc:Choice>
        <mc:Fallback xmlns="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DC1A2FAB-B52C-4122-9C7E-5084B98CD2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50825" y="1491630"/>
                <a:ext cx="3601095" cy="2952327"/>
              </a:xfrm>
              <a:blipFill>
                <a:blip r:embed="rId2"/>
                <a:stretch>
                  <a:fillRect l="-2024" t="-617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41424DF-5F33-42F9-956F-A8D94BEAE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2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2">
                <a:extLst>
                  <a:ext uri="{FF2B5EF4-FFF2-40B4-BE49-F238E27FC236}">
                    <a16:creationId xmlns:a16="http://schemas.microsoft.com/office/drawing/2014/main" id="{E97942F1-E95D-497A-A947-B934206027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0" y="1491629"/>
                <a:ext cx="3601095" cy="2952327"/>
              </a:xfrm>
              <a:prstGeom prst="rect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rgbClr val="84B818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rgbClr val="565656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de-DE" sz="1600" dirty="0">
                    <a:latin typeface="Cambria Math" panose="02040503050406030204" pitchFamily="18" charset="0"/>
                  </a:rPr>
                  <a:t>Fallender Tropfen</a:t>
                </a:r>
                <a:endParaRPr lang="de-DE" sz="1400" b="0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de-DE" b="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de-DE" sz="16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DE" sz="1600" dirty="0">
                    <a:latin typeface="Cambria Math" panose="02040503050406030204" pitchFamily="18" charset="0"/>
                  </a:rPr>
                  <a:t>Steigender Tropfen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𝑀𝑖𝑡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de-DE" b="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de-DE" b="0" dirty="0"/>
              </a:p>
            </p:txBody>
          </p:sp>
        </mc:Choice>
        <mc:Fallback xmlns="">
          <p:sp>
            <p:nvSpPr>
              <p:cNvPr id="6" name="Textplatzhalter 2">
                <a:extLst>
                  <a:ext uri="{FF2B5EF4-FFF2-40B4-BE49-F238E27FC236}">
                    <a16:creationId xmlns:a16="http://schemas.microsoft.com/office/drawing/2014/main" id="{E97942F1-E95D-497A-A947-B93420602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491629"/>
                <a:ext cx="3601095" cy="2952327"/>
              </a:xfrm>
              <a:prstGeom prst="rect">
                <a:avLst/>
              </a:prstGeom>
              <a:blipFill>
                <a:blip r:embed="rId3"/>
                <a:stretch>
                  <a:fillRect l="-2024" t="-617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00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B5BD16-AF88-4E4A-8D7D-E0B6AFA34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08B15EA7-5CB1-41A3-9DB1-EE662086D3D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50825" y="1491630"/>
                <a:ext cx="7417519" cy="3240087"/>
              </a:xfr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de-DE" sz="1600" i="1" dirty="0"/>
                  <a:t>Zwei Zustände: Fallend und steigend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600" i="1" dirty="0" err="1"/>
                  <a:t>Fallend</a:t>
                </a:r>
                <a:r>
                  <a:rPr lang="en-US" sz="1600" i="1" dirty="0"/>
                  <a:t>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𝑔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de-DE" sz="1600" i="1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de-DE" sz="16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b="0" i="1" dirty="0"/>
                  <a:t>		(1)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600" i="1" dirty="0" err="1"/>
                  <a:t>Steigend</a:t>
                </a:r>
                <a:r>
                  <a:rPr lang="en-US" sz="1600" i="1" dirty="0"/>
                  <a:t>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𝐸𝑞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de-DE" sz="1600" b="0" i="1" dirty="0"/>
                  <a:t> 	(2)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600" b="0" i="1" dirty="0" err="1"/>
                  <a:t>Aus</a:t>
                </a:r>
                <a:r>
                  <a:rPr lang="en-US" sz="1600" b="0" i="1" dirty="0"/>
                  <a:t> (1) und (2) </a:t>
                </a:r>
                <a:r>
                  <a:rPr lang="en-US" sz="1600" b="0" i="1" dirty="0" err="1"/>
                  <a:t>folgt</a:t>
                </a:r>
                <a:r>
                  <a:rPr lang="en-US" sz="1600" b="0" i="1" dirty="0"/>
                  <a:t>:	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𝑚𝑔</m:t>
                        </m:r>
                        <m:d>
                          <m:d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</m:oMath>
                </a14:m>
                <a:endParaRPr lang="de-DE" sz="1600" b="0" i="1" dirty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de-DE" sz="1600" i="1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de-DE" sz="160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1600" dirty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  <m:sSub>
                              <m:sSub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1600" dirty="0"/>
                  <a:t>   Achtung: </a:t>
                </a:r>
                <a:r>
                  <a:rPr lang="en-US" sz="1600" dirty="0" err="1"/>
                  <a:t>hier</a:t>
                </a:r>
                <a:r>
                  <a:rPr lang="en-US" sz="1600" dirty="0"/>
                  <a:t> </a:t>
                </a:r>
                <a:r>
                  <a:rPr lang="en-US" sz="1600" dirty="0" err="1"/>
                  <a:t>nicht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direkt</a:t>
                </a:r>
                <a:r>
                  <a:rPr lang="en-US" sz="1600" dirty="0"/>
                  <a:t> </a:t>
                </a:r>
                <a:r>
                  <a:rPr lang="en-US" sz="1600" dirty="0" err="1"/>
                  <a:t>anwendbar</a:t>
                </a:r>
                <a:r>
                  <a:rPr lang="en-US" sz="1600" dirty="0"/>
                  <a:t>! </a:t>
                </a:r>
                <a:r>
                  <a:rPr lang="en-US" sz="1600" dirty="0" err="1"/>
                  <a:t>Korrektur</a:t>
                </a:r>
                <a:r>
                  <a:rPr lang="en-US" sz="1600" dirty="0"/>
                  <a:t> </a:t>
                </a:r>
                <a:r>
                  <a:rPr lang="en-US" sz="1600" dirty="0" err="1"/>
                  <a:t>notwendig</a:t>
                </a:r>
                <a:r>
                  <a:rPr lang="en-US" sz="1600" dirty="0"/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de-DE" sz="1600" b="0" i="1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08B15EA7-5CB1-41A3-9DB1-EE662086D3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50825" y="1491630"/>
                <a:ext cx="7417519" cy="3240087"/>
              </a:xfrm>
              <a:blipFill>
                <a:blip r:embed="rId2"/>
                <a:stretch>
                  <a:fillRect l="-246" t="-375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41A453-11A5-4080-B53F-7E6C15828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6" name="Grafik 5" descr="Ein Bild, das Objekt, Uhr enthält.&#10;&#10;Automatisch generierte Beschreibung">
            <a:extLst>
              <a:ext uri="{FF2B5EF4-FFF2-40B4-BE49-F238E27FC236}">
                <a16:creationId xmlns:a16="http://schemas.microsoft.com/office/drawing/2014/main" id="{E139B3F9-8E11-48F9-83E6-7B70E24D4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939" y="3147814"/>
            <a:ext cx="1162212" cy="15839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Grafik 7" descr="Ein Bild, das Uhr, Zeichnung enthält.&#10;&#10;Automatisch generierte Beschreibung">
            <a:extLst>
              <a:ext uri="{FF2B5EF4-FFF2-40B4-BE49-F238E27FC236}">
                <a16:creationId xmlns:a16="http://schemas.microsoft.com/office/drawing/2014/main" id="{8620C535-569F-4D7F-AB1F-08B1B34FC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868" y="1491630"/>
            <a:ext cx="1162212" cy="16561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D9486CFD-00A1-402E-B62E-722C0A31B4F9}"/>
              </a:ext>
            </a:extLst>
          </p:cNvPr>
          <p:cNvSpPr/>
          <p:nvPr/>
        </p:nvSpPr>
        <p:spPr>
          <a:xfrm>
            <a:off x="601476" y="3579862"/>
            <a:ext cx="101819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8032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B5BD16-AF88-4E4A-8D7D-E0B6AFA34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08B15EA7-5CB1-41A3-9DB1-EE662086D3D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50825" y="1491630"/>
                <a:ext cx="3601095" cy="3240087"/>
              </a:xfr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de-DE" sz="1600" b="0" i="1" dirty="0"/>
                  <a:t> </a:t>
                </a:r>
                <a:r>
                  <a:rPr lang="de-DE" sz="1600" dirty="0"/>
                  <a:t>braucht einen Korrekturterm: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𝑝𝑎</m:t>
                                  </m:r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 lang="de-DE" sz="1200" i="1" dirty="0"/>
              </a:p>
              <a:p>
                <a:endParaRPr lang="de-DE" sz="800" b="0" i="1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600" dirty="0" err="1">
                    <a:latin typeface="Cambria Math" panose="02040503050406030204" pitchFamily="18" charset="0"/>
                  </a:rPr>
                  <a:t>Daraus</a:t>
                </a:r>
                <a:r>
                  <a:rPr lang="en-US" sz="1600" dirty="0">
                    <a:latin typeface="Cambria Math" panose="020405030504060302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</a:rPr>
                  <a:t>folgt</a:t>
                </a:r>
                <a:r>
                  <a:rPr lang="en-US" sz="1600" dirty="0">
                    <a:latin typeface="Cambria Math" panose="020405030504060302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</a:rPr>
                  <a:t>für</a:t>
                </a:r>
                <a:r>
                  <a:rPr lang="en-US" sz="1600" dirty="0">
                    <a:latin typeface="Cambria Math" panose="02040503050406030204" pitchFamily="18" charset="0"/>
                  </a:rPr>
                  <a:t> den Radius a: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sSub>
                                <m:sSub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rad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08B15EA7-5CB1-41A3-9DB1-EE662086D3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50825" y="1491630"/>
                <a:ext cx="3601095" cy="3240087"/>
              </a:xfrm>
              <a:blipFill>
                <a:blip r:embed="rId2"/>
                <a:stretch>
                  <a:fillRect l="-506" t="-375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41A453-11A5-4080-B53F-7E6C15828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6" name="Grafik 5" descr="Ein Bild, das Objekt, Uhr enthält.&#10;&#10;Automatisch generierte Beschreibung">
            <a:extLst>
              <a:ext uri="{FF2B5EF4-FFF2-40B4-BE49-F238E27FC236}">
                <a16:creationId xmlns:a16="http://schemas.microsoft.com/office/drawing/2014/main" id="{E139B3F9-8E11-48F9-83E6-7B70E24D4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939" y="3147814"/>
            <a:ext cx="1162212" cy="15839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Grafik 7" descr="Ein Bild, das Uhr, Zeichnung enthält.&#10;&#10;Automatisch generierte Beschreibung">
            <a:extLst>
              <a:ext uri="{FF2B5EF4-FFF2-40B4-BE49-F238E27FC236}">
                <a16:creationId xmlns:a16="http://schemas.microsoft.com/office/drawing/2014/main" id="{8620C535-569F-4D7F-AB1F-08B1B34FC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868" y="1491630"/>
            <a:ext cx="1162212" cy="1656185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2A8C49F7-DB07-4191-B74F-844B918E16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55920" y="1493348"/>
                <a:ext cx="3821877" cy="3240087"/>
              </a:xfrm>
              <a:prstGeom prst="rect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rgbClr val="84B818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rgbClr val="565656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de-DE" sz="1600" dirty="0">
                    <a:latin typeface="Cambria Math" panose="02040503050406030204" pitchFamily="18" charset="0"/>
                  </a:rPr>
                  <a:t>Es folgt die Ladung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de-DE" sz="16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de-DE" sz="1600" b="0" dirty="0">
                  <a:latin typeface="Cambria Math" panose="02040503050406030204" pitchFamily="18" charset="0"/>
                </a:endParaRPr>
              </a:p>
              <a:p>
                <a:endParaRPr lang="en-US" sz="1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de-DE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de-DE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de-DE" sz="16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num>
                                            <m:den>
                                              <m:r>
                                                <a:rPr lang="de-DE" sz="1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de-DE" sz="16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  <m:sSub>
                                        <m:sSubPr>
                                          <m:ctrlPr>
                                            <a:rPr lang="de-DE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6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den>
                                  </m:f>
                                </m:e>
                              </m:rad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2A8C49F7-DB07-4191-B74F-844B918E1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920" y="1493348"/>
                <a:ext cx="3821877" cy="3240087"/>
              </a:xfrm>
              <a:prstGeom prst="rect">
                <a:avLst/>
              </a:prstGeom>
              <a:blipFill>
                <a:blip r:embed="rId5"/>
                <a:stretch>
                  <a:fillRect l="-478" t="-563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E4135132-23E9-410B-9C03-E10C7D78B7DA}"/>
              </a:ext>
            </a:extLst>
          </p:cNvPr>
          <p:cNvCxnSpPr/>
          <p:nvPr/>
        </p:nvCxnSpPr>
        <p:spPr>
          <a:xfrm>
            <a:off x="4067944" y="3075806"/>
            <a:ext cx="338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F7E79D5-67D1-4CE2-BB15-3CE97383F3E3}"/>
              </a:ext>
            </a:extLst>
          </p:cNvPr>
          <p:cNvCxnSpPr/>
          <p:nvPr/>
        </p:nvCxnSpPr>
        <p:spPr>
          <a:xfrm>
            <a:off x="4067944" y="3147814"/>
            <a:ext cx="338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266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CC8ADE-90F8-4F50-92B0-656829F5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</a:t>
            </a:r>
            <a:endParaRPr lang="en-US" dirty="0"/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4AC8B630-33E7-44E1-88B1-A4C37850D088}"/>
              </a:ext>
            </a:extLst>
          </p:cNvPr>
          <p:cNvPicPr>
            <a:picLocks noGrp="1" noChangeAspect="1"/>
          </p:cNvPicPr>
          <p:nvPr>
            <p:ph sz="half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88" y="1492250"/>
            <a:ext cx="2455948" cy="3232150"/>
          </a:xfrm>
        </p:spPr>
      </p:pic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6313B8A1-6E9A-4C46-8689-EFBEAC08991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0" y="1208318"/>
            <a:ext cx="4104456" cy="3320079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160B51-89CA-403D-9D48-A72510769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057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CC8ADE-90F8-4F50-92B0-656829F5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Durchführung</a:t>
            </a:r>
            <a:endParaRPr lang="en-US" dirty="0"/>
          </a:p>
        </p:txBody>
      </p:sp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6313B8A1-6E9A-4C46-8689-EFBEAC08991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4382" y="1208318"/>
            <a:ext cx="3080025" cy="3502401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160B51-89CA-403D-9D48-A72510769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7BD0EC5-FC03-488E-BDFF-D7D8C37BABA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1600" dirty="0"/>
              <a:t>Vorab-Messungen: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600" dirty="0"/>
              <a:t>Widerstand, angelegte Spannung,</a:t>
            </a:r>
            <a:r>
              <a:rPr lang="en-US" sz="1600" dirty="0"/>
              <a:t> </a:t>
            </a:r>
            <a:r>
              <a:rPr lang="en-US" sz="1600" dirty="0" err="1"/>
              <a:t>Plattenabstand</a:t>
            </a: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err="1"/>
              <a:t>Mikroskop</a:t>
            </a:r>
            <a:r>
              <a:rPr lang="en-US" sz="1600" dirty="0"/>
              <a:t> </a:t>
            </a:r>
            <a:r>
              <a:rPr lang="en-US" sz="1600" dirty="0" err="1"/>
              <a:t>fokussieren</a:t>
            </a:r>
            <a:r>
              <a:rPr lang="en-US" sz="16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err="1"/>
              <a:t>Öltröpfchen</a:t>
            </a:r>
            <a:r>
              <a:rPr lang="en-US" sz="1600" dirty="0"/>
              <a:t> </a:t>
            </a:r>
            <a:r>
              <a:rPr lang="en-US" sz="1600" dirty="0" err="1"/>
              <a:t>Messung</a:t>
            </a:r>
            <a:r>
              <a:rPr lang="en-US" sz="1600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Atomizer </a:t>
            </a:r>
            <a:r>
              <a:rPr lang="en-US" sz="1600" dirty="0">
                <a:sym typeface="Wingdings" panose="05000000000000000000" pitchFamily="2" charset="2"/>
              </a:rPr>
              <a:t> Droplet viewing chamber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err="1">
                <a:sym typeface="Wingdings" panose="05000000000000000000" pitchFamily="2" charset="2"/>
              </a:rPr>
              <a:t>Ionisationshebel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ausstellen</a:t>
            </a:r>
            <a:endParaRPr lang="en-US" sz="16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sym typeface="Wingdings" panose="05000000000000000000" pitchFamily="2" charset="2"/>
              </a:rPr>
              <a:t>Zeit und Ort des </a:t>
            </a:r>
            <a:r>
              <a:rPr lang="en-US" sz="1600" dirty="0" err="1">
                <a:sym typeface="Wingdings" panose="05000000000000000000" pitchFamily="2" charset="2"/>
              </a:rPr>
              <a:t>Tröpfchens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messen</a:t>
            </a:r>
            <a:endParaRPr lang="en-US" sz="16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err="1">
                <a:sym typeface="Wingdings" panose="05000000000000000000" pitchFamily="2" charset="2"/>
              </a:rPr>
              <a:t>Nach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jeder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Messung</a:t>
            </a:r>
            <a:r>
              <a:rPr lang="en-US" sz="1600" dirty="0">
                <a:sym typeface="Wingdings" panose="05000000000000000000" pitchFamily="2" charset="2"/>
              </a:rPr>
              <a:t> den </a:t>
            </a:r>
            <a:r>
              <a:rPr lang="en-US" sz="1600" dirty="0" err="1">
                <a:sym typeface="Wingdings" panose="05000000000000000000" pitchFamily="2" charset="2"/>
              </a:rPr>
              <a:t>Plattenkondensator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umpolen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60369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E1889-ED8C-4392-B1AF-AD3E988D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104313F7-B168-4645-9AD5-D55AC69E03C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de-DE" sz="1600" dirty="0"/>
                  <a:t>Es werden sieben Tropfen gemessen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600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werden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mit</a:t>
                </a:r>
                <a:r>
                  <a:rPr lang="en-US" sz="1600" dirty="0"/>
                  <a:t> der Formel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 bestimmt.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 ist in </a:t>
                </a:r>
                <a:r>
                  <a:rPr lang="en-US" sz="1600" dirty="0" err="1"/>
                  <a:t>beiden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Fällen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=0.5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600" dirty="0" err="1"/>
                  <a:t>Mit</a:t>
                </a:r>
                <a:r>
                  <a:rPr lang="en-US" sz="1600" dirty="0"/>
                  <a:t> den </a:t>
                </a:r>
                <a:r>
                  <a:rPr lang="en-US" sz="1600" dirty="0" err="1"/>
                  <a:t>Geschwindigkeiten</a:t>
                </a:r>
                <a:r>
                  <a:rPr lang="en-US" sz="1600" dirty="0"/>
                  <a:t> </a:t>
                </a:r>
                <a:r>
                  <a:rPr lang="en-US" sz="1600" dirty="0" err="1">
                    <a:sym typeface="Wingdings" panose="05000000000000000000" pitchFamily="2" charset="2"/>
                  </a:rPr>
                  <a:t>werden</a:t>
                </a:r>
                <a:r>
                  <a:rPr lang="en-US" sz="1600" dirty="0">
                    <a:sym typeface="Wingdings" panose="05000000000000000000" pitchFamily="2" charset="2"/>
                  </a:rPr>
                  <a:t> die </a:t>
                </a:r>
                <a:r>
                  <a:rPr lang="en-US" sz="1600" dirty="0" err="1">
                    <a:sym typeface="Wingdings" panose="05000000000000000000" pitchFamily="2" charset="2"/>
                  </a:rPr>
                  <a:t>Radien</a:t>
                </a:r>
                <a:r>
                  <a:rPr lang="en-US" sz="1600" dirty="0">
                    <a:sym typeface="Wingdings" panose="05000000000000000000" pitchFamily="2" charset="2"/>
                  </a:rPr>
                  <a:t> </a:t>
                </a:r>
                <a:r>
                  <a:rPr lang="en-US" sz="1600" dirty="0" err="1">
                    <a:sym typeface="Wingdings" panose="05000000000000000000" pitchFamily="2" charset="2"/>
                  </a:rPr>
                  <a:t>bestimmt</a:t>
                </a:r>
                <a:endParaRPr lang="en-US" sz="1600" dirty="0"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600" dirty="0" err="1">
                    <a:sym typeface="Wingdings" panose="05000000000000000000" pitchFamily="2" charset="2"/>
                  </a:rPr>
                  <a:t>Mit</a:t>
                </a:r>
                <a:r>
                  <a:rPr lang="en-US" sz="1600" dirty="0">
                    <a:sym typeface="Wingdings" panose="05000000000000000000" pitchFamily="2" charset="2"/>
                  </a:rPr>
                  <a:t> den </a:t>
                </a:r>
                <a:r>
                  <a:rPr lang="en-US" sz="1600" dirty="0" err="1">
                    <a:sym typeface="Wingdings" panose="05000000000000000000" pitchFamily="2" charset="2"/>
                  </a:rPr>
                  <a:t>Radien</a:t>
                </a:r>
                <a:r>
                  <a:rPr lang="en-US" sz="1600" dirty="0">
                    <a:sym typeface="Wingdings" panose="05000000000000000000" pitchFamily="2" charset="2"/>
                  </a:rPr>
                  <a:t> </a:t>
                </a:r>
                <a:r>
                  <a:rPr lang="en-US" sz="1600" dirty="0" err="1">
                    <a:sym typeface="Wingdings" panose="05000000000000000000" pitchFamily="2" charset="2"/>
                  </a:rPr>
                  <a:t>werden</a:t>
                </a:r>
                <a:r>
                  <a:rPr lang="en-US" sz="1600" dirty="0">
                    <a:sym typeface="Wingdings" panose="05000000000000000000" pitchFamily="2" charset="2"/>
                  </a:rPr>
                  <a:t> die </a:t>
                </a:r>
                <a:r>
                  <a:rPr lang="en-US" sz="1600" dirty="0" err="1">
                    <a:sym typeface="Wingdings" panose="05000000000000000000" pitchFamily="2" charset="2"/>
                  </a:rPr>
                  <a:t>Ladungen</a:t>
                </a:r>
                <a:r>
                  <a:rPr lang="en-US" sz="1600" dirty="0">
                    <a:sym typeface="Wingdings" panose="05000000000000000000" pitchFamily="2" charset="2"/>
                  </a:rPr>
                  <a:t> </a:t>
                </a:r>
                <a:r>
                  <a:rPr lang="en-US" sz="1600" dirty="0" err="1">
                    <a:sym typeface="Wingdings" panose="05000000000000000000" pitchFamily="2" charset="2"/>
                  </a:rPr>
                  <a:t>bestimmt</a:t>
                </a:r>
                <a:endParaRPr lang="en-US" sz="1600" dirty="0"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600" dirty="0" err="1">
                    <a:sym typeface="Wingdings" panose="05000000000000000000" pitchFamily="2" charset="2"/>
                  </a:rPr>
                  <a:t>Abschließend</a:t>
                </a:r>
                <a:r>
                  <a:rPr lang="en-US" sz="1600" dirty="0">
                    <a:sym typeface="Wingdings" panose="05000000000000000000" pitchFamily="2" charset="2"/>
                  </a:rPr>
                  <a:t> </a:t>
                </a:r>
                <a:r>
                  <a:rPr lang="en-US" sz="1600" dirty="0" err="1">
                    <a:sym typeface="Wingdings" panose="05000000000000000000" pitchFamily="2" charset="2"/>
                  </a:rPr>
                  <a:t>werden</a:t>
                </a:r>
                <a:r>
                  <a:rPr lang="en-US" sz="1600" dirty="0">
                    <a:sym typeface="Wingdings" panose="05000000000000000000" pitchFamily="2" charset="2"/>
                  </a:rPr>
                  <a:t> die </a:t>
                </a:r>
                <a:r>
                  <a:rPr lang="en-US" sz="1600" dirty="0" err="1">
                    <a:sym typeface="Wingdings" panose="05000000000000000000" pitchFamily="2" charset="2"/>
                  </a:rPr>
                  <a:t>Ladungen</a:t>
                </a:r>
                <a:r>
                  <a:rPr lang="en-US" sz="1600" dirty="0">
                    <a:sym typeface="Wingdings" panose="05000000000000000000" pitchFamily="2" charset="2"/>
                  </a:rPr>
                  <a:t> in </a:t>
                </a:r>
                <a:r>
                  <a:rPr lang="en-US" sz="1600" dirty="0" err="1">
                    <a:sym typeface="Wingdings" panose="05000000000000000000" pitchFamily="2" charset="2"/>
                  </a:rPr>
                  <a:t>Abhängigkeit</a:t>
                </a:r>
                <a:r>
                  <a:rPr lang="en-US" sz="1600" dirty="0">
                    <a:sym typeface="Wingdings" panose="05000000000000000000" pitchFamily="2" charset="2"/>
                  </a:rPr>
                  <a:t> der </a:t>
                </a:r>
                <a:r>
                  <a:rPr lang="en-US" sz="1600" dirty="0" err="1">
                    <a:sym typeface="Wingdings" panose="05000000000000000000" pitchFamily="2" charset="2"/>
                  </a:rPr>
                  <a:t>Elementarladung</a:t>
                </a:r>
                <a:r>
                  <a:rPr lang="en-US" sz="16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 angegeben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104313F7-B168-4645-9AD5-D55AC69E03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82" t="-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F789EE-2FD0-4041-9FD9-A50533DFE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133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E1889-ED8C-4392-B1AF-AD3E988D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F789EE-2FD0-4041-9FD9-A50533DFE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7">
                <a:extLst>
                  <a:ext uri="{FF2B5EF4-FFF2-40B4-BE49-F238E27FC236}">
                    <a16:creationId xmlns:a16="http://schemas.microsoft.com/office/drawing/2014/main" id="{914FD181-E8FD-4CF7-BBB2-581226DC53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444348"/>
                  </p:ext>
                </p:extLst>
              </p:nvPr>
            </p:nvGraphicFramePr>
            <p:xfrm>
              <a:off x="323528" y="1563638"/>
              <a:ext cx="8543247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40">
                      <a:extLst>
                        <a:ext uri="{9D8B030D-6E8A-4147-A177-3AD203B41FA5}">
                          <a16:colId xmlns:a16="http://schemas.microsoft.com/office/drawing/2014/main" val="3665206946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2629441955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160024124"/>
                        </a:ext>
                      </a:extLst>
                    </a:gridCol>
                    <a:gridCol w="2520280">
                      <a:extLst>
                        <a:ext uri="{9D8B030D-6E8A-4147-A177-3AD203B41FA5}">
                          <a16:colId xmlns:a16="http://schemas.microsoft.com/office/drawing/2014/main" val="786243694"/>
                        </a:ext>
                      </a:extLst>
                    </a:gridCol>
                    <a:gridCol w="2926623">
                      <a:extLst>
                        <a:ext uri="{9D8B030D-6E8A-4147-A177-3AD203B41FA5}">
                          <a16:colId xmlns:a16="http://schemas.microsoft.com/office/drawing/2014/main" val="10291995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#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de-DE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de-DE" sz="1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b="1" i="1" smtClean="0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de-DE" sz="1600" b="1" i="1" smtClean="0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de-DE" sz="1600" b="1" i="1" smtClean="0">
                                  <a:latin typeface="Cambria Math" panose="02040503050406030204" pitchFamily="18" charset="0"/>
                                </a:rPr>
                                <m:t> [</m:t>
                              </m:r>
                              <m:r>
                                <a:rPr lang="de-DE" sz="1600" b="1" i="1" smtClean="0">
                                  <a:latin typeface="Cambria Math" panose="02040503050406030204" pitchFamily="18" charset="0"/>
                                </a:rPr>
                                <m:t>𝒎𝒎</m:t>
                              </m:r>
                              <m:r>
                                <m:rPr>
                                  <m:lit/>
                                </m:rPr>
                                <a:rPr lang="de-DE" sz="1600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de-DE" sz="16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de-DE" sz="1600" b="1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de-DE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de-DE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b="1" i="1" smtClean="0">
                                            <a:latin typeface="Cambria Math" panose="02040503050406030204" pitchFamily="18" charset="0"/>
                                          </a:rPr>
                                          <m:t>𝒗</m:t>
                                        </m:r>
                                      </m:e>
                                      <m:sub>
                                        <m:r>
                                          <a:rPr lang="de-DE" sz="1600" b="1" i="1" smtClean="0"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de-DE" sz="16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lit/>
                                  </m:rPr>
                                  <a:rPr lang="de-DE" sz="1600" b="1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de-DE" sz="1600" b="1" i="1" smtClean="0">
                                    <a:latin typeface="Cambria Math" panose="02040503050406030204" pitchFamily="18" charset="0"/>
                                  </a:rPr>
                                  <m:t>𝒎𝒎</m:t>
                                </m:r>
                                <m:r>
                                  <m:rPr>
                                    <m:lit/>
                                  </m:rPr>
                                  <a:rPr lang="de-DE" sz="1600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de-DE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m:rPr>
                                    <m:lit/>
                                  </m:rPr>
                                  <a:rPr lang="de-DE" sz="1600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b="1" dirty="0"/>
                            <a:t>Radius </a:t>
                          </a:r>
                          <a14:m>
                            <m:oMath xmlns:m="http://schemas.openxmlformats.org/officeDocument/2006/math">
                              <m:r>
                                <a:rPr lang="de-DE" sz="16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de-DE" sz="1600" b="1" i="1" smtClean="0">
                                  <a:latin typeface="Cambria Math" panose="02040503050406030204" pitchFamily="18" charset="0"/>
                                </a:rPr>
                                <m:t> [</m:t>
                              </m:r>
                              <m:r>
                                <a:rPr lang="de-DE" sz="16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de-DE" sz="1600" b="1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b="1" dirty="0"/>
                            <a:t>Ladung </a:t>
                          </a:r>
                          <a14:m>
                            <m:oMath xmlns:m="http://schemas.openxmlformats.org/officeDocument/2006/math">
                              <m:r>
                                <a:rPr lang="de-DE" sz="16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de-DE" sz="1600" b="1" i="1" smtClean="0">
                                  <a:latin typeface="Cambria Math" panose="02040503050406030204" pitchFamily="18" charset="0"/>
                                </a:rPr>
                                <m:t> [</m:t>
                              </m:r>
                              <m:r>
                                <a:rPr lang="de-DE" sz="1600" b="1" i="1" smtClean="0">
                                  <a:latin typeface="Cambria Math" panose="02040503050406030204" pitchFamily="18" charset="0"/>
                                </a:rPr>
                                <m:t>𝒆𝑽</m:t>
                              </m:r>
                              <m:r>
                                <a:rPr lang="de-DE" sz="1600" b="1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9404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0.30±0.034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0.30±0.027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1.65∗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±9.54∗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8.07∗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−18</m:t>
                                    </m:r>
                                  </m:sup>
                                </m:sSup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±1.01∗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−18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71591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6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0.12±0.003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0.10±0.004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1.02∗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  <m:r>
                                  <a:rPr lang="de-DE" sz="16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±1.41∗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sup>
                                </m:sSup>
                                <m:r>
                                  <a:rPr lang="de-DE" sz="16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1.78∗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−18</m:t>
                                    </m:r>
                                  </m:sup>
                                </m:sSup>
                                <m:r>
                                  <a:rPr lang="de-DE" sz="16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±5.97∗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73752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0.18±0.019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0.17±0.020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1.27∗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±6.78∗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3.60∗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−18</m:t>
                                    </m:r>
                                  </m:sup>
                                </m:sSup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±4.43∗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−19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892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0.33±0.020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0.33±0.020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1.74∗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±5.33∗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9.38∗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−18</m:t>
                                    </m:r>
                                  </m:sup>
                                </m:sSup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±6.51∗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−19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4650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0.23±0.026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0.23±0.024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1.45∗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±8.20∗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5.40∗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−18</m:t>
                                    </m:r>
                                  </m:sup>
                                </m:sSup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±6.85∗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−19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9411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6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0.15±0.033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0.17±0.037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1.17∗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±1.29∗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2.99∗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−18</m:t>
                                    </m:r>
                                  </m:sup>
                                </m:sSup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±7.40∗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−19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35677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0.37±0.058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0.38±0.059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1.85∗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±1.46∗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1.17∗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−17</m:t>
                                    </m:r>
                                  </m:sup>
                                </m:sSup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±2.04∗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80436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7">
                <a:extLst>
                  <a:ext uri="{FF2B5EF4-FFF2-40B4-BE49-F238E27FC236}">
                    <a16:creationId xmlns:a16="http://schemas.microsoft.com/office/drawing/2014/main" id="{914FD181-E8FD-4CF7-BBB2-581226DC53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444348"/>
                  </p:ext>
                </p:extLst>
              </p:nvPr>
            </p:nvGraphicFramePr>
            <p:xfrm>
              <a:off x="323528" y="1563638"/>
              <a:ext cx="8543247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40">
                      <a:extLst>
                        <a:ext uri="{9D8B030D-6E8A-4147-A177-3AD203B41FA5}">
                          <a16:colId xmlns:a16="http://schemas.microsoft.com/office/drawing/2014/main" val="3665206946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2629441955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160024124"/>
                        </a:ext>
                      </a:extLst>
                    </a:gridCol>
                    <a:gridCol w="2520280">
                      <a:extLst>
                        <a:ext uri="{9D8B030D-6E8A-4147-A177-3AD203B41FA5}">
                          <a16:colId xmlns:a16="http://schemas.microsoft.com/office/drawing/2014/main" val="786243694"/>
                        </a:ext>
                      </a:extLst>
                    </a:gridCol>
                    <a:gridCol w="2926623">
                      <a:extLst>
                        <a:ext uri="{9D8B030D-6E8A-4147-A177-3AD203B41FA5}">
                          <a16:colId xmlns:a16="http://schemas.microsoft.com/office/drawing/2014/main" val="10291995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#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67" t="-3279" r="-498667" b="-7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7232" t="-3279" r="-400893" b="-7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2947" t="-3279" r="-116908" b="-7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2292" t="-3279" r="-833" b="-7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9404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67" t="-103279" r="-498667" b="-6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7232" t="-103279" r="-400893" b="-6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2947" t="-103279" r="-116908" b="-6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2292" t="-103279" r="-833" b="-6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71591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6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67" t="-203279" r="-498667" b="-5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7232" t="-203279" r="-400893" b="-5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2947" t="-203279" r="-116908" b="-5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2292" t="-203279" r="-833" b="-5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73752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67" t="-303279" r="-498667" b="-4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7232" t="-303279" r="-400893" b="-4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2947" t="-303279" r="-116908" b="-4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2292" t="-303279" r="-833" b="-4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892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67" t="-403279" r="-498667" b="-3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7232" t="-403279" r="-400893" b="-3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2947" t="-403279" r="-116908" b="-3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2292" t="-403279" r="-833" b="-3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4650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67" t="-503279" r="-498667" b="-2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7232" t="-503279" r="-400893" b="-2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2947" t="-503279" r="-116908" b="-2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2292" t="-503279" r="-833" b="-2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9411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6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67" t="-603279" r="-498667" b="-1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7232" t="-603279" r="-400893" b="-1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2947" t="-603279" r="-116908" b="-1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2292" t="-603279" r="-833" b="-1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35677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67" t="-703279" r="-498667" b="-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7232" t="-703279" r="-400893" b="-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2947" t="-703279" r="-116908" b="-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2292" t="-703279" r="-833" b="-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80436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echteck 8">
            <a:extLst>
              <a:ext uri="{FF2B5EF4-FFF2-40B4-BE49-F238E27FC236}">
                <a16:creationId xmlns:a16="http://schemas.microsoft.com/office/drawing/2014/main" id="{1C0942B2-B6D5-48BA-9D25-9E25746F20EC}"/>
              </a:ext>
            </a:extLst>
          </p:cNvPr>
          <p:cNvSpPr/>
          <p:nvPr/>
        </p:nvSpPr>
        <p:spPr>
          <a:xfrm>
            <a:off x="7193426" y="905867"/>
            <a:ext cx="1656184" cy="21602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Kleinste Ladung</a:t>
            </a:r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E512873-D5C4-403E-BE6D-12F3044F952A}"/>
              </a:ext>
            </a:extLst>
          </p:cNvPr>
          <p:cNvSpPr/>
          <p:nvPr/>
        </p:nvSpPr>
        <p:spPr>
          <a:xfrm>
            <a:off x="7193426" y="1245834"/>
            <a:ext cx="165618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Größte Ladung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476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E1889-ED8C-4392-B1AF-AD3E988D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F789EE-2FD0-4041-9FD9-A50533DFE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7">
                <a:extLst>
                  <a:ext uri="{FF2B5EF4-FFF2-40B4-BE49-F238E27FC236}">
                    <a16:creationId xmlns:a16="http://schemas.microsoft.com/office/drawing/2014/main" id="{914FD181-E8FD-4CF7-BBB2-581226DC53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3346131"/>
                  </p:ext>
                </p:extLst>
              </p:nvPr>
            </p:nvGraphicFramePr>
            <p:xfrm>
              <a:off x="323528" y="1563638"/>
              <a:ext cx="6696744" cy="30867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9361">
                      <a:extLst>
                        <a:ext uri="{9D8B030D-6E8A-4147-A177-3AD203B41FA5}">
                          <a16:colId xmlns:a16="http://schemas.microsoft.com/office/drawing/2014/main" val="2629441955"/>
                        </a:ext>
                      </a:extLst>
                    </a:gridCol>
                    <a:gridCol w="2927498">
                      <a:extLst>
                        <a:ext uri="{9D8B030D-6E8A-4147-A177-3AD203B41FA5}">
                          <a16:colId xmlns:a16="http://schemas.microsoft.com/office/drawing/2014/main" val="1966363654"/>
                        </a:ext>
                      </a:extLst>
                    </a:gridCol>
                    <a:gridCol w="3309885">
                      <a:extLst>
                        <a:ext uri="{9D8B030D-6E8A-4147-A177-3AD203B41FA5}">
                          <a16:colId xmlns:a16="http://schemas.microsoft.com/office/drawing/2014/main" val="1600241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/>
                            <a:t>#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/>
                            <a:t>Ladung </a:t>
                          </a:r>
                          <a14:m>
                            <m:oMath xmlns:m="http://schemas.openxmlformats.org/officeDocument/2006/math">
                              <m:r>
                                <a:rPr lang="de-DE" sz="18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de-DE" sz="1800" b="1" i="1" smtClean="0">
                                  <a:latin typeface="Cambria Math" panose="02040503050406030204" pitchFamily="18" charset="0"/>
                                </a:rPr>
                                <m:t> [</m:t>
                              </m:r>
                              <m:r>
                                <a:rPr lang="de-DE" sz="1800" b="1" i="1" smtClean="0">
                                  <a:latin typeface="Cambria Math" panose="02040503050406030204" pitchFamily="18" charset="0"/>
                                </a:rPr>
                                <m:t>𝒆𝑽</m:t>
                              </m:r>
                              <m:r>
                                <a:rPr lang="de-DE" sz="1800" b="1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Ladung als Vielfaches von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de-DE" sz="18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de-DE" sz="1800" b="1" i="1" smtClean="0">
                                  <a:latin typeface="Cambria Math" panose="02040503050406030204" pitchFamily="18" charset="0"/>
                                </a:rPr>
                                <m:t> [</m:t>
                              </m:r>
                              <m:f>
                                <m:fPr>
                                  <m:ctrlPr>
                                    <a:rPr lang="de-DE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800" b="1" i="1" smtClean="0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1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b="1" i="1" smtClean="0"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b>
                                      <m:r>
                                        <a:rPr lang="de-DE" sz="18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de-DE" sz="1800" b="1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sz="18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9404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8.07∗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−18</m:t>
                                    </m:r>
                                  </m:sup>
                                </m:sSup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±1.01∗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−18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50.397</m:t>
                                </m:r>
                                <m:sSub>
                                  <m:sSub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71591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solidFill>
                                <a:srgbClr val="92D050"/>
                              </a:solidFill>
                            </a:rPr>
                            <a:t>2</a:t>
                          </a:r>
                          <a:endParaRPr lang="en-US" sz="1600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1.78∗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−18</m:t>
                                    </m:r>
                                  </m:sup>
                                </m:sSup>
                                <m:r>
                                  <a:rPr lang="de-DE" sz="1600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±5.97∗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11.135∗</m:t>
                                </m:r>
                                <m:sSub>
                                  <m:sSubPr>
                                    <m:ctrlPr>
                                      <a:rPr lang="de-DE" sz="16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73752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3.60∗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−18</m:t>
                                    </m:r>
                                  </m:sup>
                                </m:sSup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±4.43∗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−19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22.468</m:t>
                                </m:r>
                                <m:sSub>
                                  <m:sSub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892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9.38∗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−18</m:t>
                                    </m:r>
                                  </m:sup>
                                </m:sSup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±6.51∗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−19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58.534</m:t>
                                </m:r>
                                <m:sSub>
                                  <m:sSub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4650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5.40∗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−18</m:t>
                                    </m:r>
                                  </m:sup>
                                </m:sSup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±6.85∗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−19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33.710</m:t>
                                </m:r>
                                <m:sSub>
                                  <m:sSub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9411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6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2.99∗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−18</m:t>
                                    </m:r>
                                  </m:sup>
                                </m:sSup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±7.40∗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−19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18.645∗</m:t>
                                </m:r>
                                <m:sSub>
                                  <m:sSub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35677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1.17∗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−17</m:t>
                                    </m:r>
                                  </m:sup>
                                </m:sSup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±2.04∗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72.843</m:t>
                                </m:r>
                                <m:sSub>
                                  <m:sSubPr>
                                    <m:ctrlPr>
                                      <a:rPr lang="de-DE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de-DE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80436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7">
                <a:extLst>
                  <a:ext uri="{FF2B5EF4-FFF2-40B4-BE49-F238E27FC236}">
                    <a16:creationId xmlns:a16="http://schemas.microsoft.com/office/drawing/2014/main" id="{914FD181-E8FD-4CF7-BBB2-581226DC53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3346131"/>
                  </p:ext>
                </p:extLst>
              </p:nvPr>
            </p:nvGraphicFramePr>
            <p:xfrm>
              <a:off x="323528" y="1563638"/>
              <a:ext cx="6696744" cy="30867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9361">
                      <a:extLst>
                        <a:ext uri="{9D8B030D-6E8A-4147-A177-3AD203B41FA5}">
                          <a16:colId xmlns:a16="http://schemas.microsoft.com/office/drawing/2014/main" val="2629441955"/>
                        </a:ext>
                      </a:extLst>
                    </a:gridCol>
                    <a:gridCol w="2927498">
                      <a:extLst>
                        <a:ext uri="{9D8B030D-6E8A-4147-A177-3AD203B41FA5}">
                          <a16:colId xmlns:a16="http://schemas.microsoft.com/office/drawing/2014/main" val="1966363654"/>
                        </a:ext>
                      </a:extLst>
                    </a:gridCol>
                    <a:gridCol w="3309885">
                      <a:extLst>
                        <a:ext uri="{9D8B030D-6E8A-4147-A177-3AD203B41FA5}">
                          <a16:colId xmlns:a16="http://schemas.microsoft.com/office/drawing/2014/main" val="160024124"/>
                        </a:ext>
                      </a:extLst>
                    </a:gridCol>
                  </a:tblGrid>
                  <a:tr h="4909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/>
                            <a:t>#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800" t="-6173" r="-113721" b="-534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578" t="-6173" r="-737" b="-5345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9404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800" t="-140984" r="-113721" b="-6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578" t="-140984" r="-737" b="-6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71591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solidFill>
                                <a:srgbClr val="92D050"/>
                              </a:solidFill>
                            </a:rPr>
                            <a:t>2</a:t>
                          </a:r>
                          <a:endParaRPr lang="en-US" sz="1600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800" t="-245000" r="-113721" b="-5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578" t="-245000" r="-737" b="-5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73752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800" t="-339344" r="-113721" b="-4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578" t="-339344" r="-737" b="-4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892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800" t="-439344" r="-113721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578" t="-439344" r="-737" b="-3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4650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800" t="-539344" r="-113721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578" t="-539344" r="-737" b="-2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9411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6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800" t="-639344" r="-113721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578" t="-639344" r="-737" b="-1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35677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800" t="-739344" r="-113721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578" t="-739344" r="-737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80436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hteck 4">
            <a:extLst>
              <a:ext uri="{FF2B5EF4-FFF2-40B4-BE49-F238E27FC236}">
                <a16:creationId xmlns:a16="http://schemas.microsoft.com/office/drawing/2014/main" id="{D968042C-9BB5-4058-977E-417652CE3EEB}"/>
              </a:ext>
            </a:extLst>
          </p:cNvPr>
          <p:cNvSpPr/>
          <p:nvPr/>
        </p:nvSpPr>
        <p:spPr>
          <a:xfrm>
            <a:off x="7193426" y="905867"/>
            <a:ext cx="1656184" cy="21602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Kleinste Ladung</a:t>
            </a:r>
            <a:endParaRPr lang="en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B3DDC75-CE9D-428D-B40B-D00577176392}"/>
              </a:ext>
            </a:extLst>
          </p:cNvPr>
          <p:cNvSpPr/>
          <p:nvPr/>
        </p:nvSpPr>
        <p:spPr>
          <a:xfrm>
            <a:off x="7193426" y="1245834"/>
            <a:ext cx="165618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Größte Ladung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5206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514</Words>
  <Application>Microsoft Office PowerPoint</Application>
  <PresentationFormat>Bildschirmpräsentation (16:9)</PresentationFormat>
  <Paragraphs>185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Akkurat</vt:lpstr>
      <vt:lpstr>Arial</vt:lpstr>
      <vt:lpstr>Calibri</vt:lpstr>
      <vt:lpstr>Cambria Math</vt:lpstr>
      <vt:lpstr>Wingdings</vt:lpstr>
      <vt:lpstr>Masterfolie</vt:lpstr>
      <vt:lpstr>Sonderversuch: Millikan</vt:lpstr>
      <vt:lpstr>Theorie</vt:lpstr>
      <vt:lpstr>Theorie</vt:lpstr>
      <vt:lpstr>Theorie</vt:lpstr>
      <vt:lpstr>Aufbau</vt:lpstr>
      <vt:lpstr>Durchführung</vt:lpstr>
      <vt:lpstr>Auswertung</vt:lpstr>
      <vt:lpstr>Auswertung</vt:lpstr>
      <vt:lpstr>Auswertung</vt:lpstr>
      <vt:lpstr>Diskussion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Schäfer, Sabine</dc:creator>
  <cp:lastModifiedBy>Paul Störbrock</cp:lastModifiedBy>
  <cp:revision>193</cp:revision>
  <dcterms:created xsi:type="dcterms:W3CDTF">2017-06-13T08:51:48Z</dcterms:created>
  <dcterms:modified xsi:type="dcterms:W3CDTF">2020-07-10T07:53:44Z</dcterms:modified>
</cp:coreProperties>
</file>