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0"/>
  </p:notesMasterIdLst>
  <p:sldIdLst>
    <p:sldId id="257" r:id="rId2"/>
    <p:sldId id="258" r:id="rId3"/>
    <p:sldId id="259" r:id="rId4"/>
    <p:sldId id="265" r:id="rId5"/>
    <p:sldId id="262" r:id="rId6"/>
    <p:sldId id="263" r:id="rId7"/>
    <p:sldId id="264" r:id="rId8"/>
    <p:sldId id="260" r:id="rId9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Störbrock" initials="PS" lastIdx="1" clrIdx="0">
    <p:extLst>
      <p:ext uri="{19B8F6BF-5375-455C-9EA6-DF929625EA0E}">
        <p15:presenceInfo xmlns:p15="http://schemas.microsoft.com/office/powerpoint/2012/main" userId="eea1e91eea7d76c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818"/>
    <a:srgbClr val="565656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 showGuides="1">
      <p:cViewPr varScale="1">
        <p:scale>
          <a:sx n="107" d="100"/>
          <a:sy n="107" d="100"/>
        </p:scale>
        <p:origin x="173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7D1BF-4610-42FB-AFE3-9D34FE42604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42085-06FC-42F5-9F1F-BA5428EDC4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02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707654"/>
            <a:ext cx="8640960" cy="136815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pic>
        <p:nvPicPr>
          <p:cNvPr id="1027" name="Picture 3" descr="Erstes Foto: ein Chemiker im Labor, der eine Schutzbrille trägt und ein Reagenzglas in der Hand hält. Zweites Foto: Mathetower, auf dem sich das grüne TU-Logo dreht. Drittes Foto: zwei Studentinnen und ein Student, die gemeinsam in ein Buch schauen.Viertes Foto: Hängebahn." title="Vier Bilder vom Campus der TU Dortm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272755"/>
            <a:ext cx="9073008" cy="152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1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50825" y="1491630"/>
            <a:ext cx="8642350" cy="3240087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791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2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252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+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251522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493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alte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/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724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0"/>
          </p:nvPr>
        </p:nvSpPr>
        <p:spPr>
          <a:xfrm>
            <a:off x="251520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718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1520" y="1491630"/>
            <a:ext cx="8640960" cy="32403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123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ßenbereich der Mensa, im Hintergrund der Mathe-Tower, auf dem sich das grüne TU-Logo dreht." title="Campus der TU Dortmund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90" b="7297"/>
          <a:stretch/>
        </p:blipFill>
        <p:spPr bwMode="auto">
          <a:xfrm>
            <a:off x="972344" y="951655"/>
            <a:ext cx="7199312" cy="334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>
            <a:off x="1423511" y="4272166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 rot="10800000">
            <a:off x="7143817" y="4316877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 userDrawn="1"/>
        </p:nvSpPr>
        <p:spPr>
          <a:xfrm>
            <a:off x="0" y="429994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www.tu-dortmund.de </a:t>
            </a:r>
          </a:p>
        </p:txBody>
      </p:sp>
    </p:spTree>
    <p:extLst>
      <p:ext uri="{BB962C8B-B14F-4D97-AF65-F5344CB8AC3E}">
        <p14:creationId xmlns:p14="http://schemas.microsoft.com/office/powerpoint/2010/main" val="130572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 userDrawn="1"/>
        </p:nvCxnSpPr>
        <p:spPr>
          <a:xfrm>
            <a:off x="-2390" y="810102"/>
            <a:ext cx="919468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4"/>
          <p:cNvSpPr txBox="1">
            <a:spLocks noChangeArrowheads="1"/>
          </p:cNvSpPr>
          <p:nvPr userDrawn="1"/>
        </p:nvSpPr>
        <p:spPr>
          <a:xfrm>
            <a:off x="137566" y="4764596"/>
            <a:ext cx="3786362" cy="2554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de-DE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800" kern="1200">
                <a:solidFill>
                  <a:srgbClr val="565656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200" dirty="0">
                <a:latin typeface="Arial" panose="020B0604020202020204" pitchFamily="34" charset="0"/>
                <a:cs typeface="Arial" panose="020B0604020202020204" pitchFamily="34" charset="0"/>
              </a:rPr>
              <a:t>Tobias Rücker, Paul Störbrock | Dortmund </a:t>
            </a:r>
            <a:r>
              <a:rPr lang="de-DE" alt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xx.xx.xxxx</a:t>
            </a:r>
            <a:endParaRPr lang="de-DE" alt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4923279" y="184410"/>
            <a:ext cx="3960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3. Semester</a:t>
            </a:r>
          </a:p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Physik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" y="17350"/>
            <a:ext cx="2843807" cy="78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934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40" r:id="rId2"/>
    <p:sldLayoutId id="2147483722" r:id="rId3"/>
    <p:sldLayoutId id="2147483738" r:id="rId4"/>
    <p:sldLayoutId id="2147483723" r:id="rId5"/>
    <p:sldLayoutId id="2147483737" r:id="rId6"/>
    <p:sldLayoutId id="2147483725" r:id="rId7"/>
    <p:sldLayoutId id="2147483741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19/1.512681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sz="quarter" idx="4294967295"/>
          </p:nvPr>
        </p:nvSpPr>
        <p:spPr>
          <a:xfrm>
            <a:off x="251520" y="1275606"/>
            <a:ext cx="8651304" cy="172819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Blankofolien</a:t>
            </a:r>
          </a:p>
          <a:p>
            <a:pPr marL="0" indent="0" algn="ctr">
              <a:buNone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Bitte beachten Sie: Fügen Sie Ihrer Präsentation ausschließlich Folien über die Funktion „Neue Folie“ hinzu. Über diesen Menüpunkt können Sie auf verschiedene Vorlagen zugreifen, die den Designstandards und den Vorgaben zur Barrierefreiheit entsprechen.</a:t>
            </a:r>
          </a:p>
        </p:txBody>
      </p:sp>
    </p:spTree>
    <p:extLst>
      <p:ext uri="{BB962C8B-B14F-4D97-AF65-F5344CB8AC3E}">
        <p14:creationId xmlns:p14="http://schemas.microsoft.com/office/powerpoint/2010/main" val="350619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6E592-9EB9-4F1A-A9B7-3FC8FF26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Sonderversuch: Millikan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4F6F80-10D9-4693-A5B8-19782908C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Textplatzhalter 2">
            <a:hlinkClick r:id="rId2" action="ppaction://hlinksldjump"/>
            <a:extLst>
              <a:ext uri="{FF2B5EF4-FFF2-40B4-BE49-F238E27FC236}">
                <a16:creationId xmlns:a16="http://schemas.microsoft.com/office/drawing/2014/main" id="{1D238E23-8CA2-40A7-A551-E9A52713E857}"/>
              </a:ext>
            </a:extLst>
          </p:cNvPr>
          <p:cNvSpPr txBox="1">
            <a:spLocks/>
          </p:cNvSpPr>
          <p:nvPr/>
        </p:nvSpPr>
        <p:spPr>
          <a:xfrm>
            <a:off x="253709" y="1920357"/>
            <a:ext cx="8615951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4B818"/>
              </a:buClr>
              <a:buFont typeface="Arial" panose="020B0604020202020204" pitchFamily="34" charset="0"/>
              <a:buChar char="•"/>
              <a:defRPr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de-DE"/>
              <a:t>Aufbau</a:t>
            </a:r>
            <a:endParaRPr lang="en-US" dirty="0"/>
          </a:p>
        </p:txBody>
      </p:sp>
      <p:sp>
        <p:nvSpPr>
          <p:cNvPr id="6" name="Textplatzhalter 2">
            <a:hlinkClick r:id="rId3" action="ppaction://hlinksldjump"/>
            <a:extLst>
              <a:ext uri="{FF2B5EF4-FFF2-40B4-BE49-F238E27FC236}">
                <a16:creationId xmlns:a16="http://schemas.microsoft.com/office/drawing/2014/main" id="{302C50D0-F2E8-47BE-83E1-2235DD5413CA}"/>
              </a:ext>
            </a:extLst>
          </p:cNvPr>
          <p:cNvSpPr txBox="1">
            <a:spLocks/>
          </p:cNvSpPr>
          <p:nvPr/>
        </p:nvSpPr>
        <p:spPr>
          <a:xfrm>
            <a:off x="250824" y="2349083"/>
            <a:ext cx="8615951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4B818"/>
              </a:buClr>
              <a:buFont typeface="Arial" panose="020B0604020202020204" pitchFamily="34" charset="0"/>
              <a:buChar char="•"/>
              <a:defRPr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de-DE" dirty="0"/>
              <a:t>Auswertung</a:t>
            </a:r>
            <a:endParaRPr lang="en-US" dirty="0"/>
          </a:p>
        </p:txBody>
      </p:sp>
      <p:sp>
        <p:nvSpPr>
          <p:cNvPr id="7" name="Textplatzhalter 2">
            <a:hlinkClick r:id="rId4" action="ppaction://hlinksldjump"/>
            <a:extLst>
              <a:ext uri="{FF2B5EF4-FFF2-40B4-BE49-F238E27FC236}">
                <a16:creationId xmlns:a16="http://schemas.microsoft.com/office/drawing/2014/main" id="{15121AB2-C5CC-449D-9D5C-C0225676AC80}"/>
              </a:ext>
            </a:extLst>
          </p:cNvPr>
          <p:cNvSpPr txBox="1">
            <a:spLocks/>
          </p:cNvSpPr>
          <p:nvPr/>
        </p:nvSpPr>
        <p:spPr>
          <a:xfrm>
            <a:off x="250823" y="2777809"/>
            <a:ext cx="8615951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4B818"/>
              </a:buClr>
              <a:buFont typeface="Arial" panose="020B0604020202020204" pitchFamily="34" charset="0"/>
              <a:buChar char="•"/>
              <a:defRPr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de-DE"/>
              <a:t>Diskussion</a:t>
            </a:r>
            <a:endParaRPr lang="en-US" dirty="0"/>
          </a:p>
        </p:txBody>
      </p:sp>
      <p:sp>
        <p:nvSpPr>
          <p:cNvPr id="8" name="Textplatzhalter 2">
            <a:hlinkClick r:id="rId5" action="ppaction://hlinksldjump"/>
            <a:extLst>
              <a:ext uri="{FF2B5EF4-FFF2-40B4-BE49-F238E27FC236}">
                <a16:creationId xmlns:a16="http://schemas.microsoft.com/office/drawing/2014/main" id="{46FD71D0-6E17-48B2-9CCC-7CDAB1C7DBD2}"/>
              </a:ext>
            </a:extLst>
          </p:cNvPr>
          <p:cNvSpPr txBox="1">
            <a:spLocks/>
          </p:cNvSpPr>
          <p:nvPr/>
        </p:nvSpPr>
        <p:spPr>
          <a:xfrm>
            <a:off x="250822" y="3203893"/>
            <a:ext cx="8615951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4B818"/>
              </a:buClr>
              <a:buFont typeface="Arial" panose="020B0604020202020204" pitchFamily="34" charset="0"/>
              <a:buChar char="•"/>
              <a:defRPr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de-DE"/>
              <a:t>Quellen</a:t>
            </a:r>
            <a:endParaRPr lang="en-US" dirty="0"/>
          </a:p>
        </p:txBody>
      </p:sp>
      <p:sp>
        <p:nvSpPr>
          <p:cNvPr id="11" name="Textplatzhalter 2">
            <a:hlinkClick r:id="rId6" action="ppaction://hlinksldjump"/>
            <a:extLst>
              <a:ext uri="{FF2B5EF4-FFF2-40B4-BE49-F238E27FC236}">
                <a16:creationId xmlns:a16="http://schemas.microsoft.com/office/drawing/2014/main" id="{51200E0F-6B66-472C-88AD-B9CDDE9C44B3}"/>
              </a:ext>
            </a:extLst>
          </p:cNvPr>
          <p:cNvSpPr txBox="1">
            <a:spLocks/>
          </p:cNvSpPr>
          <p:nvPr/>
        </p:nvSpPr>
        <p:spPr>
          <a:xfrm>
            <a:off x="250821" y="1485666"/>
            <a:ext cx="8615951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4B818"/>
              </a:buClr>
              <a:buFont typeface="Arial" panose="020B0604020202020204" pitchFamily="34" charset="0"/>
              <a:buChar char="•"/>
              <a:defRPr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de-DE" dirty="0"/>
              <a:t>Theorie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77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1D8CA-D573-4C28-9A8F-1CCD5459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DC1A2FAB-B52C-4122-9C7E-5084B98CD25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50825" y="1491630"/>
                <a:ext cx="3601095" cy="2952327"/>
              </a:xfr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𝐿𝑢𝑓𝑡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𝜋𝜂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𝑞𝐸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𝑚𝑖𝑡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𝐿𝑢𝑓𝑡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rad>
                  </m:oMath>
                </a14:m>
                <a:endParaRPr lang="de-DE" b="0" dirty="0"/>
              </a:p>
              <a:p>
                <a:endParaRPr lang="de-DE" b="0" dirty="0"/>
              </a:p>
            </p:txBody>
          </p:sp>
        </mc:Choice>
        <mc:Fallback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DC1A2FAB-B52C-4122-9C7E-5084B98CD2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50825" y="1491630"/>
                <a:ext cx="3601095" cy="2952327"/>
              </a:xfrm>
              <a:blipFill>
                <a:blip r:embed="rId2"/>
                <a:stretch>
                  <a:fillRect l="-2024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41424DF-5F33-42F9-956F-A8D94BEAE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3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platzhalter 2">
                <a:extLst>
                  <a:ext uri="{FF2B5EF4-FFF2-40B4-BE49-F238E27FC236}">
                    <a16:creationId xmlns:a16="http://schemas.microsoft.com/office/drawing/2014/main" id="{E97942F1-E95D-497A-A947-B934206027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0" y="1491629"/>
                <a:ext cx="3601095" cy="2952327"/>
              </a:xfrm>
              <a:prstGeom prst="rect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rgbClr val="84B818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rgbClr val="565656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de-DE" sz="1600" dirty="0">
                    <a:latin typeface="Cambria Math" panose="02040503050406030204" pitchFamily="18" charset="0"/>
                  </a:rPr>
                  <a:t>Schwebender Tropfen</a:t>
                </a:r>
                <a:endParaRPr lang="de-DE" sz="1400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den>
                    </m:f>
                  </m:oMath>
                </a14:m>
                <a:endParaRPr lang="de-DE" b="0" dirty="0"/>
              </a:p>
              <a:p>
                <a:pPr marL="0" indent="0">
                  <a:buNone/>
                </a:pPr>
                <a:r>
                  <a:rPr lang="de-DE" sz="1600" dirty="0">
                    <a:latin typeface="Cambria Math" panose="02040503050406030204" pitchFamily="18" charset="0"/>
                  </a:rPr>
                  <a:t>Steigender Tropfen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𝑀𝑖𝑡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𝜋𝜂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Ö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den>
                    </m:f>
                  </m:oMath>
                </a14:m>
                <a:endParaRPr lang="de-DE" b="0" dirty="0"/>
              </a:p>
            </p:txBody>
          </p:sp>
        </mc:Choice>
        <mc:Fallback>
          <p:sp>
            <p:nvSpPr>
              <p:cNvPr id="6" name="Textplatzhalter 2">
                <a:extLst>
                  <a:ext uri="{FF2B5EF4-FFF2-40B4-BE49-F238E27FC236}">
                    <a16:creationId xmlns:a16="http://schemas.microsoft.com/office/drawing/2014/main" id="{E97942F1-E95D-497A-A947-B93420602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491629"/>
                <a:ext cx="3601095" cy="2952327"/>
              </a:xfrm>
              <a:prstGeom prst="rect">
                <a:avLst/>
              </a:prstGeom>
              <a:blipFill>
                <a:blip r:embed="rId3"/>
                <a:stretch>
                  <a:fillRect l="-2024" t="-617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00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B5BD16-AF88-4E4A-8D7D-E0B6AFA34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08B15EA7-5CB1-41A3-9DB1-EE662086D3D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50825" y="1491630"/>
                <a:ext cx="7417519" cy="3240087"/>
              </a:xfr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de-DE" sz="1600" i="1" dirty="0"/>
                  <a:t>Drei Zustände: Fallend, schwebend und steigend</a:t>
                </a:r>
              </a:p>
              <a:p>
                <a:r>
                  <a:rPr lang="en-US" sz="1600" i="1" dirty="0" err="1"/>
                  <a:t>Fallend</a:t>
                </a:r>
                <a:r>
                  <a:rPr lang="en-US" sz="1600" i="1" dirty="0"/>
                  <a:t>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𝜋𝜂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sz="1600" b="0" i="1" dirty="0"/>
                  <a:t>		(1)</a:t>
                </a:r>
              </a:p>
              <a:p>
                <a:r>
                  <a:rPr lang="en-US" sz="1600" i="1" dirty="0" err="1"/>
                  <a:t>Schwebend</a:t>
                </a:r>
                <a:r>
                  <a:rPr lang="en-US" sz="1600" i="1" dirty="0"/>
                  <a:t>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𝑞</m:t>
                    </m:r>
                    <m:f>
                      <m:f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de-DE" sz="1600" b="0" i="1" dirty="0"/>
                  <a:t>		(2)</a:t>
                </a:r>
              </a:p>
              <a:p>
                <a:r>
                  <a:rPr lang="en-US" sz="1600" i="1" dirty="0" err="1"/>
                  <a:t>Steigend</a:t>
                </a:r>
                <a:r>
                  <a:rPr lang="en-US" sz="1600" i="1" dirty="0"/>
                  <a:t>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𝜋𝜂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de-DE" sz="1600" b="0" i="1" dirty="0"/>
                  <a:t>	(3)</a:t>
                </a:r>
              </a:p>
              <a:p>
                <a:r>
                  <a:rPr lang="en-US" sz="1600" b="0" i="1" dirty="0" err="1"/>
                  <a:t>Aus</a:t>
                </a:r>
                <a:r>
                  <a:rPr lang="en-US" sz="1600" b="0" i="1" dirty="0"/>
                  <a:t> (2) und (3) </a:t>
                </a:r>
                <a:r>
                  <a:rPr lang="en-US" sz="1600" b="0" i="1" dirty="0" err="1"/>
                  <a:t>folgt</a:t>
                </a:r>
                <a:r>
                  <a:rPr lang="en-US" sz="1600" b="0" i="1" dirty="0"/>
                  <a:t>:	</a:t>
                </a:r>
                <a14:m>
                  <m:oMath xmlns:m="http://schemas.openxmlformats.org/officeDocument/2006/math">
                    <m:r>
                      <a:rPr lang="de-DE" sz="1600" i="1" smtClean="0">
                        <a:latin typeface="Cambria Math" panose="02040503050406030204" pitchFamily="18" charset="0"/>
                      </a:rPr>
                      <m:t>𝑞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 smtClean="0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de-DE" sz="160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de-DE" sz="160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de-DE" sz="16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de-DE" sz="160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de-DE" sz="16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de-DE" sz="160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de-DE" sz="160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16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𝑞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6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𝜋𝜂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  <m:d>
                          <m:d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𝑈</m:t>
                        </m:r>
                      </m:den>
                    </m:f>
                  </m:oMath>
                </a14:m>
                <a:endParaRPr lang="de-DE" sz="1600" b="0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𝜂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=18.24</m:t>
                    </m:r>
                    <m:sSup>
                      <m:sSupPr>
                        <m:ctrlP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−6</m:t>
                        </m:r>
                      </m:sup>
                    </m:sSup>
                    <m:f>
                      <m:fPr>
                        <m:ctrlP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𝑘𝑔</m:t>
                        </m:r>
                      </m:num>
                      <m:den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𝑚𝑠</m:t>
                        </m:r>
                      </m:den>
                    </m:f>
                  </m:oMath>
                </a14:m>
                <a:endParaRPr lang="de-DE" sz="1600" b="0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endParaRPr 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08B15EA7-5CB1-41A3-9DB1-EE662086D3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50825" y="1491630"/>
                <a:ext cx="7417519" cy="3240087"/>
              </a:xfrm>
              <a:blipFill>
                <a:blip r:embed="rId2"/>
                <a:stretch>
                  <a:fillRect l="-246" t="-375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41A453-11A5-4080-B53F-7E6C15828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EE3B90-E971-4F90-A5EC-138F2924F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386" y="1488777"/>
            <a:ext cx="998094" cy="108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9983A02-E447-45D4-9E28-18B35E2C0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386" y="2571750"/>
            <a:ext cx="998094" cy="108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C55E383-DC88-4390-986A-B2C8F1FF9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386" y="3654725"/>
            <a:ext cx="998094" cy="108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32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CC8ADE-90F8-4F50-92B0-656829F5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</a:t>
            </a:r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65DF184-E861-4046-88B6-9F4D4BA9484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82622AB7-8051-418D-B00A-2AAB211AFF1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160B51-89CA-403D-9D48-A72510769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057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E1889-ED8C-4392-B1AF-AD3E988D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4313F7-B168-4645-9AD5-D55AC69E03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F789EE-2FD0-4041-9FD9-A50533DFE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1334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C56DF-B7AF-4297-BA9C-E649B46C7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FFE80B-3532-4136-82F5-B696A8A367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B4B892-FDD7-4AEA-A771-E64104EC6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006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5B50D8-DA17-4EB9-81D5-B605D6E9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77C33E-218A-4726-A604-01275BC614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100" dirty="0"/>
              <a:t>Eichler, H. J., </a:t>
            </a:r>
            <a:r>
              <a:rPr lang="de-DE" sz="1100" dirty="0" err="1"/>
              <a:t>Kronfeldt</a:t>
            </a:r>
            <a:r>
              <a:rPr lang="de-DE" sz="1100" dirty="0"/>
              <a:t>, H. D., &amp; Sahm, J. (2016). In Das neue Physikalische Grundpraktikum. Springer Spektrum, Berlin, Heidelberg.</a:t>
            </a:r>
          </a:p>
          <a:p>
            <a:r>
              <a:rPr lang="de-DE" sz="1100" dirty="0"/>
              <a:t>Nolting, W. (2013). Elektrodynamik. In Grundkurs Theoretische Physik 3. Springer Spektrum, Berlin, Heidelberg.</a:t>
            </a:r>
          </a:p>
          <a:p>
            <a:r>
              <a:rPr lang="en-US" sz="1100" dirty="0"/>
              <a:t>Isabel Bishop, </a:t>
            </a:r>
            <a:r>
              <a:rPr lang="en-US" sz="1100" dirty="0" err="1"/>
              <a:t>Siyu</a:t>
            </a:r>
            <a:r>
              <a:rPr lang="en-US" sz="1100" dirty="0"/>
              <a:t> Xian und Steve Feller. „Robert A. Millikan and the Oil Drop Experiment“. In: The Physics Teacher 57.7 (2019), S. 442–445. </a:t>
            </a:r>
            <a:r>
              <a:rPr lang="en-US" sz="1100" dirty="0" err="1"/>
              <a:t>doi</a:t>
            </a:r>
            <a:r>
              <a:rPr lang="en-US" sz="1100" dirty="0"/>
              <a:t>: 10.1119/1.5126819 . </a:t>
            </a:r>
            <a:r>
              <a:rPr lang="en-US" sz="1100" dirty="0" err="1"/>
              <a:t>eprint</a:t>
            </a:r>
            <a:r>
              <a:rPr lang="en-US" sz="1100" dirty="0"/>
              <a:t>: https://doi.org/10.1119/1.5126819 . url: </a:t>
            </a:r>
            <a:r>
              <a:rPr lang="en-US" sz="1100" dirty="0">
                <a:hlinkClick r:id="rId2"/>
              </a:rPr>
              <a:t>https://doi.org/10.1119/1.5126819</a:t>
            </a:r>
            <a:r>
              <a:rPr lang="en-US" sz="1100" dirty="0"/>
              <a:t>.</a:t>
            </a:r>
          </a:p>
          <a:p>
            <a:endParaRPr lang="en-US" sz="11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156011-1808-4B3C-B1C2-58E6AD4C5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730316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137</Words>
  <Application>Microsoft Office PowerPoint</Application>
  <PresentationFormat>Bildschirmpräsentation (16:9)</PresentationFormat>
  <Paragraphs>41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Akkurat</vt:lpstr>
      <vt:lpstr>Arial</vt:lpstr>
      <vt:lpstr>Calibri</vt:lpstr>
      <vt:lpstr>Cambria Math</vt:lpstr>
      <vt:lpstr>Masterfolie</vt:lpstr>
      <vt:lpstr>PowerPoint-Präsentation</vt:lpstr>
      <vt:lpstr>Sonderversuch: Millikan</vt:lpstr>
      <vt:lpstr>Theorie</vt:lpstr>
      <vt:lpstr>Theorie</vt:lpstr>
      <vt:lpstr>Aufbau</vt:lpstr>
      <vt:lpstr>Auswertung</vt:lpstr>
      <vt:lpstr>Diskussion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Schäfer, Sabine</dc:creator>
  <cp:lastModifiedBy>Paul Störbrock</cp:lastModifiedBy>
  <cp:revision>127</cp:revision>
  <dcterms:created xsi:type="dcterms:W3CDTF">2017-06-13T08:51:48Z</dcterms:created>
  <dcterms:modified xsi:type="dcterms:W3CDTF">2020-03-30T15:06:15Z</dcterms:modified>
</cp:coreProperties>
</file>